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source=images&amp;cd=&amp;cad=rja&amp;docid=v9c5Q0Yx5NUlcM&amp;tbnid=i8Yyncgtf4EP9M:&amp;ved=0CAgQjRwwAA&amp;url=http%3A%2F%2Fbitsstation.com%2F2011%2F02%2Fstop-arguing-start-listening%2F&amp;ei=eQacUpj8MMHuoASHwoHQCw&amp;psig=AFQjCNG2E1Lm_WhnZd9-41KLFMEQBmjpFQ&amp;ust=13860433858769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604500" cy="1825096"/>
          </a:xfrm>
        </p:spPr>
        <p:txBody>
          <a:bodyPr>
            <a:normAutofit/>
          </a:bodyPr>
          <a:lstStyle/>
          <a:p>
            <a:r>
              <a:rPr lang="en-US" dirty="0" smtClean="0"/>
              <a:t>Structuring and enlisting cooperation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PSYCHOLOGY 360 Week 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dirty="0" smtClean="0"/>
              <a:t>Siena Heights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5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9900"/>
            <a:ext cx="10820400" cy="5003800"/>
          </a:xfrm>
        </p:spPr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– </a:t>
            </a:r>
            <a:r>
              <a:rPr lang="en-US" dirty="0" smtClean="0"/>
              <a:t>the ability to organize and pace a relationship from beginning to end.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Exploration Stage</a:t>
            </a:r>
            <a:endParaRPr lang="en-US" dirty="0" smtClean="0"/>
          </a:p>
          <a:p>
            <a:pPr lvl="1"/>
            <a:r>
              <a:rPr lang="en-US" dirty="0" smtClean="0"/>
              <a:t>Initiate the working relationship</a:t>
            </a:r>
            <a:endParaRPr lang="en-US" dirty="0" smtClean="0"/>
          </a:p>
          <a:p>
            <a:r>
              <a:rPr lang="en-US" dirty="0" smtClean="0"/>
              <a:t>Clarification Stage</a:t>
            </a:r>
            <a:endParaRPr lang="en-US" dirty="0" smtClean="0"/>
          </a:p>
          <a:p>
            <a:pPr lvl="1"/>
            <a:r>
              <a:rPr lang="en-US" dirty="0" smtClean="0"/>
              <a:t>Problem identification</a:t>
            </a:r>
            <a:endParaRPr lang="en-US" dirty="0" smtClean="0"/>
          </a:p>
          <a:p>
            <a:pPr lvl="1"/>
            <a:r>
              <a:rPr lang="en-US" dirty="0" smtClean="0"/>
              <a:t>Problem prioritization</a:t>
            </a:r>
          </a:p>
          <a:p>
            <a:pPr lvl="1"/>
            <a:r>
              <a:rPr lang="en-US" dirty="0" smtClean="0"/>
              <a:t>Goal formulation</a:t>
            </a:r>
          </a:p>
          <a:p>
            <a:r>
              <a:rPr lang="en-US" dirty="0" smtClean="0"/>
              <a:t>Action Stage</a:t>
            </a:r>
          </a:p>
          <a:p>
            <a:pPr lvl="1"/>
            <a:r>
              <a:rPr lang="en-US" dirty="0" smtClean="0"/>
              <a:t>Preparation for action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Termination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282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(cont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61840"/>
          </a:xfrm>
        </p:spPr>
        <p:txBody>
          <a:bodyPr>
            <a:normAutofit/>
          </a:bodyPr>
          <a:lstStyle/>
          <a:p>
            <a:r>
              <a:rPr lang="en-US" dirty="0" smtClean="0"/>
              <a:t>When &amp; Why</a:t>
            </a:r>
          </a:p>
          <a:p>
            <a:pPr lvl="1"/>
            <a:r>
              <a:rPr lang="en-US" dirty="0" smtClean="0"/>
              <a:t>To initiate or conclude an interviewing phase.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facilitate attainment of the objectives.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provide the client with information concerning the direction of the interview.</a:t>
            </a:r>
            <a:endParaRPr lang="en-US" dirty="0" smtClean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Initiate each new phase by stating its purpose and then determining the client’s willingness to participate.</a:t>
            </a:r>
            <a:endParaRPr lang="en-US" dirty="0" smtClean="0"/>
          </a:p>
          <a:p>
            <a:pPr lvl="1"/>
            <a:r>
              <a:rPr lang="en-US" dirty="0" smtClean="0"/>
              <a:t>Ensure that a relationship has been </a:t>
            </a:r>
            <a:r>
              <a:rPr lang="en-US" dirty="0" smtClean="0"/>
              <a:t>established.</a:t>
            </a:r>
            <a:endParaRPr lang="en-US" dirty="0" smtClean="0"/>
          </a:p>
          <a:p>
            <a:pPr lvl="1"/>
            <a:r>
              <a:rPr lang="en-US" dirty="0" smtClean="0"/>
              <a:t>Use previously acquired skills to facilitate communication and attainment of the objectives. </a:t>
            </a:r>
            <a:r>
              <a:rPr lang="en-US" dirty="0" smtClean="0">
                <a:solidFill>
                  <a:srgbClr val="FF0000"/>
                </a:solidFill>
              </a:rPr>
              <a:t>Such as…?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Conclude each phase by identifying what has been accomplished and ascertain as to whether the client believes the objectives have been met. </a:t>
            </a:r>
            <a:r>
              <a:rPr lang="en-US" dirty="0" smtClean="0">
                <a:solidFill>
                  <a:srgbClr val="FF0000"/>
                </a:solidFill>
              </a:rPr>
              <a:t>What skills would be used in this process?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Play:</a:t>
            </a:r>
          </a:p>
          <a:p>
            <a:pPr lvl="1"/>
            <a:r>
              <a:rPr lang="en-US" dirty="0" smtClean="0"/>
              <a:t>Identify how you would respond to the given role play. 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Exploration stage</a:t>
            </a:r>
          </a:p>
          <a:p>
            <a:pPr lvl="2"/>
            <a:r>
              <a:rPr lang="en-US" dirty="0" smtClean="0"/>
              <a:t>Action stage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would you respond that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764373"/>
            <a:ext cx="10655300" cy="1293028"/>
          </a:xfrm>
        </p:spPr>
        <p:txBody>
          <a:bodyPr/>
          <a:lstStyle/>
          <a:p>
            <a:r>
              <a:rPr lang="en-US" dirty="0" smtClean="0"/>
              <a:t>Enlisting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 – The process by which the interviewer </a:t>
            </a:r>
            <a:r>
              <a:rPr lang="en-US" dirty="0" smtClean="0"/>
              <a:t>manages or decreases client resistance and increases client collaboration.</a:t>
            </a:r>
            <a:endParaRPr lang="en-US" dirty="0" smtClean="0"/>
          </a:p>
          <a:p>
            <a:r>
              <a:rPr lang="en-US" dirty="0" smtClean="0"/>
              <a:t>Why might resistance occur?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Precontemplation</a:t>
            </a:r>
            <a:r>
              <a:rPr lang="en-US" dirty="0" smtClean="0"/>
              <a:t> v. </a:t>
            </a:r>
            <a:r>
              <a:rPr lang="en-US" dirty="0" smtClean="0">
                <a:solidFill>
                  <a:srgbClr val="FFFF00"/>
                </a:solidFill>
              </a:rPr>
              <a:t>Contemplation</a:t>
            </a:r>
            <a:r>
              <a:rPr lang="en-US" dirty="0" smtClean="0"/>
              <a:t> v. </a:t>
            </a:r>
            <a:r>
              <a:rPr lang="en-US" dirty="0" smtClean="0">
                <a:solidFill>
                  <a:schemeClr val="accent6"/>
                </a:solidFill>
              </a:rPr>
              <a:t>Preparation</a:t>
            </a:r>
            <a:r>
              <a:rPr lang="en-US" dirty="0" smtClean="0"/>
              <a:t> v. </a:t>
            </a:r>
            <a:r>
              <a:rPr lang="en-US" dirty="0" smtClean="0">
                <a:solidFill>
                  <a:schemeClr val="accent5"/>
                </a:solidFill>
              </a:rPr>
              <a:t>Action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/>
          </a:p>
          <a:p>
            <a:r>
              <a:rPr lang="en-US" dirty="0" smtClean="0"/>
              <a:t>What are common but unproductive responses to resistance?</a:t>
            </a:r>
            <a:endParaRPr lang="en-US" dirty="0" smtClean="0"/>
          </a:p>
          <a:p>
            <a:pPr lvl="1"/>
            <a:r>
              <a:rPr lang="en-US" dirty="0" smtClean="0"/>
              <a:t>Anger/hostility</a:t>
            </a:r>
          </a:p>
          <a:p>
            <a:pPr lvl="1"/>
            <a:r>
              <a:rPr lang="en-US" dirty="0" smtClean="0"/>
              <a:t>Power struggle</a:t>
            </a:r>
          </a:p>
          <a:p>
            <a:pPr lvl="1"/>
            <a:r>
              <a:rPr lang="en-US" dirty="0" smtClean="0"/>
              <a:t>Confusion</a:t>
            </a:r>
          </a:p>
          <a:p>
            <a:pPr lvl="1"/>
            <a:r>
              <a:rPr lang="en-US" dirty="0" smtClean="0"/>
              <a:t>Impatience</a:t>
            </a:r>
          </a:p>
          <a:p>
            <a:pPr lvl="1"/>
            <a:r>
              <a:rPr lang="en-US" dirty="0" smtClean="0"/>
              <a:t>Placation</a:t>
            </a:r>
          </a:p>
          <a:p>
            <a:pPr lvl="1"/>
            <a:r>
              <a:rPr lang="en-US" dirty="0" smtClean="0"/>
              <a:t>Distance</a:t>
            </a:r>
            <a:endParaRPr lang="en-US" dirty="0"/>
          </a:p>
        </p:txBody>
      </p:sp>
      <p:pic>
        <p:nvPicPr>
          <p:cNvPr id="2050" name="Picture 2" descr="Bored_adult : Yawning tired woman. Beautiful caucasian model isolated on white backgroun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0" y="3332162"/>
            <a:ext cx="16002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wgHBgkIBwgKCgkLDRYPDQwMDRsUFRAWIB0iIiAdHx8kKDQsJCYxJx8fLT0tMTU3Ojo6Iys/RD84QzQ5OjcBCgoKDQwNGg8PGjclHyU3Nzc3Nzc3Nzc3Nzc3Nzc3Nzc3Nzc3Nzc3Nzc3Nzc3Nzc3Nzc3Nzc3Nzc3Nzc3Nzc3N//AABEIAHEAlwMBIgACEQEDEQH/xAAcAAAABwEBAAAAAAAAAAAAAAAAAQIDBAUGBwj/xABJEAABAwMBBAMKBw0JAAAAAAABAAIDBAURIQYSMUETUWEHFCIycYGCobLRIyQ0NWKTsRUlM0JSVHORorPB0uEWJkNTY2RydJT/xAAZAQADAQEBAAAAAAAAAAAAAAABAgMEAAX/xAAhEQACAgMAAgIDAAAAAAAAAAAAAQIRAyExEkEEIiMyUf/aAAwDAQACEQMRAD8AwFDT07oadz4IXfBt/wANp5DsVtHQ0Jc/epIN4DT4JvuVVRH4rT/o2eyFc7u9T4GhOrXKcy2IiC3U7vDFLDjP+U33KFJSUwkI6CEdnRN9yvnODKdreYA1VQ/Wdx7UINgyKhNPR0peM00J7Ojb7lPFFSfmdP54m+5Cmj1yVKPFLOWxoR0Md5UePklN9U33JIoaPPySm+qb7k+m3h+PACWx+Co7dRPOO86bP6FvuU2Cz028PiVKRzBgb7lUmSqjcHAkHKurfc8bnS5wdCQEJKVaOTVmjsdls8h3TbKIydRpWO+0LR0+z1o3mh1ltTh9Khi+3dStlKelqafpYTl2dT1rSRwOJL5Ggbp0HJZPsy0nFaKlmzNg3hvWS1/+KL+VTotlbAfGsFpx/wBKL+VS8MYwSSYaMZ8il0usLS1xIOuqvhu+mXJXopa/Z/Zmio56mWxWlscTC53xKLl6K4He3UVfcJJ4aCmhjJ8FscDWjHLQDC693Xb13jZmW6I/DVp8If6Y4n7FxjK2KO7I3Qz3pTfm0H1TUO9Kb82g+qankaYUrrpT08dBM5sETSMYLYwPxggl3g/e6b0faCC4YepPkkH6NnshW1DO3dDJHDsUGhpZHW6OWTwWiNmO3wQlR+C3eSyVoaLpk6Z+RjtUUMBkBKUxxdqUoeMkqh3tkmEYCeDcpmMqVEMqTLqqEObuDJCVTyMc7DxonnRte3dcMgqEd6mlyWl8YOgHELls66NE2098QlzGcOWNVT1tubTSBuS12dQr2z7V2+2wHpXOk+iQd5UVdVVd+rHTU0QAccsYDqf6pIKaYZuL4bXYKpfFK2N2d08V0GeVu4ccBqVyjZmuqbdP0M1OWvZoWkYIK34q2Np2trX7kkw3hGOIb1rPKTTYzx3TBU17ZoxFJownecfPwVrTXajdE0RygnGN0cVDp6GmqeDXAY/KVZtHVWfY2jfcDCZKuXwYYy4l0juPmAVMPk3aJZfFaZzXum3B1w2uqgXEx07WxRjqwMn1n1LKBO1dRJV1UtTOd6WV5e53adU0F6CsyMNDKBRIgId3+bpvR9oIIrufvdN6PtBGuGL2Z5bZaIZ/CQRgeQMCiyDEYx2KXUN+91pb/tWO/ZamZW/BeRTbHitCIuCe3dMpmPgpAGiDHiLjUqJ27wUVqdYVJlok8SDA0TExBzkDVBh0Qc3IyUg9EU0Yc1z8YDdVOtzuijZuENIHnTFTIRGI2nV3Ur3Y6yd/1QdLqyMaklNJ62dBJS0bXvaFz7TWVDB0s0YbITzLeCRcJKKsvk8QkDZmBscUnENIGcY6tVG22rhQ0tthjOJBvPx1AAALDwVFXTTMqps4qT0kbz+NrhZ5QbQ8K6zrtljuEbd2tgiZgaGJ2QT51yPun3M3DayojDiY6QCFg5A8XLp9u2jMmz01UGdJUQQucGMGSSAuDzzyVM8tRKd6SRxe49ZOq1fGSrRizX5UxtBBBaSAEEEFxxBvHzdN6PtBBC8fN03o+0EFwxqqmJotFnlxqaWNv7DSokgzER1qzq2/3btJHKCH92FW8W4UWWh+ozGOSkDUBMsbqU6BgIMKDS2lICcaEr4OmPt4Iny7jUjfxoo9RKPExklKojt0O0TX1NWMDJ4LpGzzG0tOW6Na0bz3LGbO0zhM2QNyRyWquHTRWmpipGPknkbuhrBk68dPIp5HboMddM7fbi68XGeo33FhfuQjqaAtI2yzTdzsOli+MUz3SxnGu5nUDzFZW0PgZVRslZjddq0jUnqwurX28NtOzhnMbBM6MNiiceZGE8f4wZHVUYXYauEVdunLmOZ4o1Cy+3FjNnu5kgbihrCZIDjhrq3zFTtn5XQVUT2HBB5aLT91SGOfZCgqsYdFVAA9jmnI9QQwvxyUD5CVWcnQQQW0xARI0S4BCu/zdN6PtBBFdz97pvR9oILhjbzsd/Zi2nGnQQ/u2qsbG7qWpjoul2Bo5s6sipvWxqq20uGLLOVM1Yo2irbEQScInNx5VYyRFvmUWSJ2rgOCEZJhcaI+Uvfa0ZKbI3teHYi5gYynfBeDg3njeaBuoqOMSSFzhzQc8hpaBhSKFmCAlb0HrNZYOigdmQaFTqu5ikqoqqM/gnhwHXjks8Kh0ZGDpjCjVMz5RqSW9RUUt2O2b27bZ2Gnt7K6ip4Zq+XxYiwbzCOJecaY9a5zdbvVXOV01ZU9I9/bo0dQCb3XlxdnjxB5o46eKV3ht3CqPYIpR4SrGPhowXDORjC3W30O/wBzqoJGsckLm+XfA/isxZaACRr29GQ05Wy2sY+v7n1wjpm7z442vIxyY5rj6gUsH+U7NuBw9BEBoD16gdiNbUYmApJSiklEBCu2tvmHk9oIIrt83zeb7QjXDHaLbTB3ctjOPD72p357NxqzzGZjWxsL6SXuf0lG2bMs1vhDcggZ6NuAszRtZ0QLwAW9awfJdUbPj8ZXvpZX53Y9B2qRSW2XLZHmMNJ4OOqVUVzWSeCOHABN/dWfPAEnhlQVmikT7hsvRVMRlpKvveYDLg/xD/ELKVdBNSvAmAHUWOyD51aVFW9+XTSH9aTszaZdpr42HL2U0bsyuHMdStic/ZLIopWUQBdLjqVlTNLdeatNtbRR2e/960BdudG17mk53SVXwDJxlWk60SjsfxvDXknYot85PDqSQ3Xj+pPxN6gc88qTY4mSCMt8XVMGnJPDhwU8QvJxjkp1Jb+lALsjkg5nJEezjcfjBLjoNF0uw0gZa+ikbkSZ3geeeKz9nsgjlZIcYBWvifHE0MHJHFXnbFyv60jzxtdZH2C/1NE8How7fgd1xnh+rgqddJ7tjmG52wDHSNheXeTIwubLcjGwklHzRFEBBux+ITeb7QghdfkM3m9oILhjrWzdXNFarXEABGKWDI5kFjSoF1eaeaenYeEhGnVnKnWljzYrZIxji5lHCPF4/BtVff2PZfKxrmuHhj8XsCw5INmvA0Qmjr9aVK5kLN5zhnyJEuYmZx6kLHZa7ae5960gcyGPBmmIOGDqPb1BJCFsvOaiitMlRcqgQQE4J17Aut7NUNLsls8+4VLw1nRbx7f6lZ58Fn2Zc0QUT5hE8dJJKclwzr2eZVO1W079oasRwNfHQRHEUWMFx/KP8AtEaRjlLyeyruFbNc6+ouNTo+Z29jqHIeYJmJ+8/LWuHanm00shGGPOOWFZUNsmeSRC/T6JSSZSCoRSRvcOGg6jxVvT0OuHZB5gHRLoLdLIQ0QyccghhWmpLS9oG9HJnn4JUG2yvOlTS24F7SATpqFdUlvbExpkAyTwKsqeiMYy2N2e1qkMpzxexxPLLUtMVzSIsbHjRmQOtSqeB2/l70+xnAOY7ylqr5p5alwZSseGB2N7dOv9FSMHasm53wwPdK2MutRXVF7p5XV0bgMw48KFo5NA4j1rmJGDqCORB616laDugOGuNVzrugdz/wC6R+6Njjayp1M0GMCXtHU5eguGZo46URTlRBNTTyQVET4pWHD2PGC09RCaOcaIgohXT5DN5B7QQR3Rrjb5tM6Dl9IILglVyH/EfYhN+EPmQQUpFsfRtyepvFk8rUSC6PR8nBmXxPSTYQQTEV0canmIIKciqHG8U8iQSLoz4EUaJBMibAeB8iTHwaggnfoWPsWgESCqTK2p/Dv8qZKCC44McEEEFxx//9k="/>
          <p:cNvSpPr>
            <a:spLocks noChangeAspect="1" noChangeArrowheads="1"/>
          </p:cNvSpPr>
          <p:nvPr/>
        </p:nvSpPr>
        <p:spPr bwMode="auto">
          <a:xfrm>
            <a:off x="155575" y="-509588"/>
            <a:ext cx="1438275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4618038"/>
            <a:ext cx="14382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0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Enlisting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3700"/>
            <a:ext cx="10820400" cy="5194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should we do this?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improve treatment outcomes.</a:t>
            </a:r>
            <a:endParaRPr lang="en-US" dirty="0" smtClean="0"/>
          </a:p>
          <a:p>
            <a:pPr lvl="1"/>
            <a:r>
              <a:rPr lang="en-US" dirty="0" smtClean="0"/>
              <a:t>To provide </a:t>
            </a:r>
            <a:r>
              <a:rPr lang="en-US" dirty="0" smtClean="0"/>
              <a:t>direction and progress.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should we do this?</a:t>
            </a:r>
          </a:p>
          <a:p>
            <a:pPr lvl="1"/>
            <a:r>
              <a:rPr lang="en-US" dirty="0" smtClean="0"/>
              <a:t>Focus on the client’s stage of change.</a:t>
            </a:r>
          </a:p>
          <a:p>
            <a:pPr lvl="1"/>
            <a:r>
              <a:rPr lang="en-US" dirty="0" smtClean="0"/>
              <a:t>With anticipation that some resistance is normal.</a:t>
            </a:r>
          </a:p>
          <a:p>
            <a:pPr lvl="1"/>
            <a:r>
              <a:rPr lang="en-US" dirty="0" smtClean="0"/>
              <a:t>With an awareness of our own feelings.</a:t>
            </a:r>
          </a:p>
          <a:p>
            <a:pPr lvl="1"/>
            <a:r>
              <a:rPr lang="en-US" dirty="0" smtClean="0"/>
              <a:t>Label resistance when it occurs.</a:t>
            </a:r>
          </a:p>
          <a:p>
            <a:pPr lvl="1"/>
            <a:r>
              <a:rPr lang="en-US" dirty="0" smtClean="0"/>
              <a:t>Reframe resistance as additional information being provided to you.</a:t>
            </a:r>
          </a:p>
          <a:p>
            <a:pPr lvl="1"/>
            <a:r>
              <a:rPr lang="en-US" dirty="0" smtClean="0"/>
              <a:t>Attempt to identify the source of the resistance (Do not confuse resistance with a lack of motivation).</a:t>
            </a:r>
          </a:p>
          <a:p>
            <a:pPr lvl="1"/>
            <a:r>
              <a:rPr lang="en-US" dirty="0" smtClean="0"/>
              <a:t>Use structuring, interpretation and confrontation techniques to resolve or address reluctance.</a:t>
            </a:r>
          </a:p>
          <a:p>
            <a:pPr lvl="1"/>
            <a:r>
              <a:rPr lang="en-US" dirty="0" smtClean="0"/>
              <a:t>Identify the support available, purpose of the relationship and the benefits of change.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Def. -  A process by which people or groups with opposing needs or desires can reach an agreement.</a:t>
            </a:r>
          </a:p>
          <a:p>
            <a:endParaRPr lang="en-US" dirty="0"/>
          </a:p>
          <a:p>
            <a:r>
              <a:rPr lang="en-US" dirty="0" smtClean="0"/>
              <a:t>Four stages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Proposal –Counterproposal</a:t>
            </a:r>
          </a:p>
          <a:p>
            <a:pPr lvl="1"/>
            <a:r>
              <a:rPr lang="en-US" dirty="0" smtClean="0"/>
              <a:t>Agreement/Disagreement</a:t>
            </a:r>
            <a:endParaRPr lang="en-US" dirty="0"/>
          </a:p>
        </p:txBody>
      </p:sp>
      <p:pic>
        <p:nvPicPr>
          <p:cNvPr id="1026" name="Picture 2" descr="http://t2.gstatic.com/images?q=tbn:ANd9GcRuiGcBAhSuON8l1svKDUJ-MbjA1MsPfYp5PZWYYSywA2wu06WM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3098800"/>
            <a:ext cx="4049522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55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6"/>
                </a:solidFill>
              </a:rPr>
              <a:t>Separate the people from the problem.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Understand the people (use those active listening skills).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3"/>
                </a:solidFill>
              </a:rPr>
              <a:t>State the problem in terms of interests and shared interests.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5"/>
                </a:solidFill>
              </a:rPr>
              <a:t>List the many possible options (don’t blurt out your answer before both sides can be heard or believe that there is only one solution - as this is often flawed logic).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781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266</TotalTime>
  <Words>441</Words>
  <Application>Microsoft Office PowerPoint</Application>
  <PresentationFormat>Custom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Structuring and enlisting cooperation</vt:lpstr>
      <vt:lpstr>structuring</vt:lpstr>
      <vt:lpstr>Structuring (cont.)</vt:lpstr>
      <vt:lpstr>structuring Activity</vt:lpstr>
      <vt:lpstr>Enlisting cooperation</vt:lpstr>
      <vt:lpstr>Enlisting cooperation</vt:lpstr>
      <vt:lpstr>Negotiation</vt:lpstr>
      <vt:lpstr>Rules of negotiation</vt:lpstr>
    </vt:vector>
  </TitlesOfParts>
  <Company>Kellogg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Confrontation Communicating Feelings Self-Disclosure</dc:title>
  <dc:creator>Shawn D. Talbot</dc:creator>
  <cp:lastModifiedBy>Shawn</cp:lastModifiedBy>
  <cp:revision>31</cp:revision>
  <dcterms:created xsi:type="dcterms:W3CDTF">2013-11-18T19:24:11Z</dcterms:created>
  <dcterms:modified xsi:type="dcterms:W3CDTF">2013-12-02T04:09:52Z</dcterms:modified>
</cp:coreProperties>
</file>