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5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5" d="100"/>
          <a:sy n="75" d="100"/>
        </p:scale>
        <p:origin x="-33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9/12/2014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10604500" cy="1825096"/>
          </a:xfrm>
        </p:spPr>
        <p:txBody>
          <a:bodyPr>
            <a:normAutofit/>
          </a:bodyPr>
          <a:lstStyle/>
          <a:p>
            <a:r>
              <a:rPr lang="en-US" dirty="0" smtClean="0"/>
              <a:t>Reflection, Validation </a:t>
            </a:r>
            <a:r>
              <a:rPr lang="en-US" dirty="0" smtClean="0"/>
              <a:t>&amp; </a:t>
            </a:r>
            <a:r>
              <a:rPr lang="en-US" dirty="0" smtClean="0"/>
              <a:t>assert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0"/>
            <a:ext cx="9448800" cy="1358899"/>
          </a:xfrm>
        </p:spPr>
        <p:txBody>
          <a:bodyPr>
            <a:normAutofit/>
          </a:bodyPr>
          <a:lstStyle/>
          <a:p>
            <a:r>
              <a:rPr lang="en-US" dirty="0" smtClean="0"/>
              <a:t>PSYCHOLOGY 360 Week </a:t>
            </a:r>
            <a:r>
              <a:rPr lang="en-US" dirty="0" smtClean="0"/>
              <a:t>3</a:t>
            </a:r>
            <a:endParaRPr lang="en-US" dirty="0" smtClean="0"/>
          </a:p>
          <a:p>
            <a:r>
              <a:rPr lang="en-US" dirty="0" smtClean="0"/>
              <a:t>Evans Ch. </a:t>
            </a:r>
            <a:r>
              <a:rPr lang="en-US" dirty="0" smtClean="0"/>
              <a:t>4-6, </a:t>
            </a:r>
            <a:r>
              <a:rPr lang="en-US" dirty="0" smtClean="0"/>
              <a:t>Messages – Ch. </a:t>
            </a:r>
            <a:r>
              <a:rPr lang="en-US" dirty="0" smtClean="0"/>
              <a:t>9 &amp; 11</a:t>
            </a:r>
            <a:endParaRPr lang="en-US" dirty="0" smtClean="0"/>
          </a:p>
          <a:p>
            <a:r>
              <a:rPr lang="en-US" dirty="0" smtClean="0"/>
              <a:t>Siena Heights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35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663440"/>
          </a:xfrm>
        </p:spPr>
        <p:txBody>
          <a:bodyPr>
            <a:normAutofit/>
          </a:bodyPr>
          <a:lstStyle/>
          <a:p>
            <a:r>
              <a:rPr lang="en-US" dirty="0" smtClean="0"/>
              <a:t>Reflecting Content</a:t>
            </a:r>
          </a:p>
          <a:p>
            <a:pPr lvl="1"/>
            <a:r>
              <a:rPr lang="en-US" dirty="0" smtClean="0"/>
              <a:t>Paraphrasing - </a:t>
            </a:r>
            <a:r>
              <a:rPr lang="en-US" b="1" dirty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>reflects the content of what was just said.</a:t>
            </a:r>
            <a:r>
              <a:rPr lang="en-US" b="1" dirty="0">
                <a:solidFill>
                  <a:srgbClr val="F79646"/>
                </a:solidFill>
                <a:latin typeface="Calibri"/>
                <a:ea typeface="Calibri"/>
                <a:cs typeface="Times New Roman"/>
              </a:rPr>
              <a:t> Encourages more detailed discussion and ensures understanding by both parties.</a:t>
            </a:r>
            <a:endParaRPr lang="en-US" dirty="0" smtClean="0"/>
          </a:p>
          <a:p>
            <a:pPr lvl="1"/>
            <a:r>
              <a:rPr lang="en-US" dirty="0" smtClean="0"/>
              <a:t>Summarizing - </a:t>
            </a:r>
            <a:r>
              <a:rPr lang="en-US" b="1" dirty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>reflects the content of a number of client statements , covering more information and a longer time span. </a:t>
            </a:r>
            <a:r>
              <a:rPr lang="en-US" b="1" dirty="0">
                <a:solidFill>
                  <a:srgbClr val="F79646"/>
                </a:solidFill>
                <a:latin typeface="Calibri"/>
                <a:ea typeface="Calibri"/>
                <a:cs typeface="Times New Roman"/>
              </a:rPr>
              <a:t>Provides a concise , accurate, and timely overview of a client’s narrative.</a:t>
            </a:r>
            <a:endParaRPr lang="en-US" dirty="0" smtClean="0"/>
          </a:p>
          <a:p>
            <a:r>
              <a:rPr lang="en-US" dirty="0" smtClean="0"/>
              <a:t>Reflecting/Labeling Feeling</a:t>
            </a:r>
          </a:p>
          <a:p>
            <a:r>
              <a:rPr lang="en-US" dirty="0"/>
              <a:t> </a:t>
            </a:r>
            <a:r>
              <a:rPr lang="en-US" dirty="0" smtClean="0"/>
              <a:t>the identification of feeling or emotion through both direct and indirect communications, and then rephrasing this affective component back to the client.   P. 88 (Evans text).</a:t>
            </a:r>
          </a:p>
          <a:p>
            <a:pPr lvl="1"/>
            <a:r>
              <a:rPr lang="en-US" dirty="0" smtClean="0"/>
              <a:t>Frustration v. anger</a:t>
            </a:r>
          </a:p>
          <a:p>
            <a:pPr lvl="1"/>
            <a:r>
              <a:rPr lang="en-US" dirty="0" smtClean="0"/>
              <a:t>Anxious v. stressed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0282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TonySalvador_2013S-320k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3238" y="1104900"/>
            <a:ext cx="8647112" cy="4864100"/>
          </a:xfrm>
        </p:spPr>
      </p:pic>
    </p:spTree>
    <p:extLst>
      <p:ext uri="{BB962C8B-B14F-4D97-AF65-F5344CB8AC3E}">
        <p14:creationId xmlns:p14="http://schemas.microsoft.com/office/powerpoint/2010/main" val="134207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8300" y="751673"/>
            <a:ext cx="8610600" cy="1293028"/>
          </a:xfrm>
        </p:spPr>
        <p:txBody>
          <a:bodyPr/>
          <a:lstStyle/>
          <a:p>
            <a:r>
              <a:rPr lang="en-US" dirty="0" smtClean="0"/>
              <a:t>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79600"/>
            <a:ext cx="10820400" cy="4826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Going Beyond Paraphrasing, Summarizing or Reflecting</a:t>
            </a: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Definition – Communicating a level of understanding (or the honest attempt to understand) of th</a:t>
            </a:r>
            <a:r>
              <a:rPr lang="en-US" dirty="0" smtClean="0"/>
              <a:t>e person in the moment.</a:t>
            </a:r>
          </a:p>
          <a:p>
            <a:endParaRPr lang="en-US" dirty="0"/>
          </a:p>
          <a:p>
            <a:r>
              <a:rPr lang="en-US" dirty="0" smtClean="0"/>
              <a:t>Why would we use this?</a:t>
            </a:r>
          </a:p>
          <a:p>
            <a:pPr lvl="1"/>
            <a:r>
              <a:rPr lang="en-US" dirty="0" smtClean="0"/>
              <a:t>To disarm (remove defensiveness)</a:t>
            </a:r>
          </a:p>
          <a:p>
            <a:pPr lvl="1"/>
            <a:r>
              <a:rPr lang="en-US" dirty="0" smtClean="0"/>
              <a:t>Open communication</a:t>
            </a:r>
          </a:p>
          <a:p>
            <a:pPr lvl="1"/>
            <a:r>
              <a:rPr lang="en-US" dirty="0" smtClean="0"/>
              <a:t>Builds trust</a:t>
            </a:r>
          </a:p>
          <a:p>
            <a:pPr lvl="1"/>
            <a:r>
              <a:rPr lang="en-US" dirty="0" smtClean="0"/>
              <a:t>Builds relationship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72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00" y="764373"/>
            <a:ext cx="10655300" cy="1293028"/>
          </a:xfrm>
        </p:spPr>
        <p:txBody>
          <a:bodyPr/>
          <a:lstStyle/>
          <a:p>
            <a:r>
              <a:rPr lang="en-US" dirty="0" smtClean="0"/>
              <a:t>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27100"/>
            <a:ext cx="10820400" cy="5842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Components of validation</a:t>
            </a:r>
            <a:endParaRPr lang="en-US" dirty="0" smtClean="0">
              <a:solidFill>
                <a:srgbClr val="92D050"/>
              </a:solidFill>
            </a:endParaRPr>
          </a:p>
          <a:p>
            <a:endParaRPr lang="en-US" dirty="0"/>
          </a:p>
          <a:p>
            <a:pPr lvl="1"/>
            <a:r>
              <a:rPr lang="en-US" dirty="0" smtClean="0"/>
              <a:t>Listening</a:t>
            </a:r>
          </a:p>
          <a:p>
            <a:pPr lvl="2"/>
            <a:r>
              <a:rPr lang="en-US" dirty="0" smtClean="0"/>
              <a:t>Active listening</a:t>
            </a:r>
          </a:p>
          <a:p>
            <a:pPr lvl="2"/>
            <a:r>
              <a:rPr lang="en-US" dirty="0" smtClean="0"/>
              <a:t>Empathy</a:t>
            </a:r>
          </a:p>
          <a:p>
            <a:pPr lvl="2"/>
            <a:r>
              <a:rPr lang="en-US" dirty="0" smtClean="0"/>
              <a:t>Openness (control your own bodily response)</a:t>
            </a:r>
          </a:p>
          <a:p>
            <a:pPr lvl="2"/>
            <a:r>
              <a:rPr lang="en-US" dirty="0" smtClean="0"/>
              <a:t>Awareness (body language)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Acknowledgment</a:t>
            </a:r>
          </a:p>
          <a:p>
            <a:pPr lvl="2"/>
            <a:r>
              <a:rPr lang="en-US" dirty="0" smtClean="0"/>
              <a:t>This is not telling them what to feel or expressing your ability to fully understand them.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Acceptance of What Is</a:t>
            </a:r>
          </a:p>
          <a:p>
            <a:pPr lvl="2"/>
            <a:r>
              <a:rPr lang="en-US" dirty="0" smtClean="0"/>
              <a:t>Questions invite the person to open up without judgment.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Validating the Legitimacy of Experience</a:t>
            </a:r>
          </a:p>
          <a:p>
            <a:pPr lvl="2"/>
            <a:r>
              <a:rPr lang="en-US" dirty="0" smtClean="0"/>
              <a:t>Questions should be immediately relevant to the topic at hand.</a:t>
            </a:r>
          </a:p>
          <a:p>
            <a:pPr lvl="2"/>
            <a:endParaRPr lang="en-US" dirty="0" smtClean="0"/>
          </a:p>
          <a:p>
            <a:r>
              <a:rPr lang="en-US" dirty="0" smtClean="0">
                <a:solidFill>
                  <a:srgbClr val="92D050"/>
                </a:solidFill>
              </a:rPr>
              <a:t>P 170 (Messages) – Examples</a:t>
            </a:r>
            <a:endParaRPr lang="en-US" dirty="0">
              <a:solidFill>
                <a:srgbClr val="92D05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Activity</a:t>
            </a:r>
          </a:p>
          <a:p>
            <a:endParaRPr 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04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9674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Passive</a:t>
            </a:r>
            <a:endParaRPr lang="en-US" dirty="0" smtClean="0">
              <a:solidFill>
                <a:srgbClr val="FFC000"/>
              </a:solidFill>
            </a:endParaRPr>
          </a:p>
          <a:p>
            <a:pPr marL="457200" lvl="1" indent="0">
              <a:buNone/>
            </a:pPr>
            <a:endParaRPr lang="en-US" dirty="0" smtClean="0">
              <a:solidFill>
                <a:srgbClr val="FFC000"/>
              </a:solidFill>
            </a:endParaRPr>
          </a:p>
          <a:p>
            <a:r>
              <a:rPr lang="en-US" dirty="0" smtClean="0">
                <a:solidFill>
                  <a:srgbClr val="FFC000"/>
                </a:solidFill>
              </a:rPr>
              <a:t>Aggressive</a:t>
            </a:r>
            <a:endParaRPr lang="en-US" dirty="0" smtClean="0">
              <a:solidFill>
                <a:srgbClr val="FFC000"/>
              </a:solidFill>
            </a:endParaRPr>
          </a:p>
          <a:p>
            <a:endParaRPr lang="en-US" dirty="0">
              <a:solidFill>
                <a:srgbClr val="FFC000"/>
              </a:solidFill>
            </a:endParaRPr>
          </a:p>
          <a:p>
            <a:r>
              <a:rPr lang="en-US" dirty="0" smtClean="0">
                <a:solidFill>
                  <a:srgbClr val="FFC000"/>
                </a:solidFill>
              </a:rPr>
              <a:t>Assertive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Acknowledgement (constructive)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Clouding (manipulative)</a:t>
            </a:r>
          </a:p>
          <a:p>
            <a:pPr lvl="2"/>
            <a:r>
              <a:rPr lang="en-US" dirty="0" smtClean="0">
                <a:solidFill>
                  <a:srgbClr val="FFC000"/>
                </a:solidFill>
              </a:rPr>
              <a:t>Agreeing in part</a:t>
            </a:r>
          </a:p>
          <a:p>
            <a:pPr lvl="2"/>
            <a:r>
              <a:rPr lang="en-US" dirty="0" smtClean="0">
                <a:solidFill>
                  <a:srgbClr val="FFC000"/>
                </a:solidFill>
              </a:rPr>
              <a:t>Agreeing in probability</a:t>
            </a:r>
          </a:p>
          <a:p>
            <a:pPr lvl="2"/>
            <a:r>
              <a:rPr lang="en-US" dirty="0" smtClean="0">
                <a:solidFill>
                  <a:srgbClr val="FFC000"/>
                </a:solidFill>
              </a:rPr>
              <a:t>Agreeing in principle</a:t>
            </a:r>
            <a:endParaRPr lang="en-US" dirty="0" smtClean="0">
              <a:solidFill>
                <a:srgbClr val="FFC000"/>
              </a:solidFill>
            </a:endParaRP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Probing (unsure of intent)</a:t>
            </a:r>
            <a:endParaRPr lang="en-US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45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Intake assessment form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45704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TC104033937[[fn=Vapor Trail]]</Template>
  <TotalTime>305</TotalTime>
  <Words>282</Words>
  <Application>Microsoft Office PowerPoint</Application>
  <PresentationFormat>Custom</PresentationFormat>
  <Paragraphs>56</Paragraphs>
  <Slides>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Vapor Trail</vt:lpstr>
      <vt:lpstr>Reflection, Validation &amp; assert</vt:lpstr>
      <vt:lpstr>Reflection</vt:lpstr>
      <vt:lpstr>PowerPoint Presentation</vt:lpstr>
      <vt:lpstr>validation</vt:lpstr>
      <vt:lpstr>Validation</vt:lpstr>
      <vt:lpstr>assert</vt:lpstr>
      <vt:lpstr>Intake assessment form review</vt:lpstr>
    </vt:vector>
  </TitlesOfParts>
  <Company>Kellogg Community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Confrontation Communicating Feelings Self-Disclosure</dc:title>
  <dc:creator>Shawn D. Talbot</dc:creator>
  <cp:lastModifiedBy>Shawn</cp:lastModifiedBy>
  <cp:revision>25</cp:revision>
  <dcterms:created xsi:type="dcterms:W3CDTF">2013-11-18T19:24:11Z</dcterms:created>
  <dcterms:modified xsi:type="dcterms:W3CDTF">2014-09-13T00:20:43Z</dcterms:modified>
</cp:coreProperties>
</file>