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7" r:id="rId6"/>
    <p:sldId id="261" r:id="rId7"/>
    <p:sldId id="262" r:id="rId8"/>
    <p:sldId id="268" r:id="rId9"/>
    <p:sldId id="263" r:id="rId10"/>
    <p:sldId id="272" r:id="rId11"/>
    <p:sldId id="266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Stage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36 Months to 6</a:t>
            </a:r>
            <a:r>
              <a:rPr lang="en-US" baseline="30000" dirty="0" smtClean="0"/>
              <a:t>th</a:t>
            </a:r>
            <a:r>
              <a:rPr lang="en-US" dirty="0" smtClean="0"/>
              <a:t> Birthday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Parenting (</a:t>
            </a:r>
            <a:r>
              <a:rPr lang="en-US" dirty="0" err="1" smtClean="0"/>
              <a:t>Baumrind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Authoritarian</a:t>
            </a:r>
          </a:p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Authoritative</a:t>
            </a:r>
          </a:p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Permissive indulgent</a:t>
            </a:r>
          </a:p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neglectful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76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growth and character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291285"/>
          </a:xfrm>
        </p:spPr>
        <p:txBody>
          <a:bodyPr>
            <a:normAutofit/>
          </a:bodyPr>
          <a:lstStyle/>
          <a:p>
            <a:r>
              <a:rPr lang="en-US" dirty="0" smtClean="0"/>
              <a:t>sense</a:t>
            </a:r>
            <a:r>
              <a:rPr lang="en-US" dirty="0" smtClean="0"/>
              <a:t> </a:t>
            </a:r>
            <a:r>
              <a:rPr lang="en-US" dirty="0" smtClean="0"/>
              <a:t>of self</a:t>
            </a:r>
          </a:p>
          <a:p>
            <a:pPr lvl="1"/>
            <a:r>
              <a:rPr lang="en-US" dirty="0" smtClean="0"/>
              <a:t>Physical attributes</a:t>
            </a:r>
          </a:p>
          <a:p>
            <a:pPr lvl="1"/>
            <a:r>
              <a:rPr lang="en-US" dirty="0" smtClean="0"/>
              <a:t>Possessions</a:t>
            </a:r>
          </a:p>
          <a:p>
            <a:pPr lvl="1"/>
            <a:r>
              <a:rPr lang="en-US" dirty="0" smtClean="0"/>
              <a:t>Preferences</a:t>
            </a:r>
          </a:p>
          <a:p>
            <a:pPr lvl="1"/>
            <a:r>
              <a:rPr lang="en-US" dirty="0" smtClean="0"/>
              <a:t>Overt behaviors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 comparison to others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24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97864" y="1723148"/>
            <a:ext cx="10363826" cy="4716289"/>
          </a:xfrm>
        </p:spPr>
        <p:txBody>
          <a:bodyPr>
            <a:normAutofit/>
          </a:bodyPr>
          <a:lstStyle/>
          <a:p>
            <a:r>
              <a:rPr lang="en-US" dirty="0" smtClean="0"/>
              <a:t>Values </a:t>
            </a:r>
            <a:r>
              <a:rPr lang="en-US" dirty="0" smtClean="0"/>
              <a:t>and morals/conscience</a:t>
            </a:r>
          </a:p>
          <a:p>
            <a:pPr lvl="1"/>
            <a:r>
              <a:rPr lang="en-US" dirty="0" smtClean="0"/>
              <a:t>Experiential learning (</a:t>
            </a:r>
            <a:r>
              <a:rPr lang="en-US" dirty="0" err="1" smtClean="0"/>
              <a:t>Preconventional</a:t>
            </a:r>
            <a:r>
              <a:rPr lang="en-US" dirty="0" smtClean="0"/>
              <a:t> moral reasoning – Kohlberg</a:t>
            </a:r>
          </a:p>
          <a:p>
            <a:pPr lvl="1"/>
            <a:r>
              <a:rPr lang="en-US" dirty="0" smtClean="0"/>
              <a:t>Observational learning</a:t>
            </a:r>
          </a:p>
          <a:p>
            <a:pPr lvl="1"/>
            <a:r>
              <a:rPr lang="en-US" dirty="0" smtClean="0"/>
              <a:t>Imitation</a:t>
            </a:r>
          </a:p>
          <a:p>
            <a:pPr lvl="1"/>
            <a:r>
              <a:rPr lang="en-US" dirty="0" smtClean="0"/>
              <a:t>Role-playing</a:t>
            </a:r>
            <a:endParaRPr lang="en-US" dirty="0" smtClean="0"/>
          </a:p>
          <a:p>
            <a:r>
              <a:rPr lang="en-US" dirty="0" smtClean="0"/>
              <a:t>manners</a:t>
            </a:r>
            <a:endParaRPr lang="en-US" dirty="0" smtClean="0"/>
          </a:p>
          <a:p>
            <a:pPr lvl="1"/>
            <a:r>
              <a:rPr lang="en-US" dirty="0" smtClean="0"/>
              <a:t>Rude or neurologically impaired?</a:t>
            </a:r>
          </a:p>
          <a:p>
            <a:pPr lvl="1"/>
            <a:r>
              <a:rPr lang="en-US" dirty="0" smtClean="0"/>
              <a:t>How can you tell the difference?</a:t>
            </a:r>
          </a:p>
          <a:p>
            <a:pPr lvl="1"/>
            <a:r>
              <a:rPr lang="en-US" dirty="0" smtClean="0"/>
              <a:t>How best can you respond?</a:t>
            </a:r>
          </a:p>
          <a:p>
            <a:pPr lvl="1"/>
            <a:r>
              <a:rPr lang="en-US" dirty="0" smtClean="0"/>
              <a:t>How best can you teach good manners”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57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Love and affection</a:t>
            </a:r>
          </a:p>
          <a:p>
            <a:r>
              <a:rPr lang="en-US" dirty="0" smtClean="0"/>
              <a:t>Erikson’s </a:t>
            </a:r>
            <a:r>
              <a:rPr lang="en-US" dirty="0" smtClean="0"/>
              <a:t>third</a:t>
            </a:r>
            <a:r>
              <a:rPr lang="en-US" dirty="0" smtClean="0"/>
              <a:t> </a:t>
            </a:r>
            <a:r>
              <a:rPr lang="en-US" dirty="0" smtClean="0"/>
              <a:t>stage of development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smtClean="0"/>
              <a:t>Industry</a:t>
            </a:r>
            <a:r>
              <a:rPr lang="en-US" dirty="0" smtClean="0"/>
              <a:t> </a:t>
            </a:r>
            <a:r>
              <a:rPr lang="en-US" dirty="0" smtClean="0"/>
              <a:t>v. </a:t>
            </a:r>
            <a:r>
              <a:rPr lang="en-US" dirty="0" smtClean="0"/>
              <a:t>inferiority</a:t>
            </a:r>
            <a:endParaRPr lang="en-US" dirty="0" smtClean="0"/>
          </a:p>
          <a:p>
            <a:pPr lvl="1"/>
            <a:r>
              <a:rPr lang="en-US" dirty="0" smtClean="0"/>
              <a:t>The desire to be separate but not alone</a:t>
            </a:r>
          </a:p>
          <a:p>
            <a:r>
              <a:rPr lang="en-US" dirty="0" smtClean="0"/>
              <a:t>Children begin to resist closeness with sporadic times of seeking it out. </a:t>
            </a:r>
            <a:endParaRPr lang="en-US" dirty="0" smtClean="0"/>
          </a:p>
          <a:p>
            <a:r>
              <a:rPr lang="en-US" dirty="0" smtClean="0"/>
              <a:t>What are some typical parental responses one might witness during these times?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Good and Bad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5" descr="Erik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487" y="257506"/>
            <a:ext cx="2281708" cy="352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98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-102699"/>
            <a:ext cx="10364451" cy="1596177"/>
          </a:xfrm>
        </p:spPr>
        <p:txBody>
          <a:bodyPr/>
          <a:lstStyle/>
          <a:p>
            <a:r>
              <a:rPr lang="en-US" dirty="0" smtClean="0"/>
              <a:t>Unconditional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23494"/>
            <a:ext cx="10363826" cy="5512158"/>
          </a:xfrm>
        </p:spPr>
        <p:txBody>
          <a:bodyPr>
            <a:normAutofit/>
          </a:bodyPr>
          <a:lstStyle/>
          <a:p>
            <a:r>
              <a:rPr lang="en-US" dirty="0" smtClean="0"/>
              <a:t>What is unconditional love?</a:t>
            </a:r>
          </a:p>
          <a:p>
            <a:pPr lvl="1"/>
            <a:r>
              <a:rPr lang="en-US" dirty="0" smtClean="0"/>
              <a:t>AKA sensitive and responsive care.</a:t>
            </a:r>
          </a:p>
          <a:p>
            <a:r>
              <a:rPr lang="en-US" dirty="0" smtClean="0"/>
              <a:t>What are the ramifications of not receiving this?</a:t>
            </a:r>
          </a:p>
          <a:p>
            <a:pPr lvl="1"/>
            <a:r>
              <a:rPr lang="en-US" dirty="0" smtClean="0"/>
              <a:t>Problems forming and maintaining relationships in preschool</a:t>
            </a:r>
          </a:p>
          <a:p>
            <a:pPr lvl="1"/>
            <a:r>
              <a:rPr lang="en-US" dirty="0" smtClean="0"/>
              <a:t>Lower levels of school achievement, even into adolescence</a:t>
            </a:r>
          </a:p>
          <a:p>
            <a:pPr lvl="1"/>
            <a:r>
              <a:rPr lang="en-US" dirty="0" smtClean="0"/>
              <a:t>Greater chances of requiring special education classes</a:t>
            </a:r>
          </a:p>
          <a:p>
            <a:pPr lvl="1"/>
            <a:r>
              <a:rPr lang="en-US" dirty="0" smtClean="0"/>
              <a:t>Increased behavioral problems</a:t>
            </a:r>
          </a:p>
          <a:p>
            <a:pPr lvl="1"/>
            <a:r>
              <a:rPr lang="en-US" dirty="0" smtClean="0"/>
              <a:t>More likely to turn to drugs and alcohol in adolescence</a:t>
            </a:r>
          </a:p>
          <a:p>
            <a:pPr lvl="3"/>
            <a:r>
              <a:rPr lang="en-US" dirty="0" smtClean="0"/>
              <a:t>Hawley, 1998</a:t>
            </a:r>
          </a:p>
          <a:p>
            <a:r>
              <a:rPr lang="en-US" dirty="0" smtClean="0"/>
              <a:t>What types of responses to behaviors might you recommend to parents?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Is there a sensitive period for unconditional love?</a:t>
            </a:r>
          </a:p>
          <a:p>
            <a:pPr lvl="1"/>
            <a:r>
              <a:rPr lang="en-US" dirty="0" smtClean="0"/>
              <a:t>First few years of life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5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Joy and 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4682" y="1648496"/>
            <a:ext cx="10363826" cy="44303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Expressions of joy begin to _________________.</a:t>
            </a:r>
          </a:p>
          <a:p>
            <a:r>
              <a:rPr lang="en-US" dirty="0" smtClean="0"/>
              <a:t>Why?</a:t>
            </a:r>
            <a:endParaRPr lang="en-US" dirty="0" smtClean="0"/>
          </a:p>
          <a:p>
            <a:r>
              <a:rPr lang="en-US" dirty="0" smtClean="0"/>
              <a:t>Although anger remains, a child’s expression of physical aggression should ________.</a:t>
            </a:r>
            <a:endParaRPr lang="en-US" dirty="0" smtClean="0"/>
          </a:p>
          <a:p>
            <a:r>
              <a:rPr lang="en-US" dirty="0" smtClean="0"/>
              <a:t>Why?</a:t>
            </a:r>
          </a:p>
          <a:p>
            <a:endParaRPr lang="en-US" dirty="0" smtClean="0"/>
          </a:p>
          <a:p>
            <a:r>
              <a:rPr lang="en-US" dirty="0" smtClean="0"/>
              <a:t>Three steps to controlling anger</a:t>
            </a:r>
          </a:p>
          <a:p>
            <a:pPr lvl="1"/>
            <a:r>
              <a:rPr lang="en-US" dirty="0" smtClean="0"/>
              <a:t>Accept it as natural and normal</a:t>
            </a:r>
          </a:p>
          <a:p>
            <a:pPr lvl="1"/>
            <a:r>
              <a:rPr lang="en-US" dirty="0" smtClean="0"/>
              <a:t>Verbalize feelings of anger</a:t>
            </a:r>
          </a:p>
          <a:p>
            <a:pPr lvl="1"/>
            <a:r>
              <a:rPr lang="en-US" dirty="0" smtClean="0"/>
              <a:t>Learn acceptable ways of dealing with anger</a:t>
            </a:r>
            <a:endParaRPr lang="en-US" dirty="0"/>
          </a:p>
        </p:txBody>
      </p:sp>
      <p:pic>
        <p:nvPicPr>
          <p:cNvPr id="1028" name="Picture 4" descr="https://encrypted-tbn3.gstatic.com/images?q=tbn:ANd9GcR7L6k_HlhcSNJG2zLEUjOQ84UdrOCcUYoIxi0MdaLgYoHoEzzNtY8ejgFc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26" y="3152104"/>
            <a:ext cx="4810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54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605216"/>
            <a:ext cx="10363826" cy="3424107"/>
          </a:xfrm>
        </p:spPr>
        <p:txBody>
          <a:bodyPr/>
          <a:lstStyle/>
          <a:p>
            <a:r>
              <a:rPr lang="en-US" dirty="0" smtClean="0"/>
              <a:t>How does fear during this age differ from the preschooler?</a:t>
            </a:r>
            <a:endParaRPr lang="en-US" dirty="0" smtClean="0"/>
          </a:p>
          <a:p>
            <a:r>
              <a:rPr lang="en-US" dirty="0" smtClean="0"/>
              <a:t>From where to fears develop?</a:t>
            </a:r>
          </a:p>
          <a:p>
            <a:pPr lvl="1"/>
            <a:r>
              <a:rPr lang="en-US" dirty="0" smtClean="0"/>
              <a:t>Experiences</a:t>
            </a:r>
          </a:p>
          <a:p>
            <a:pPr lvl="1"/>
            <a:r>
              <a:rPr lang="en-US" dirty="0" smtClean="0"/>
              <a:t>Experiences of others</a:t>
            </a:r>
            <a:endParaRPr lang="en-US" dirty="0" smtClean="0"/>
          </a:p>
          <a:p>
            <a:pPr lvl="1"/>
            <a:r>
              <a:rPr lang="en-US" dirty="0" smtClean="0"/>
              <a:t>The unknown</a:t>
            </a:r>
            <a:endParaRPr lang="en-US" dirty="0" smtClean="0"/>
          </a:p>
          <a:p>
            <a:r>
              <a:rPr lang="en-US" dirty="0" smtClean="0"/>
              <a:t>How should a parent help a child deal with their fears?</a:t>
            </a:r>
            <a:endParaRPr lang="en-US" dirty="0"/>
          </a:p>
        </p:txBody>
      </p:sp>
      <p:sp>
        <p:nvSpPr>
          <p:cNvPr id="5" name="AutoShape 2" descr="Image result for monster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onster pictu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onster pictur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onster pictur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s://encrypted-tbn0.gstatic.com/images?q=tbn:ANd9GcT_IOlb8m6niyt3hppYRHUuQTHRjuJkoEZ69qgm96SbarBho7W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400" y="312737"/>
            <a:ext cx="46482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scared people p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00" y="51924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encrypted-tbn1.gstatic.com/images?q=tbn:ANd9GcRAJGQY2jHHTfLjvmheNJqlZRxiyGlL6I9_5dgQ3-abm6twHk2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301" y="2950273"/>
            <a:ext cx="2528486" cy="189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69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23804"/>
            <a:ext cx="10363826" cy="52341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Brain development</a:t>
            </a:r>
          </a:p>
          <a:p>
            <a:pPr lvl="1"/>
            <a:r>
              <a:rPr lang="en-US" dirty="0" smtClean="0"/>
              <a:t>Remains rapid</a:t>
            </a:r>
            <a:endParaRPr lang="en-US" dirty="0" smtClean="0"/>
          </a:p>
          <a:p>
            <a:r>
              <a:rPr lang="en-US" dirty="0" smtClean="0"/>
              <a:t>Problem solving</a:t>
            </a:r>
          </a:p>
          <a:p>
            <a:pPr lvl="1"/>
            <a:r>
              <a:rPr lang="en-US" dirty="0" err="1" smtClean="0"/>
              <a:t>Transductive</a:t>
            </a:r>
            <a:r>
              <a:rPr lang="en-US" dirty="0" smtClean="0"/>
              <a:t> reasoning</a:t>
            </a:r>
          </a:p>
          <a:p>
            <a:pPr lvl="1"/>
            <a:r>
              <a:rPr lang="en-US" dirty="0" smtClean="0"/>
              <a:t>seriation</a:t>
            </a:r>
            <a:endParaRPr lang="en-US" dirty="0" smtClean="0"/>
          </a:p>
          <a:p>
            <a:pPr lvl="1"/>
            <a:r>
              <a:rPr lang="en-US" dirty="0" smtClean="0"/>
              <a:t>Conservation</a:t>
            </a:r>
          </a:p>
          <a:p>
            <a:pPr lvl="1"/>
            <a:r>
              <a:rPr lang="en-US" dirty="0" smtClean="0"/>
              <a:t>Appearance v. reality</a:t>
            </a:r>
          </a:p>
          <a:p>
            <a:pPr lvl="1"/>
            <a:r>
              <a:rPr lang="en-US" dirty="0" smtClean="0"/>
              <a:t>Irreversibility</a:t>
            </a:r>
          </a:p>
          <a:p>
            <a:pPr lvl="1"/>
            <a:r>
              <a:rPr lang="en-US" dirty="0" smtClean="0"/>
              <a:t>Egocentrism</a:t>
            </a:r>
          </a:p>
          <a:p>
            <a:pPr lvl="1"/>
            <a:r>
              <a:rPr lang="en-US" dirty="0" smtClean="0"/>
              <a:t>animism</a:t>
            </a:r>
            <a:endParaRPr lang="en-US" dirty="0" smtClean="0"/>
          </a:p>
          <a:p>
            <a:r>
              <a:rPr lang="en-US" dirty="0" smtClean="0"/>
              <a:t>2 rules for promoting problem solving</a:t>
            </a:r>
          </a:p>
          <a:p>
            <a:pPr lvl="1"/>
            <a:r>
              <a:rPr lang="en-US" dirty="0" smtClean="0"/>
              <a:t>Don’t solve problems</a:t>
            </a:r>
          </a:p>
          <a:p>
            <a:pPr lvl="1"/>
            <a:r>
              <a:rPr lang="en-US" dirty="0" smtClean="0"/>
              <a:t>Ask questions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848" y="490329"/>
            <a:ext cx="1704975" cy="1133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687" y="2619965"/>
            <a:ext cx="4290624" cy="241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7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and imagination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When does stretching the truth become lying?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 smtClean="0"/>
              <a:t>about imagining violent interactions?</a:t>
            </a:r>
            <a:endParaRPr lang="en-US" dirty="0"/>
          </a:p>
          <a:p>
            <a:pPr lvl="1"/>
            <a:r>
              <a:rPr lang="en-US" dirty="0" smtClean="0"/>
              <a:t>Video games?</a:t>
            </a:r>
          </a:p>
          <a:p>
            <a:r>
              <a:rPr lang="en-US" dirty="0" smtClean="0"/>
              <a:t>How should a parent respond?</a:t>
            </a:r>
          </a:p>
          <a:p>
            <a:endParaRPr lang="en-US" dirty="0"/>
          </a:p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3074" name="Picture 2" descr="Image result for violent kid play 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986" y="2871989"/>
            <a:ext cx="3505113" cy="278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16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36 </a:t>
            </a:r>
            <a:r>
              <a:rPr lang="en-US" dirty="0" smtClean="0"/>
              <a:t>months: up to 900 </a:t>
            </a:r>
            <a:r>
              <a:rPr lang="en-US" dirty="0" smtClean="0"/>
              <a:t>words</a:t>
            </a:r>
            <a:endParaRPr lang="en-US" dirty="0" smtClean="0"/>
          </a:p>
          <a:p>
            <a:pPr lvl="1"/>
            <a:r>
              <a:rPr lang="en-US" dirty="0" smtClean="0"/>
              <a:t>Self talk</a:t>
            </a:r>
          </a:p>
          <a:p>
            <a:pPr lvl="1"/>
            <a:r>
              <a:rPr lang="en-US" dirty="0" smtClean="0"/>
              <a:t>Tenses</a:t>
            </a:r>
          </a:p>
          <a:p>
            <a:pPr lvl="1"/>
            <a:r>
              <a:rPr lang="en-US" dirty="0" smtClean="0"/>
              <a:t>Pronouns</a:t>
            </a:r>
          </a:p>
          <a:p>
            <a:pPr lvl="1"/>
            <a:r>
              <a:rPr lang="en-US" dirty="0" smtClean="0"/>
              <a:t>Differentiation of nouns</a:t>
            </a:r>
            <a:endParaRPr lang="en-US" dirty="0"/>
          </a:p>
          <a:p>
            <a:r>
              <a:rPr lang="en-US" dirty="0" smtClean="0"/>
              <a:t>Age 4: 1500 words</a:t>
            </a:r>
          </a:p>
          <a:p>
            <a:r>
              <a:rPr lang="en-US" dirty="0" smtClean="0"/>
              <a:t>Age 5: 2000 Words</a:t>
            </a:r>
          </a:p>
          <a:p>
            <a:r>
              <a:rPr lang="en-US" dirty="0" smtClean="0"/>
              <a:t>Age 6: 2500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20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Family and peer relationships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30677"/>
          </a:xfrm>
        </p:spPr>
        <p:txBody>
          <a:bodyPr>
            <a:normAutofit/>
          </a:bodyPr>
          <a:lstStyle/>
          <a:p>
            <a:r>
              <a:rPr lang="en-US" dirty="0" smtClean="0"/>
              <a:t>So </a:t>
            </a:r>
            <a:r>
              <a:rPr lang="en-US" dirty="0" smtClean="0"/>
              <a:t>preschoolers</a:t>
            </a:r>
            <a:r>
              <a:rPr lang="en-US" dirty="0" smtClean="0"/>
              <a:t> </a:t>
            </a:r>
            <a:r>
              <a:rPr lang="en-US" dirty="0" smtClean="0"/>
              <a:t>need to develop friendships?</a:t>
            </a:r>
            <a:endParaRPr lang="en-US" dirty="0"/>
          </a:p>
          <a:p>
            <a:r>
              <a:rPr lang="en-US" dirty="0" smtClean="0"/>
              <a:t>How might you try to do this to increase the chances of success?</a:t>
            </a:r>
          </a:p>
          <a:p>
            <a:pPr lvl="1"/>
            <a:r>
              <a:rPr lang="en-US" dirty="0" smtClean="0"/>
              <a:t>When does interactive play begin?</a:t>
            </a:r>
          </a:p>
          <a:p>
            <a:pPr lvl="1"/>
            <a:endParaRPr lang="en-US" dirty="0"/>
          </a:p>
          <a:p>
            <a:r>
              <a:rPr lang="en-US" dirty="0" smtClean="0"/>
              <a:t>Routines</a:t>
            </a:r>
          </a:p>
          <a:p>
            <a:pPr lvl="1"/>
            <a:r>
              <a:rPr lang="en-US" dirty="0" smtClean="0"/>
              <a:t>Bed time</a:t>
            </a:r>
          </a:p>
          <a:p>
            <a:pPr lvl="1"/>
            <a:r>
              <a:rPr lang="en-US" dirty="0" smtClean="0"/>
              <a:t>Dinner time</a:t>
            </a:r>
          </a:p>
          <a:p>
            <a:pPr lvl="1"/>
            <a:endParaRPr lang="en-US" dirty="0"/>
          </a:p>
        </p:txBody>
      </p:sp>
      <p:pic>
        <p:nvPicPr>
          <p:cNvPr id="4098" name="Picture 2" descr="Image result for kid play together 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83" y="3321140"/>
            <a:ext cx="3944909" cy="239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57808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263</TotalTime>
  <Words>424</Words>
  <Application>Microsoft Office PowerPoint</Application>
  <PresentationFormat>Widescreen</PresentationFormat>
  <Paragraphs>101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Tw Cen MT</vt:lpstr>
      <vt:lpstr>Droplet</vt:lpstr>
      <vt:lpstr>Stage 3</vt:lpstr>
      <vt:lpstr>Emotional health</vt:lpstr>
      <vt:lpstr>Unconditional love</vt:lpstr>
      <vt:lpstr>Joy and Anger</vt:lpstr>
      <vt:lpstr>fear</vt:lpstr>
      <vt:lpstr>Cognitive Development</vt:lpstr>
      <vt:lpstr>Play and imagination</vt:lpstr>
      <vt:lpstr>Language expectations</vt:lpstr>
      <vt:lpstr>Family and peer relationships</vt:lpstr>
      <vt:lpstr>Types of Parenting (Baumrind)</vt:lpstr>
      <vt:lpstr>Personal growth and character formation</vt:lpstr>
      <vt:lpstr>Character 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1</dc:title>
  <dc:creator>Shawn Talbot</dc:creator>
  <cp:lastModifiedBy>Shawn Talbot</cp:lastModifiedBy>
  <cp:revision>29</cp:revision>
  <dcterms:created xsi:type="dcterms:W3CDTF">2016-05-18T01:21:45Z</dcterms:created>
  <dcterms:modified xsi:type="dcterms:W3CDTF">2016-06-14T00:28:54Z</dcterms:modified>
</cp:coreProperties>
</file>