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8" r:id="rId9"/>
    <p:sldId id="264" r:id="rId10"/>
    <p:sldId id="263" r:id="rId11"/>
    <p:sldId id="269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 – 36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Family and peer relationships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30677"/>
          </a:xfrm>
        </p:spPr>
        <p:txBody>
          <a:bodyPr>
            <a:normAutofit/>
          </a:bodyPr>
          <a:lstStyle/>
          <a:p>
            <a:r>
              <a:rPr lang="en-US" dirty="0" smtClean="0"/>
              <a:t>So </a:t>
            </a:r>
            <a:r>
              <a:rPr lang="en-US" dirty="0" smtClean="0"/>
              <a:t>toddlers</a:t>
            </a:r>
            <a:r>
              <a:rPr lang="en-US" dirty="0" smtClean="0"/>
              <a:t> </a:t>
            </a:r>
            <a:r>
              <a:rPr lang="en-US" dirty="0" smtClean="0"/>
              <a:t>need to develop friendships?</a:t>
            </a:r>
            <a:endParaRPr lang="en-US" dirty="0"/>
          </a:p>
          <a:p>
            <a:r>
              <a:rPr lang="en-US" dirty="0" smtClean="0"/>
              <a:t>How might you try to do </a:t>
            </a:r>
            <a:r>
              <a:rPr lang="en-US" dirty="0" smtClean="0"/>
              <a:t>this to increase the chances of success?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about family structure, rituals and routines?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these begin?  Why?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the </a:t>
            </a:r>
            <a:r>
              <a:rPr lang="en-US" dirty="0" smtClean="0"/>
              <a:t>benefit</a:t>
            </a:r>
            <a:r>
              <a:rPr lang="en-US" dirty="0" smtClean="0"/>
              <a:t> </a:t>
            </a:r>
            <a:r>
              <a:rPr lang="en-US" dirty="0" smtClean="0"/>
              <a:t>of routines for the </a:t>
            </a:r>
            <a:r>
              <a:rPr lang="en-US" dirty="0" smtClean="0"/>
              <a:t>toddler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Increased ___________________________</a:t>
            </a:r>
          </a:p>
          <a:p>
            <a:r>
              <a:rPr lang="en-US" dirty="0" smtClean="0"/>
              <a:t>How can a parent encourage or provide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7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is peer pressure</a:t>
            </a:r>
          </a:p>
          <a:p>
            <a:r>
              <a:rPr lang="en-US" dirty="0" smtClean="0"/>
              <a:t>How might this be observed at this age?</a:t>
            </a:r>
          </a:p>
          <a:p>
            <a:pPr lvl="1"/>
            <a:r>
              <a:rPr lang="en-US" dirty="0" smtClean="0"/>
              <a:t>The good</a:t>
            </a:r>
          </a:p>
          <a:p>
            <a:pPr lvl="1"/>
            <a:r>
              <a:rPr lang="en-US" dirty="0" smtClean="0"/>
              <a:t>The bad</a:t>
            </a:r>
          </a:p>
          <a:p>
            <a:pPr lvl="1"/>
            <a:r>
              <a:rPr lang="en-US" dirty="0" smtClean="0"/>
              <a:t>The ugly</a:t>
            </a:r>
          </a:p>
          <a:p>
            <a:r>
              <a:rPr lang="en-US" dirty="0" smtClean="0"/>
              <a:t>How can a parent respond to peer pressure upon their child?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8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growth and character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912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Identity of self</a:t>
            </a:r>
          </a:p>
          <a:p>
            <a:pPr lvl="1"/>
            <a:r>
              <a:rPr lang="en-US" dirty="0" smtClean="0"/>
              <a:t>In place by </a:t>
            </a:r>
          </a:p>
          <a:p>
            <a:r>
              <a:rPr lang="en-US" dirty="0" smtClean="0"/>
              <a:t>Gender identity</a:t>
            </a:r>
          </a:p>
          <a:p>
            <a:pPr lvl="1"/>
            <a:r>
              <a:rPr lang="en-US" dirty="0" smtClean="0"/>
              <a:t>In place by age</a:t>
            </a:r>
            <a:endParaRPr lang="en-US" dirty="0" smtClean="0"/>
          </a:p>
          <a:p>
            <a:r>
              <a:rPr lang="en-US" altLang="en-US" sz="2400" dirty="0" smtClean="0"/>
              <a:t>Self-esteem</a:t>
            </a:r>
          </a:p>
          <a:p>
            <a:pPr lvl="1"/>
            <a:r>
              <a:rPr lang="en-US" altLang="en-US" sz="2200" dirty="0" smtClean="0"/>
              <a:t>What is it?</a:t>
            </a:r>
          </a:p>
          <a:p>
            <a:pPr lvl="1"/>
            <a:r>
              <a:rPr lang="en-US" altLang="en-US" sz="2200" dirty="0" smtClean="0"/>
              <a:t>Why is it important?</a:t>
            </a:r>
          </a:p>
          <a:p>
            <a:pPr lvl="1"/>
            <a:r>
              <a:rPr lang="en-US" altLang="en-US" sz="2200" dirty="0" smtClean="0"/>
              <a:t>How can it be built?</a:t>
            </a:r>
            <a:endParaRPr lang="en-US" altLang="en-US" sz="2200" dirty="0"/>
          </a:p>
          <a:p>
            <a:pPr marL="0" indent="0">
              <a:buNone/>
            </a:pPr>
            <a:r>
              <a:rPr lang="en-US" sz="2400" dirty="0" smtClean="0"/>
              <a:t>What would a house concerned with building a child’s autonomy look like?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82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7864" y="1723148"/>
            <a:ext cx="10363826" cy="4716289"/>
          </a:xfrm>
        </p:spPr>
        <p:txBody>
          <a:bodyPr>
            <a:normAutofit/>
          </a:bodyPr>
          <a:lstStyle/>
          <a:p>
            <a:r>
              <a:rPr lang="en-US" dirty="0" smtClean="0"/>
              <a:t>Character:</a:t>
            </a:r>
          </a:p>
          <a:p>
            <a:pPr lvl="1"/>
            <a:r>
              <a:rPr lang="en-US" dirty="0" smtClean="0"/>
              <a:t>Those aspects of personality (traits) judged to be :</a:t>
            </a:r>
          </a:p>
          <a:p>
            <a:r>
              <a:rPr lang="en-US" dirty="0" smtClean="0"/>
              <a:t>Values and morals/conscience</a:t>
            </a:r>
          </a:p>
          <a:p>
            <a:pPr lvl="1"/>
            <a:r>
              <a:rPr lang="en-US" dirty="0" smtClean="0"/>
              <a:t>Begins to be seeded between 18 – 36 months. How“?</a:t>
            </a:r>
          </a:p>
          <a:p>
            <a:endParaRPr lang="en-US" dirty="0" smtClean="0"/>
          </a:p>
          <a:p>
            <a:r>
              <a:rPr lang="en-US" dirty="0" smtClean="0"/>
              <a:t>Self-control &amp; discipline</a:t>
            </a:r>
          </a:p>
          <a:p>
            <a:pPr lvl="1"/>
            <a:r>
              <a:rPr lang="en-US" dirty="0" smtClean="0"/>
              <a:t>How is this taught?</a:t>
            </a:r>
          </a:p>
          <a:p>
            <a:pPr lvl="1"/>
            <a:r>
              <a:rPr lang="en-US" dirty="0" smtClean="0"/>
              <a:t>Rules for Rules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5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Child Discipline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400"/>
              <a:t>Power Assertion: Using physical punishment or a show of force</a:t>
            </a:r>
          </a:p>
          <a:p>
            <a:pPr eaLnBrk="1" hangingPunct="1"/>
            <a:r>
              <a:rPr lang="en-US" altLang="en-US" sz="2400"/>
              <a:t>Withdrawal of Love: Withholding affection; refusing to speak to a child or threatening to leave</a:t>
            </a:r>
          </a:p>
          <a:p>
            <a:pPr eaLnBrk="1" hangingPunct="1"/>
            <a:r>
              <a:rPr lang="en-US" altLang="en-US" sz="2400"/>
              <a:t>Management Techniques: Combine praise, recognition, approval, rules, and reasoning to encourage desirable behavior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effects of consistent discipline is a stability for the child.</a:t>
            </a:r>
          </a:p>
        </p:txBody>
      </p:sp>
    </p:spTree>
    <p:extLst>
      <p:ext uri="{BB962C8B-B14F-4D97-AF65-F5344CB8AC3E}">
        <p14:creationId xmlns:p14="http://schemas.microsoft.com/office/powerpoint/2010/main" val="37815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 smtClean="0"/>
              <a:t>and affection</a:t>
            </a:r>
          </a:p>
          <a:p>
            <a:r>
              <a:rPr lang="en-US" dirty="0" smtClean="0"/>
              <a:t>Erikson’s </a:t>
            </a:r>
            <a:r>
              <a:rPr lang="en-US" dirty="0" smtClean="0"/>
              <a:t>Second</a:t>
            </a:r>
            <a:r>
              <a:rPr lang="en-US" dirty="0" smtClean="0"/>
              <a:t> </a:t>
            </a:r>
            <a:r>
              <a:rPr lang="en-US" dirty="0" smtClean="0"/>
              <a:t>stage of </a:t>
            </a:r>
            <a:r>
              <a:rPr lang="en-US" dirty="0" smtClean="0"/>
              <a:t>development</a:t>
            </a:r>
            <a:endParaRPr lang="en-US" dirty="0"/>
          </a:p>
          <a:p>
            <a:r>
              <a:rPr lang="en-US" dirty="0" smtClean="0"/>
              <a:t> autonomy </a:t>
            </a:r>
            <a:r>
              <a:rPr lang="en-US" dirty="0" smtClean="0"/>
              <a:t>v. </a:t>
            </a:r>
            <a:r>
              <a:rPr lang="en-US" dirty="0" smtClean="0"/>
              <a:t>shame &amp; doubt</a:t>
            </a:r>
          </a:p>
          <a:p>
            <a:pPr lvl="1"/>
            <a:r>
              <a:rPr lang="en-US" dirty="0" smtClean="0"/>
              <a:t>The desire to be separate but not alone</a:t>
            </a:r>
            <a:endParaRPr lang="en-US" dirty="0" smtClean="0"/>
          </a:p>
          <a:p>
            <a:r>
              <a:rPr lang="en-US" dirty="0" smtClean="0"/>
              <a:t>How can </a:t>
            </a:r>
            <a:r>
              <a:rPr lang="en-US" dirty="0" smtClean="0"/>
              <a:t>autonomy</a:t>
            </a:r>
            <a:r>
              <a:rPr lang="en-US" dirty="0" smtClean="0"/>
              <a:t> </a:t>
            </a:r>
            <a:r>
              <a:rPr lang="en-US" dirty="0" smtClean="0"/>
              <a:t>be developed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Can you think of another time when this “push and Pull” becomes an issue?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Erik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244" y="1416605"/>
            <a:ext cx="2281708" cy="35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9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-102699"/>
            <a:ext cx="10364451" cy="1596177"/>
          </a:xfrm>
        </p:spPr>
        <p:txBody>
          <a:bodyPr/>
          <a:lstStyle/>
          <a:p>
            <a:r>
              <a:rPr lang="en-US" dirty="0" smtClean="0"/>
              <a:t>Unconditional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23494"/>
            <a:ext cx="10363826" cy="5512158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unconditional love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AKA sensitive and responsive care.</a:t>
            </a:r>
            <a:endParaRPr lang="en-US" dirty="0" smtClean="0"/>
          </a:p>
          <a:p>
            <a:r>
              <a:rPr lang="en-US" dirty="0" smtClean="0"/>
              <a:t>What are the ramifications of </a:t>
            </a:r>
            <a:r>
              <a:rPr lang="en-US" dirty="0" smtClean="0"/>
              <a:t>not receiving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Problems ____________ and _______________ relationships in preschool</a:t>
            </a:r>
          </a:p>
          <a:p>
            <a:pPr lvl="1"/>
            <a:r>
              <a:rPr lang="en-US" dirty="0" smtClean="0"/>
              <a:t>Lower levels of ___________  ___________ even into adolescence</a:t>
            </a:r>
          </a:p>
          <a:p>
            <a:pPr lvl="1"/>
            <a:r>
              <a:rPr lang="en-US" dirty="0" smtClean="0"/>
              <a:t>Greater chances of requiring _____________________________</a:t>
            </a:r>
          </a:p>
          <a:p>
            <a:pPr lvl="1"/>
            <a:r>
              <a:rPr lang="en-US" dirty="0" smtClean="0"/>
              <a:t>Increased _____________ problems</a:t>
            </a:r>
          </a:p>
          <a:p>
            <a:pPr lvl="1"/>
            <a:r>
              <a:rPr lang="en-US" dirty="0" smtClean="0"/>
              <a:t>More likely to turn to ____________________________________</a:t>
            </a:r>
          </a:p>
          <a:p>
            <a:pPr lvl="3"/>
            <a:r>
              <a:rPr lang="en-US" dirty="0" smtClean="0"/>
              <a:t>Hawley, 1998</a:t>
            </a:r>
            <a:endParaRPr lang="en-US" dirty="0" smtClean="0"/>
          </a:p>
          <a:p>
            <a:r>
              <a:rPr lang="en-US" dirty="0" smtClean="0"/>
              <a:t>What types of responses to behaviors might you recommend to parents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Is there a sensitive period for </a:t>
            </a:r>
            <a:r>
              <a:rPr lang="en-US" dirty="0" smtClean="0"/>
              <a:t>unconditional love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5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and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70468"/>
            <a:ext cx="10363826" cy="4430332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do these emotions present themselves?</a:t>
            </a:r>
            <a:endParaRPr lang="en-US" dirty="0" smtClean="0"/>
          </a:p>
          <a:p>
            <a:r>
              <a:rPr lang="en-US" dirty="0" smtClean="0"/>
              <a:t>What are the appropriate responses to them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often will Temper tantrums occur?</a:t>
            </a:r>
          </a:p>
          <a:p>
            <a:pPr lvl="1"/>
            <a:r>
              <a:rPr lang="en-US" dirty="0" smtClean="0"/>
              <a:t>_____________</a:t>
            </a:r>
            <a:r>
              <a:rPr lang="en-US" dirty="0" smtClean="0"/>
              <a:t> times per week</a:t>
            </a:r>
          </a:p>
          <a:p>
            <a:r>
              <a:rPr lang="en-US" dirty="0" smtClean="0"/>
              <a:t>Why do they occur?</a:t>
            </a:r>
          </a:p>
          <a:p>
            <a:pPr lvl="1"/>
            <a:r>
              <a:rPr lang="en-US" dirty="0" smtClean="0"/>
              <a:t>______________</a:t>
            </a:r>
          </a:p>
          <a:p>
            <a:r>
              <a:rPr lang="en-US" dirty="0" smtClean="0"/>
              <a:t>What are the result for the child who has more?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4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Stranger and separation anxiety still around?</a:t>
            </a:r>
          </a:p>
          <a:p>
            <a:r>
              <a:rPr lang="en-US" dirty="0" smtClean="0"/>
              <a:t>Many other fears begin to appear</a:t>
            </a:r>
          </a:p>
          <a:p>
            <a:pPr lvl="1"/>
            <a:r>
              <a:rPr lang="en-US" dirty="0" smtClean="0"/>
              <a:t>Around 2 - Why“?</a:t>
            </a:r>
          </a:p>
          <a:p>
            <a:r>
              <a:rPr lang="en-US" dirty="0" smtClean="0"/>
              <a:t>When do such become a concern for the parent?</a:t>
            </a:r>
          </a:p>
          <a:p>
            <a:pPr lvl="1"/>
            <a:r>
              <a:rPr lang="en-US" dirty="0" smtClean="0"/>
              <a:t>More than _________ and begins to 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9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Brain development</a:t>
            </a:r>
          </a:p>
          <a:p>
            <a:pPr lvl="1"/>
            <a:r>
              <a:rPr lang="en-US" dirty="0" smtClean="0"/>
              <a:t>More rapid now than durin</a:t>
            </a:r>
            <a:r>
              <a:rPr lang="en-US" dirty="0" smtClean="0"/>
              <a:t>g any other time in our life</a:t>
            </a:r>
            <a:endParaRPr lang="en-US" dirty="0" smtClean="0"/>
          </a:p>
          <a:p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___________-_______ thinking</a:t>
            </a:r>
          </a:p>
          <a:p>
            <a:pPr lvl="1"/>
            <a:r>
              <a:rPr lang="en-US" dirty="0" smtClean="0"/>
              <a:t>___________________</a:t>
            </a:r>
            <a:r>
              <a:rPr lang="en-US" dirty="0" smtClean="0"/>
              <a:t> thinking</a:t>
            </a:r>
          </a:p>
          <a:p>
            <a:pPr lvl="1"/>
            <a:r>
              <a:rPr lang="en-US" dirty="0" smtClean="0"/>
              <a:t>___________________ thinking</a:t>
            </a:r>
            <a:endParaRPr lang="en-US" dirty="0" smtClean="0"/>
          </a:p>
          <a:p>
            <a:r>
              <a:rPr lang="en-US" dirty="0" smtClean="0"/>
              <a:t>As a parent, how can you </a:t>
            </a:r>
            <a:r>
              <a:rPr lang="en-US" dirty="0" smtClean="0"/>
              <a:t>encourage each type of problem solving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could you discourage such thinking?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7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and imagination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Define play for the 18 – 36 month old</a:t>
            </a:r>
          </a:p>
          <a:p>
            <a:r>
              <a:rPr lang="en-US" dirty="0" smtClean="0"/>
              <a:t>What might play at this age look like?</a:t>
            </a:r>
            <a:endParaRPr lang="en-US" dirty="0"/>
          </a:p>
          <a:p>
            <a:r>
              <a:rPr lang="en-US" dirty="0" smtClean="0"/>
              <a:t>How can this play benefit this child?</a:t>
            </a:r>
            <a:endParaRPr lang="en-US" dirty="0" smtClean="0"/>
          </a:p>
          <a:p>
            <a:r>
              <a:rPr lang="en-US" dirty="0" smtClean="0"/>
              <a:t>How do parents interact differently with their sons and daughters?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18 months: up to ____ words</a:t>
            </a:r>
          </a:p>
          <a:p>
            <a:r>
              <a:rPr lang="en-US" dirty="0" smtClean="0"/>
              <a:t>24 months: Up to ____ words</a:t>
            </a:r>
          </a:p>
          <a:p>
            <a:r>
              <a:rPr lang="en-US" dirty="0" smtClean="0"/>
              <a:t>30 months: up to ____ words</a:t>
            </a:r>
          </a:p>
          <a:p>
            <a:r>
              <a:rPr lang="en-US" dirty="0" smtClean="0"/>
              <a:t>36 months: up to ____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2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2"/>
                </a:solidFill>
              </a:rPr>
              <a:t>Kolb &amp; Whishaw, An Introduction to Brain and Behavior, Third Edition - Chapter 9</a:t>
            </a:r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0"/>
            <a:ext cx="8893175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</a:rPr>
              <a:t>Language development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828800"/>
            <a:ext cx="8382000" cy="4876800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Language progression problems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18 months: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24 months: ___ words or less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30 months: _____ words or less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36 months: _____ words or less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What can negatively affect language development?</a:t>
            </a:r>
          </a:p>
        </p:txBody>
      </p:sp>
    </p:spTree>
    <p:extLst>
      <p:ext uri="{BB962C8B-B14F-4D97-AF65-F5344CB8AC3E}">
        <p14:creationId xmlns:p14="http://schemas.microsoft.com/office/powerpoint/2010/main" val="37491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153</TotalTime>
  <Words>621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MS PGothic</vt:lpstr>
      <vt:lpstr>Arial</vt:lpstr>
      <vt:lpstr>Tw Cen MT</vt:lpstr>
      <vt:lpstr>Droplet</vt:lpstr>
      <vt:lpstr>Stage 2</vt:lpstr>
      <vt:lpstr>Emotional health</vt:lpstr>
      <vt:lpstr>Unconditional love</vt:lpstr>
      <vt:lpstr>Joy and Anger</vt:lpstr>
      <vt:lpstr>fear</vt:lpstr>
      <vt:lpstr>Cognitive Development</vt:lpstr>
      <vt:lpstr>Play and imagination</vt:lpstr>
      <vt:lpstr>Language expectations</vt:lpstr>
      <vt:lpstr>Language development</vt:lpstr>
      <vt:lpstr>Family and peer relationships</vt:lpstr>
      <vt:lpstr>Peer pressure</vt:lpstr>
      <vt:lpstr>Personal growth and character formation</vt:lpstr>
      <vt:lpstr>Character formation</vt:lpstr>
      <vt:lpstr>Types of Child Discipline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</dc:title>
  <dc:creator>Shawn Talbot</dc:creator>
  <cp:lastModifiedBy>Shawn Talbot</cp:lastModifiedBy>
  <cp:revision>20</cp:revision>
  <dcterms:created xsi:type="dcterms:W3CDTF">2016-05-18T01:21:45Z</dcterms:created>
  <dcterms:modified xsi:type="dcterms:W3CDTF">2016-06-01T00:14:01Z</dcterms:modified>
</cp:coreProperties>
</file>