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18B07-A568-4D52-94C3-56AB5F8C6DD4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83775-44BC-490A-BBBF-196F4D35D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37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QTsewNrHUH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imgres?imgurl=http://i351.photobucket.com/albums/q478/rusydi27/Linux-Babies-Angry.jpg&amp;imgrefurl=http://s351.photobucket.com/albums/q478/rusydi27/?action%3Dview%26current%3DLinux-Babies-Angry.jpg%26newest%3D1&amp;h=363&amp;w=337&amp;sz=16&amp;tbnid=MGrBv-q37VH3MM:&amp;tbnh=121&amp;tbnw=112&amp;prev=/images?q%3Dangry%2Bbaby%2Bpic&amp;hl=en&amp;usg=__b_T-x02K47XVp0TlBCHayNWO2gw=&amp;ei=EvW4SqOtJ4r8MPKEmNYP&amp;sa=X&amp;oi=image_result&amp;resnum=4&amp;ct=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_JmA2ClUvU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18 – 36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Nature V. Nurture</a:t>
            </a:r>
          </a:p>
          <a:p>
            <a:r>
              <a:rPr lang="en-US" dirty="0" smtClean="0"/>
              <a:t>Love and affection</a:t>
            </a:r>
          </a:p>
          <a:p>
            <a:r>
              <a:rPr lang="en-US" dirty="0" smtClean="0"/>
              <a:t>Erikson’s First stage of development?</a:t>
            </a:r>
          </a:p>
          <a:p>
            <a:r>
              <a:rPr lang="en-US" dirty="0" smtClean="0"/>
              <a:t>Trust v. Mistrust</a:t>
            </a:r>
          </a:p>
          <a:p>
            <a:r>
              <a:rPr lang="en-US" dirty="0" smtClean="0"/>
              <a:t>How can trust be developed?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5" descr="Erik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115" y="2120256"/>
            <a:ext cx="2281708" cy="35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9981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-102699"/>
            <a:ext cx="10364451" cy="1596177"/>
          </a:xfrm>
        </p:spPr>
        <p:txBody>
          <a:bodyPr/>
          <a:lstStyle/>
          <a:p>
            <a:r>
              <a:rPr lang="en-US" dirty="0" smtClean="0"/>
              <a:t>Attachment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28800"/>
            <a:ext cx="10363826" cy="4533363"/>
          </a:xfrm>
        </p:spPr>
        <p:txBody>
          <a:bodyPr>
            <a:normAutofit/>
          </a:bodyPr>
          <a:lstStyle/>
          <a:p>
            <a:r>
              <a:rPr lang="en-US" dirty="0" smtClean="0"/>
              <a:t>What is Attachment?</a:t>
            </a:r>
          </a:p>
          <a:p>
            <a:pPr lvl="1"/>
            <a:r>
              <a:rPr lang="en-US" dirty="0" smtClean="0"/>
              <a:t>Strong emotional bond between a __________ and a __________.</a:t>
            </a:r>
          </a:p>
          <a:p>
            <a:r>
              <a:rPr lang="en-US" dirty="0" smtClean="0"/>
              <a:t>During what age Are children completely reliant on their caretaker?</a:t>
            </a:r>
          </a:p>
          <a:p>
            <a:r>
              <a:rPr lang="en-US" dirty="0" smtClean="0"/>
              <a:t>What are the ramifications of this on attachment during this time?</a:t>
            </a:r>
          </a:p>
          <a:p>
            <a:r>
              <a:rPr lang="en-US" dirty="0" smtClean="0"/>
              <a:t>How else does your text suggest the building of a strong parent child bond?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Is there a sensitive period for the development of attachment?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05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/>
              <a:t>Types of Attachment (Ainsworth)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76400" y="1905001"/>
            <a:ext cx="8991600" cy="45307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3600" b="1" dirty="0"/>
              <a:t>Secure Attachment</a:t>
            </a:r>
          </a:p>
          <a:p>
            <a:pPr lvl="1" eaLnBrk="1" hangingPunct="1">
              <a:defRPr/>
            </a:pPr>
            <a:r>
              <a:rPr lang="en-US" sz="2000" b="1" dirty="0"/>
              <a:t>Separation Anxiety</a:t>
            </a:r>
          </a:p>
          <a:p>
            <a:pPr lvl="1" eaLnBrk="1" hangingPunct="1">
              <a:defRPr/>
            </a:pPr>
            <a:r>
              <a:rPr lang="en-US" sz="2000" b="1" dirty="0"/>
              <a:t>Social Referencing</a:t>
            </a:r>
          </a:p>
          <a:p>
            <a:pPr eaLnBrk="1" hangingPunct="1">
              <a:defRPr/>
            </a:pPr>
            <a:r>
              <a:rPr lang="en-US" sz="3600" b="1" dirty="0"/>
              <a:t>Insecure Avoidant</a:t>
            </a:r>
          </a:p>
          <a:p>
            <a:pPr eaLnBrk="1" hangingPunct="1">
              <a:defRPr/>
            </a:pPr>
            <a:r>
              <a:rPr lang="en-US" sz="3600" b="1" dirty="0"/>
              <a:t>Insecure Ambivalent</a:t>
            </a:r>
          </a:p>
          <a:p>
            <a:pPr eaLnBrk="1" hangingPunct="1">
              <a:defRPr/>
            </a:pPr>
            <a:r>
              <a:rPr lang="en-US" sz="3600" b="1" dirty="0"/>
              <a:t>Insecure Disorganized</a:t>
            </a:r>
          </a:p>
          <a:p>
            <a:pPr eaLnBrk="1" hangingPunct="1">
              <a:defRPr/>
            </a:pPr>
            <a:r>
              <a:rPr lang="en-US" sz="3600" b="1" dirty="0"/>
              <a:t>Results of Insecure Attachment</a:t>
            </a:r>
          </a:p>
        </p:txBody>
      </p:sp>
      <p:pic>
        <p:nvPicPr>
          <p:cNvPr id="6148" name="Picture 7" descr="http://psychology.cse.edu/DuarteEdwardsMendoza%20AinsworthAttachment%202006/Ainsworth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606" y="1657081"/>
            <a:ext cx="20732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488" y="3768725"/>
            <a:ext cx="2449512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703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Joy, Anger and Fear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When do these emotions begin to develop?</a:t>
            </a:r>
          </a:p>
          <a:p>
            <a:r>
              <a:rPr lang="en-US" dirty="0" smtClean="0"/>
              <a:t>What are the appropriate responses to them?</a:t>
            </a:r>
            <a:endParaRPr lang="en-US" dirty="0"/>
          </a:p>
        </p:txBody>
      </p:sp>
      <p:pic>
        <p:nvPicPr>
          <p:cNvPr id="4" name="Picture 5" descr="http://s351.photobucket.com/albums/q478/rusydi27/?action=view&amp;current=Linux-Babies-Angry.jpg&amp;newest=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463" y="3422560"/>
            <a:ext cx="2829058" cy="305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8542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Brain development</a:t>
            </a:r>
          </a:p>
          <a:p>
            <a:pPr lvl="1"/>
            <a:r>
              <a:rPr lang="en-US" dirty="0" smtClean="0"/>
              <a:t>80 billion to ten trillion Neurons</a:t>
            </a:r>
          </a:p>
          <a:p>
            <a:pPr lvl="1"/>
            <a:r>
              <a:rPr lang="en-US" dirty="0" smtClean="0"/>
              <a:t>Connections are what is important</a:t>
            </a:r>
          </a:p>
          <a:p>
            <a:r>
              <a:rPr lang="en-US" dirty="0" smtClean="0"/>
              <a:t>So what increases the connections for infants?</a:t>
            </a:r>
          </a:p>
          <a:p>
            <a:r>
              <a:rPr lang="en-US" dirty="0" smtClean="0"/>
              <a:t>As a parent, how can you increase the connections for your child?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279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Birth				Communication Type?</a:t>
            </a:r>
          </a:p>
          <a:p>
            <a:r>
              <a:rPr lang="en-US" dirty="0" smtClean="0"/>
              <a:t>1 – 3 Months			Cooing</a:t>
            </a:r>
          </a:p>
          <a:p>
            <a:r>
              <a:rPr lang="en-US" dirty="0" smtClean="0"/>
              <a:t>2 – 7 months			Vocal experimentation</a:t>
            </a:r>
          </a:p>
          <a:p>
            <a:r>
              <a:rPr lang="en-US" dirty="0" smtClean="0"/>
              <a:t>4 – 8 months			Babbling</a:t>
            </a:r>
          </a:p>
          <a:p>
            <a:r>
              <a:rPr lang="en-US" dirty="0" smtClean="0"/>
              <a:t>8 – 12 months		</a:t>
            </a:r>
            <a:r>
              <a:rPr lang="en-US" dirty="0" smtClean="0">
                <a:hlinkClick r:id="rId2"/>
              </a:rPr>
              <a:t>babbling with intonation</a:t>
            </a:r>
            <a:endParaRPr lang="en-US" dirty="0" smtClean="0"/>
          </a:p>
          <a:p>
            <a:r>
              <a:rPr lang="en-US" dirty="0" smtClean="0"/>
              <a:t>1 year			First word</a:t>
            </a:r>
          </a:p>
          <a:p>
            <a:r>
              <a:rPr lang="en-US" dirty="0" smtClean="0"/>
              <a:t>12 – 18 months		Parroting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62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and peer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 infants need to develop friendships?</a:t>
            </a:r>
            <a:endParaRPr lang="en-US" dirty="0"/>
          </a:p>
          <a:p>
            <a:r>
              <a:rPr lang="en-US" dirty="0" smtClean="0"/>
              <a:t>How might you try to do this?</a:t>
            </a:r>
          </a:p>
          <a:p>
            <a:endParaRPr lang="en-US" dirty="0"/>
          </a:p>
          <a:p>
            <a:r>
              <a:rPr lang="en-US" dirty="0" smtClean="0"/>
              <a:t>What about family structure, rituals and routines?</a:t>
            </a:r>
          </a:p>
          <a:p>
            <a:r>
              <a:rPr lang="en-US" dirty="0" smtClean="0"/>
              <a:t>When can these begin?  Why?</a:t>
            </a:r>
          </a:p>
          <a:p>
            <a:r>
              <a:rPr lang="en-US" dirty="0" smtClean="0"/>
              <a:t>When should these begin?  Why?</a:t>
            </a:r>
          </a:p>
          <a:p>
            <a:r>
              <a:rPr lang="en-US" dirty="0" smtClean="0"/>
              <a:t>What is the value of routines for the infant?</a:t>
            </a:r>
            <a:endParaRPr lang="en-US" dirty="0"/>
          </a:p>
        </p:txBody>
      </p:sp>
      <p:pic>
        <p:nvPicPr>
          <p:cNvPr id="4" name="Picture 5" descr="http://www.fotosearch.com/bthumb/STK/STK100/GTN1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053" y="2214694"/>
            <a:ext cx="29749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0578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growth and character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Erikson’s second stage?</a:t>
            </a:r>
          </a:p>
          <a:p>
            <a:r>
              <a:rPr lang="en-US" altLang="en-US" sz="2400" dirty="0"/>
              <a:t>Stage Two: Autonomy versus Shame and Doubt (1-3)</a:t>
            </a:r>
          </a:p>
          <a:p>
            <a:pPr lvl="1"/>
            <a:r>
              <a:rPr lang="en-US" altLang="en-US" sz="2400" dirty="0"/>
              <a:t>Autonomy: Doing things for themselves</a:t>
            </a:r>
          </a:p>
          <a:p>
            <a:pPr lvl="1"/>
            <a:endParaRPr lang="en-US" dirty="0" smtClean="0"/>
          </a:p>
          <a:p>
            <a:r>
              <a:rPr lang="en-US" sz="2400" dirty="0" smtClean="0"/>
              <a:t>Teach values and morals</a:t>
            </a:r>
          </a:p>
          <a:p>
            <a:pPr lvl="1"/>
            <a:r>
              <a:rPr lang="en-US" sz="2400" dirty="0" smtClean="0"/>
              <a:t>But how?  (i.e. gentleness, kindness, </a:t>
            </a:r>
            <a:r>
              <a:rPr lang="en-US" sz="2400" dirty="0" err="1" smtClean="0"/>
              <a:t>etc</a:t>
            </a:r>
            <a:r>
              <a:rPr lang="en-US" sz="2400" dirty="0" smtClean="0"/>
              <a:t>…)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182463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64</TotalTime>
  <Words>271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Tw Cen MT</vt:lpstr>
      <vt:lpstr>Droplet</vt:lpstr>
      <vt:lpstr>Stage 1</vt:lpstr>
      <vt:lpstr>Emotional health</vt:lpstr>
      <vt:lpstr>Attachment</vt:lpstr>
      <vt:lpstr>Types of Attachment (Ainsworth)</vt:lpstr>
      <vt:lpstr>Joy, Anger and Fear</vt:lpstr>
      <vt:lpstr>Cognitive Development</vt:lpstr>
      <vt:lpstr>Language Development</vt:lpstr>
      <vt:lpstr>Family and peer relationships</vt:lpstr>
      <vt:lpstr>Personal growth and character 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</dc:title>
  <dc:creator>Shawn Talbot</dc:creator>
  <cp:lastModifiedBy>Shawn D. Talbot</cp:lastModifiedBy>
  <cp:revision>8</cp:revision>
  <dcterms:created xsi:type="dcterms:W3CDTF">2016-05-18T01:21:45Z</dcterms:created>
  <dcterms:modified xsi:type="dcterms:W3CDTF">2016-05-18T21:57:00Z</dcterms:modified>
</cp:coreProperties>
</file>