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4"/>
  </p:notesMasterIdLst>
  <p:sldIdLst>
    <p:sldId id="256" r:id="rId2"/>
    <p:sldId id="257" r:id="rId3"/>
    <p:sldId id="258" r:id="rId4"/>
    <p:sldId id="259" r:id="rId5"/>
    <p:sldId id="260" r:id="rId6"/>
    <p:sldId id="268" r:id="rId7"/>
    <p:sldId id="270" r:id="rId8"/>
    <p:sldId id="274" r:id="rId9"/>
    <p:sldId id="276" r:id="rId10"/>
    <p:sldId id="277" r:id="rId11"/>
    <p:sldId id="280" r:id="rId12"/>
    <p:sldId id="283" r:id="rId13"/>
    <p:sldId id="284" r:id="rId14"/>
    <p:sldId id="285" r:id="rId15"/>
    <p:sldId id="288" r:id="rId16"/>
    <p:sldId id="293" r:id="rId17"/>
    <p:sldId id="294" r:id="rId18"/>
    <p:sldId id="295" r:id="rId19"/>
    <p:sldId id="296" r:id="rId20"/>
    <p:sldId id="297" r:id="rId21"/>
    <p:sldId id="299" r:id="rId22"/>
    <p:sldId id="300" r:id="rId23"/>
    <p:sldId id="311" r:id="rId24"/>
    <p:sldId id="312" r:id="rId25"/>
    <p:sldId id="313" r:id="rId26"/>
    <p:sldId id="314" r:id="rId27"/>
    <p:sldId id="316" r:id="rId28"/>
    <p:sldId id="317" r:id="rId29"/>
    <p:sldId id="319" r:id="rId30"/>
    <p:sldId id="320" r:id="rId31"/>
    <p:sldId id="321" r:id="rId32"/>
    <p:sldId id="322" r:id="rId33"/>
    <p:sldId id="323" r:id="rId34"/>
    <p:sldId id="324" r:id="rId35"/>
    <p:sldId id="325" r:id="rId36"/>
    <p:sldId id="327" r:id="rId37"/>
    <p:sldId id="328" r:id="rId38"/>
    <p:sldId id="329" r:id="rId39"/>
    <p:sldId id="330" r:id="rId40"/>
    <p:sldId id="331" r:id="rId41"/>
    <p:sldId id="332" r:id="rId42"/>
    <p:sldId id="333"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B7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1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79CECA4-F34F-41B3-AB44-D14FD96A0061}" type="slidenum">
              <a:rPr lang="en-US"/>
              <a:pPr/>
              <a:t>‹#›</a:t>
            </a:fld>
            <a:endParaRPr lang="en-US"/>
          </a:p>
        </p:txBody>
      </p:sp>
    </p:spTree>
    <p:extLst>
      <p:ext uri="{BB962C8B-B14F-4D97-AF65-F5344CB8AC3E}">
        <p14:creationId xmlns:p14="http://schemas.microsoft.com/office/powerpoint/2010/main" val="3524317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t>This figure represents key aspects of an early version of the General Aggression Model (it has since been updated to include more factors, but the basics are the same). Unpleasant experiences and situational cues can trigger negative affect, high arousal, and aggression-related</a:t>
            </a:r>
          </a:p>
          <a:p>
            <a:pPr>
              <a:lnSpc>
                <a:spcPct val="90000"/>
              </a:lnSpc>
            </a:pPr>
            <a:r>
              <a:rPr lang="en-US" smtClean="0"/>
              <a:t>thoughts. Due to individual differences, some people are more likely than others to experience these feelings and thoughts. Higher-order thinking then shapes these feelings and thoughts into more well-defined emotions and behavioral intentions. Depending on the outcome of this</a:t>
            </a:r>
          </a:p>
          <a:p>
            <a:pPr>
              <a:lnSpc>
                <a:spcPct val="90000"/>
              </a:lnSpc>
            </a:pPr>
            <a:r>
              <a:rPr lang="en-US" smtClean="0"/>
              <a:t>thinking (which can occur beneath the individual’s conscious awareness and can be affected by factors such as alcohol or</a:t>
            </a:r>
          </a:p>
          <a:p>
            <a:pPr>
              <a:lnSpc>
                <a:spcPct val="90000"/>
              </a:lnSpc>
            </a:pPr>
            <a:r>
              <a:rPr lang="en-US" smtClean="0"/>
              <a:t>stress), the individual may choose to aggress. From Anderson, C. A., Anderson, K. B, and Deuser, W. E., “Examining and affective framework: weapon and temperature effects on aggressive thoughts, affect, and attitudes,” </a:t>
            </a:r>
            <a:r>
              <a:rPr lang="en-US" i="1" smtClean="0"/>
              <a:t>Personality and Social Psychology Bulletin vol 22 (pp. 366–376). Copyright © 1996 Sage </a:t>
            </a:r>
            <a:r>
              <a:rPr lang="en-US" smtClean="0"/>
              <a:t>Publications, Inc. Reprinted by permission.</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EB27E6A-88E2-4EF8-A99D-ECE11B608D62}" type="slidenum">
              <a:rPr lang="en-US" sz="1200">
                <a:latin typeface="Arial" charset="0"/>
              </a:rPr>
              <a:pPr eaLnBrk="1" hangingPunct="1"/>
              <a:t>23</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longitudinal study tracked individuals over a 15-year</a:t>
            </a:r>
          </a:p>
          <a:p>
            <a:r>
              <a:rPr lang="en-US" smtClean="0"/>
              <a:t>period. Based on how much TV violence they viewed as 8</a:t>
            </a:r>
          </a:p>
          <a:p>
            <a:r>
              <a:rPr lang="en-US" smtClean="0"/>
              <a:t>year olds, individuals were categorized as having viewed</a:t>
            </a:r>
          </a:p>
          <a:p>
            <a:r>
              <a:rPr lang="en-US" smtClean="0"/>
              <a:t>low (lower 20%), medium (middle 60%), or high (upper</a:t>
            </a:r>
          </a:p>
          <a:p>
            <a:r>
              <a:rPr lang="en-US" smtClean="0"/>
              <a:t>20%) levels of TV violence. Their aggressiveness as adults</a:t>
            </a:r>
          </a:p>
          <a:p>
            <a:r>
              <a:rPr lang="en-US" smtClean="0"/>
              <a:t>was measured 15 years later. For both females and males,</a:t>
            </a:r>
          </a:p>
          <a:p>
            <a:r>
              <a:rPr lang="en-US" smtClean="0"/>
              <a:t>those who tended to watch the greatest amount of violent</a:t>
            </a:r>
          </a:p>
          <a:p>
            <a:r>
              <a:rPr lang="en-US" smtClean="0"/>
              <a:t>TV as children tended to be the most aggressive as adults.</a:t>
            </a:r>
          </a:p>
          <a:p>
            <a:r>
              <a:rPr lang="en-US" smtClean="0"/>
              <a:t>Based on Huesmann et al., 2003. © Cengage Learning</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83FD031-90E5-4ADF-A554-74E6F3D7E534}" type="slidenum">
              <a:rPr lang="en-US" sz="1200">
                <a:latin typeface="Arial" charset="0"/>
              </a:rPr>
              <a:pPr eaLnBrk="1" hangingPunct="1"/>
              <a:t>30</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recent meta-analysis of more than 136 research papers, involving more than 130,000 participants in several countries found strong relationships between playing violent video games and a number of outcomes, including higher levels of aggressive behavior, aggressive cognition, aggressive affect, and physiological arousal, along with reduced levels of </a:t>
            </a:r>
            <a:r>
              <a:rPr lang="en-US" dirty="0" err="1" smtClean="0"/>
              <a:t>prosocial</a:t>
            </a:r>
            <a:r>
              <a:rPr lang="en-US" dirty="0" smtClean="0"/>
              <a:t> behaviors and empathy (and an associated increase in desensitization). (The sizes of the bars in this graph represent the magnitude of the relationships between violent video games and these other variables; bars in a positive direction indicate a positive relationship; bars in a negative direction indicate a negative relationship.)</a:t>
            </a:r>
          </a:p>
          <a:p>
            <a:r>
              <a:rPr lang="en-US" dirty="0" smtClean="0"/>
              <a:t>Based on Anderson et al., 2010; Anderson &amp; </a:t>
            </a:r>
            <a:r>
              <a:rPr lang="en-US" dirty="0" err="1" smtClean="0"/>
              <a:t>Prot</a:t>
            </a:r>
            <a:r>
              <a:rPr lang="en-US" dirty="0" smtClean="0"/>
              <a:t>, 2011. © </a:t>
            </a:r>
            <a:r>
              <a:rPr lang="en-US" dirty="0" err="1" smtClean="0"/>
              <a:t>Cengage</a:t>
            </a:r>
            <a:r>
              <a:rPr lang="en-US" dirty="0" smtClean="0"/>
              <a:t> Learning</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1AE2763-7E37-4945-A2BD-E851FDA09D24}" type="slidenum">
              <a:rPr lang="en-US" sz="1200">
                <a:latin typeface="Arial" charset="0"/>
              </a:rPr>
              <a:pPr eaLnBrk="1" hangingPunct="1"/>
              <a:t>31</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homicide rates per 100,000 people per year in five regions of Western Europe from the year 1300 to 2000 are depicted in the graph on the top. These rates for England (from 1300 to 1925) and New England (from 1630–1914) are presented in the graph on the bottom.</a:t>
            </a:r>
          </a:p>
          <a:p>
            <a:r>
              <a:rPr lang="en-US" smtClean="0"/>
              <a:t>From Pinker, S., </a:t>
            </a:r>
            <a:r>
              <a:rPr lang="en-US" i="1" smtClean="0"/>
              <a:t>The better angels of our nature: Why violence has declined. Copyright © 2011 by Steven Pinker.</a:t>
            </a:r>
          </a:p>
          <a:p>
            <a:r>
              <a:rPr lang="en-US" smtClean="0"/>
              <a:t>Used by permission of Viking Penguin, a division of Penguin Group (USA) Inc. and Brockman Inc.</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E25A624-89FA-4286-9D30-FD2BEF9DE819}" type="slidenum">
              <a:rPr lang="en-US" sz="1200">
                <a:latin typeface="Arial" charset="0"/>
              </a:rPr>
              <a:pPr eaLnBrk="1" hangingPunct="1"/>
              <a:t>38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6854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9906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a:t>
            </a:r>
            <a:r>
              <a:rPr lang="en-US" dirty="0" err="1" smtClean="0"/>
              <a:t>leve</a:t>
            </a:r>
            <a:endParaRPr lang="en-US" dirty="0" smtClean="0"/>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68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9906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a:t>
            </a:r>
            <a:r>
              <a:rPr lang="en-US" dirty="0" err="1" smtClean="0"/>
              <a:t>leve</a:t>
            </a:r>
            <a:endParaRPr lang="en-US" dirty="0" smtClean="0"/>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0"/>
          </p:nvPr>
        </p:nvSpPr>
        <p:spPr>
          <a:xfrm>
            <a:off x="457200" y="6172200"/>
            <a:ext cx="8229600" cy="457200"/>
          </a:xfrm>
        </p:spPr>
        <p:txBody>
          <a:bodyPr>
            <a:normAutofit/>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6783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767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218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7620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47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dt="0"/>
  <p:txStyles>
    <p:titleStyle>
      <a:lvl1pPr algn="l" rtl="0" eaLnBrk="0" fontAlgn="base" hangingPunct="0">
        <a:lnSpc>
          <a:spcPts val="3400"/>
        </a:lnSpc>
        <a:spcBef>
          <a:spcPct val="0"/>
        </a:spcBef>
        <a:spcAft>
          <a:spcPct val="0"/>
        </a:spcAft>
        <a:defRPr sz="3400" kern="1200">
          <a:solidFill>
            <a:schemeClr val="tx1"/>
          </a:solidFill>
          <a:latin typeface="+mj-lt"/>
          <a:ea typeface="ヒラギノ角ゴ Pro W3" charset="-128"/>
          <a:cs typeface="ヒラギノ角ゴ Pro W3" charset="-128"/>
        </a:defRPr>
      </a:lvl1pPr>
      <a:lvl2pPr algn="l" rtl="0" eaLnBrk="0" fontAlgn="base" hangingPunct="0">
        <a:lnSpc>
          <a:spcPts val="3400"/>
        </a:lnSpc>
        <a:spcBef>
          <a:spcPct val="0"/>
        </a:spcBef>
        <a:spcAft>
          <a:spcPct val="0"/>
        </a:spcAft>
        <a:defRPr sz="3400">
          <a:solidFill>
            <a:schemeClr val="tx1"/>
          </a:solidFill>
          <a:latin typeface="Calibri" pitchFamily="34" charset="0"/>
          <a:ea typeface="ヒラギノ角ゴ Pro W3" charset="-128"/>
          <a:cs typeface="ヒラギノ角ゴ Pro W3" charset="-128"/>
        </a:defRPr>
      </a:lvl2pPr>
      <a:lvl3pPr algn="l" rtl="0" eaLnBrk="0" fontAlgn="base" hangingPunct="0">
        <a:lnSpc>
          <a:spcPts val="3400"/>
        </a:lnSpc>
        <a:spcBef>
          <a:spcPct val="0"/>
        </a:spcBef>
        <a:spcAft>
          <a:spcPct val="0"/>
        </a:spcAft>
        <a:defRPr sz="3400">
          <a:solidFill>
            <a:schemeClr val="tx1"/>
          </a:solidFill>
          <a:latin typeface="Calibri" pitchFamily="34" charset="0"/>
          <a:ea typeface="ヒラギノ角ゴ Pro W3" charset="-128"/>
          <a:cs typeface="ヒラギノ角ゴ Pro W3" charset="-128"/>
        </a:defRPr>
      </a:lvl3pPr>
      <a:lvl4pPr algn="l" rtl="0" eaLnBrk="0" fontAlgn="base" hangingPunct="0">
        <a:lnSpc>
          <a:spcPts val="3400"/>
        </a:lnSpc>
        <a:spcBef>
          <a:spcPct val="0"/>
        </a:spcBef>
        <a:spcAft>
          <a:spcPct val="0"/>
        </a:spcAft>
        <a:defRPr sz="3400">
          <a:solidFill>
            <a:schemeClr val="tx1"/>
          </a:solidFill>
          <a:latin typeface="Calibri" pitchFamily="34" charset="0"/>
          <a:ea typeface="ヒラギノ角ゴ Pro W3" charset="-128"/>
          <a:cs typeface="ヒラギノ角ゴ Pro W3" charset="-128"/>
        </a:defRPr>
      </a:lvl4pPr>
      <a:lvl5pPr algn="l" rtl="0" eaLnBrk="0" fontAlgn="base" hangingPunct="0">
        <a:lnSpc>
          <a:spcPts val="3400"/>
        </a:lnSpc>
        <a:spcBef>
          <a:spcPct val="0"/>
        </a:spcBef>
        <a:spcAft>
          <a:spcPct val="0"/>
        </a:spcAft>
        <a:defRPr sz="3400">
          <a:solidFill>
            <a:schemeClr val="tx1"/>
          </a:solidFill>
          <a:latin typeface="Calibri" pitchFamily="34" charset="0"/>
          <a:ea typeface="ヒラギノ角ゴ Pro W3" charset="-128"/>
          <a:cs typeface="ヒラギノ角ゴ Pro W3"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noProof="1" smtClean="0"/>
              <a:t>Chapter 11</a:t>
            </a:r>
          </a:p>
        </p:txBody>
      </p:sp>
      <p:sp>
        <p:nvSpPr>
          <p:cNvPr id="8195" name="Rectangle 3"/>
          <p:cNvSpPr>
            <a:spLocks noGrp="1" noChangeArrowheads="1"/>
          </p:cNvSpPr>
          <p:nvPr>
            <p:ph type="subTitle" idx="1"/>
          </p:nvPr>
        </p:nvSpPr>
        <p:spPr/>
        <p:txBody>
          <a:bodyPr/>
          <a:lstStyle/>
          <a:p>
            <a:r>
              <a:rPr lang="en-US" smtClean="0">
                <a:solidFill>
                  <a:srgbClr val="898989"/>
                </a:solidFill>
              </a:rPr>
              <a:t>Aggression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Is Aggression Innate? </a:t>
            </a:r>
            <a:br>
              <a:rPr lang="en-US" dirty="0" smtClean="0"/>
            </a:br>
            <a:r>
              <a:rPr lang="en-US" dirty="0" smtClean="0"/>
              <a:t>The Role of Testosterone &amp; Serotonin</a:t>
            </a:r>
          </a:p>
        </p:txBody>
      </p:sp>
      <p:sp>
        <p:nvSpPr>
          <p:cNvPr id="34819" name="Rectangle 3"/>
          <p:cNvSpPr>
            <a:spLocks noGrp="1" noChangeArrowheads="1"/>
          </p:cNvSpPr>
          <p:nvPr>
            <p:ph idx="1"/>
          </p:nvPr>
        </p:nvSpPr>
        <p:spPr/>
        <p:txBody>
          <a:bodyPr/>
          <a:lstStyle/>
          <a:p>
            <a:r>
              <a:rPr lang="en-US" dirty="0" smtClean="0"/>
              <a:t>Are there specific biological factors that influence aggression?</a:t>
            </a:r>
          </a:p>
          <a:p>
            <a:r>
              <a:rPr lang="en-US" dirty="0" smtClean="0"/>
              <a:t>Strong positive correlation between testosterone levels and aggression.</a:t>
            </a:r>
          </a:p>
          <a:p>
            <a:pPr lvl="1"/>
            <a:r>
              <a:rPr lang="en-US" dirty="0" smtClean="0"/>
              <a:t>But correlation is not causation!</a:t>
            </a:r>
          </a:p>
          <a:p>
            <a:r>
              <a:rPr lang="en-US" dirty="0" smtClean="0"/>
              <a:t>The neurotransmitter serotonin appears to restrain impulsive acts of aggression.</a:t>
            </a:r>
          </a:p>
          <a:p>
            <a:pPr lvl="1"/>
            <a:r>
              <a:rPr lang="en-US" dirty="0" smtClean="0"/>
              <a:t>Low levels of serotonin associated with high levels of aggression.</a:t>
            </a:r>
          </a:p>
          <a:p>
            <a:pPr lvl="1"/>
            <a:r>
              <a:rPr lang="en-US" dirty="0" smtClean="0"/>
              <a:t>Boosting serotonin can dampen aggressiveness.</a:t>
            </a:r>
          </a:p>
          <a:p>
            <a:pPr lvl="1"/>
            <a:endParaRPr lang="en-US" dirty="0" smtClean="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Is Aggression Innate? Brain and Executive Functioning</a:t>
            </a:r>
          </a:p>
        </p:txBody>
      </p:sp>
      <p:sp>
        <p:nvSpPr>
          <p:cNvPr id="38915" name="Content Placeholder 2"/>
          <p:cNvSpPr>
            <a:spLocks noGrp="1"/>
          </p:cNvSpPr>
          <p:nvPr>
            <p:ph idx="1"/>
          </p:nvPr>
        </p:nvSpPr>
        <p:spPr/>
        <p:txBody>
          <a:bodyPr/>
          <a:lstStyle/>
          <a:p>
            <a:r>
              <a:rPr lang="en-US" dirty="0" smtClean="0"/>
              <a:t>Structure of frontal lobe linked to aggression and violent behavior</a:t>
            </a:r>
          </a:p>
          <a:p>
            <a:pPr lvl="1"/>
            <a:r>
              <a:rPr lang="en-US" dirty="0" smtClean="0"/>
              <a:t>Impaired prefrontal cortex in particular  can disrupt executive functioning</a:t>
            </a:r>
          </a:p>
          <a:p>
            <a:r>
              <a:rPr lang="en-US" dirty="0" smtClean="0"/>
              <a:t>Variance in brain activity of teens in </a:t>
            </a:r>
          </a:p>
          <a:p>
            <a:pPr marL="0" indent="0">
              <a:buNone/>
            </a:pPr>
            <a:r>
              <a:rPr lang="en-US" dirty="0" smtClean="0"/>
              <a:t>relation to aggression</a:t>
            </a:r>
          </a:p>
        </p:txBody>
      </p:sp>
      <p:pic>
        <p:nvPicPr>
          <p:cNvPr id="4" name="Content Placeholder 4" descr="57751_f1105.jpg"/>
          <p:cNvPicPr>
            <a:picLocks noChangeAspect="1"/>
          </p:cNvPicPr>
          <p:nvPr/>
        </p:nvPicPr>
        <p:blipFill>
          <a:blip r:embed="rId2">
            <a:extLst>
              <a:ext uri="{28A0092B-C50C-407E-A947-70E740481C1C}">
                <a14:useLocalDpi xmlns:a14="http://schemas.microsoft.com/office/drawing/2010/main" val="0"/>
              </a:ext>
            </a:extLst>
          </a:blip>
          <a:srcRect l="-209885" r="-209885"/>
          <a:stretch>
            <a:fillRect/>
          </a:stretch>
        </p:blipFill>
        <p:spPr bwMode="auto">
          <a:xfrm>
            <a:off x="4191000" y="18288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Is Aggression Learned?</a:t>
            </a:r>
          </a:p>
        </p:txBody>
      </p:sp>
      <p:sp>
        <p:nvSpPr>
          <p:cNvPr id="43011" name="Rectangle 3"/>
          <p:cNvSpPr>
            <a:spLocks noGrp="1" noChangeArrowheads="1"/>
          </p:cNvSpPr>
          <p:nvPr>
            <p:ph idx="1"/>
          </p:nvPr>
        </p:nvSpPr>
        <p:spPr/>
        <p:txBody>
          <a:bodyPr/>
          <a:lstStyle/>
          <a:p>
            <a:r>
              <a:rPr lang="en-US" smtClean="0"/>
              <a:t>Aggressive behavior is strongly affected by learning.</a:t>
            </a:r>
          </a:p>
          <a:p>
            <a:r>
              <a:rPr lang="en-US" smtClean="0"/>
              <a:t>Aggression can be positively as well as negatively reinforced.</a:t>
            </a:r>
          </a:p>
          <a:p>
            <a:pPr lvl="1"/>
            <a:r>
              <a:rPr lang="en-US" smtClean="0"/>
              <a:t>Positive reinforcement: Aggression produces desired outcomes.</a:t>
            </a:r>
          </a:p>
          <a:p>
            <a:pPr lvl="1"/>
            <a:r>
              <a:rPr lang="en-US" smtClean="0"/>
              <a:t>Negative reinforcement: Aggression prevents or stops undesirable outcomes.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Punishment and Aggression</a:t>
            </a:r>
          </a:p>
        </p:txBody>
      </p:sp>
      <p:sp>
        <p:nvSpPr>
          <p:cNvPr id="44035" name="Rectangle 3"/>
          <p:cNvSpPr>
            <a:spLocks noGrp="1" noChangeArrowheads="1"/>
          </p:cNvSpPr>
          <p:nvPr>
            <p:ph idx="1"/>
          </p:nvPr>
        </p:nvSpPr>
        <p:spPr/>
        <p:txBody>
          <a:bodyPr/>
          <a:lstStyle/>
          <a:p>
            <a:r>
              <a:rPr lang="en-US" smtClean="0"/>
              <a:t>Punishment is most likely to decrease aggression when it:</a:t>
            </a:r>
          </a:p>
          <a:p>
            <a:pPr lvl="1"/>
            <a:r>
              <a:rPr lang="en-US" smtClean="0"/>
              <a:t>Immediately follows the aggressive behavior</a:t>
            </a:r>
          </a:p>
          <a:p>
            <a:pPr lvl="1"/>
            <a:r>
              <a:rPr lang="en-US" smtClean="0"/>
              <a:t>Is strong enough to deter the aggressor</a:t>
            </a:r>
          </a:p>
          <a:p>
            <a:pPr lvl="1"/>
            <a:r>
              <a:rPr lang="en-US" smtClean="0"/>
              <a:t>Is consistently applied and perceived as fair and legitimate by the aggressor</a:t>
            </a:r>
          </a:p>
          <a:p>
            <a:r>
              <a:rPr lang="en-US" smtClean="0"/>
              <a:t>Problems with using punishment to reduce aggressive behaviors.</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Social Learning Theory</a:t>
            </a:r>
          </a:p>
        </p:txBody>
      </p:sp>
      <p:sp>
        <p:nvSpPr>
          <p:cNvPr id="45059" name="Rectangle 3"/>
          <p:cNvSpPr>
            <a:spLocks noGrp="1" noChangeArrowheads="1"/>
          </p:cNvSpPr>
          <p:nvPr>
            <p:ph idx="1"/>
          </p:nvPr>
        </p:nvSpPr>
        <p:spPr/>
        <p:txBody>
          <a:bodyPr/>
          <a:lstStyle/>
          <a:p>
            <a:r>
              <a:rPr lang="en-US" dirty="0" smtClean="0"/>
              <a:t>Behavior is also learned through the observations of others.</a:t>
            </a:r>
          </a:p>
          <a:p>
            <a:r>
              <a:rPr lang="en-US" dirty="0" smtClean="0"/>
              <a:t>Bandura et al.’s (1961) inflatable doll study.</a:t>
            </a:r>
          </a:p>
          <a:p>
            <a:r>
              <a:rPr lang="en-US" dirty="0" smtClean="0"/>
              <a:t>By watching aggressive models, people:</a:t>
            </a:r>
          </a:p>
          <a:p>
            <a:pPr lvl="1"/>
            <a:r>
              <a:rPr lang="en-US" dirty="0" smtClean="0"/>
              <a:t>Learn specific aggressive behaviors</a:t>
            </a:r>
          </a:p>
          <a:p>
            <a:pPr lvl="1"/>
            <a:r>
              <a:rPr lang="en-US" dirty="0" smtClean="0"/>
              <a:t>Develop more positive attitudes and beliefs about aggression in general</a:t>
            </a:r>
          </a:p>
          <a:p>
            <a:pPr lvl="1"/>
            <a:r>
              <a:rPr lang="en-US" dirty="0" smtClean="0"/>
              <a:t>Construct aggressive “scripts”</a:t>
            </a:r>
          </a:p>
          <a:p>
            <a:r>
              <a:rPr lang="en-US" dirty="0" smtClean="0"/>
              <a:t>Nonaggressive models decrease aggressive behavior.</a:t>
            </a:r>
          </a:p>
          <a:p>
            <a:endParaRPr lang="en-US" dirty="0" smtClean="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
            </a:r>
            <a:br>
              <a:rPr lang="en-US" smtClean="0"/>
            </a:br>
            <a:r>
              <a:rPr lang="en-US" smtClean="0"/>
              <a:t>Gender Differences and Socialization </a:t>
            </a:r>
          </a:p>
        </p:txBody>
      </p:sp>
      <p:sp>
        <p:nvSpPr>
          <p:cNvPr id="49155" name="Rectangle 3"/>
          <p:cNvSpPr>
            <a:spLocks noGrp="1" noChangeArrowheads="1"/>
          </p:cNvSpPr>
          <p:nvPr>
            <p:ph idx="1"/>
          </p:nvPr>
        </p:nvSpPr>
        <p:spPr/>
        <p:txBody>
          <a:bodyPr/>
          <a:lstStyle/>
          <a:p>
            <a:r>
              <a:rPr lang="en-US" smtClean="0"/>
              <a:t>Males and females are rewarded differently for aggression.</a:t>
            </a:r>
          </a:p>
          <a:p>
            <a:pPr lvl="1"/>
            <a:r>
              <a:rPr lang="en-US" smtClean="0"/>
              <a:t>Also have different models</a:t>
            </a:r>
          </a:p>
          <a:p>
            <a:r>
              <a:rPr lang="en-US" smtClean="0"/>
              <a:t>Social roles have a strong influence on gender differences in physical aggression.</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ctrTitle"/>
          </p:nvPr>
        </p:nvSpPr>
        <p:spPr/>
        <p:txBody>
          <a:bodyPr/>
          <a:lstStyle/>
          <a:p>
            <a:r>
              <a:rPr lang="en-US" smtClean="0"/>
              <a:t>Situational Influences</a:t>
            </a:r>
            <a:br>
              <a:rPr lang="en-US" smtClean="0"/>
            </a:br>
            <a:r>
              <a:rPr lang="en-US" smtClean="0"/>
              <a:t>on Aggression</a:t>
            </a:r>
          </a:p>
        </p:txBody>
      </p:sp>
      <p:sp>
        <p:nvSpPr>
          <p:cNvPr id="6" name="Subtitle 5"/>
          <p:cNvSpPr>
            <a:spLocks noGrp="1"/>
          </p:cNvSpPr>
          <p:nvPr>
            <p:ph type="subTitle" idx="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Frustration: Aggression as a Drive</a:t>
            </a:r>
          </a:p>
        </p:txBody>
      </p:sp>
      <p:sp>
        <p:nvSpPr>
          <p:cNvPr id="57347" name="Rectangle 3"/>
          <p:cNvSpPr>
            <a:spLocks noGrp="1" noChangeArrowheads="1"/>
          </p:cNvSpPr>
          <p:nvPr>
            <p:ph idx="1"/>
          </p:nvPr>
        </p:nvSpPr>
        <p:spPr/>
        <p:txBody>
          <a:bodyPr/>
          <a:lstStyle/>
          <a:p>
            <a:r>
              <a:rPr lang="en-US" smtClean="0"/>
              <a:t>Frustration-Aggression Hypothesis:</a:t>
            </a:r>
          </a:p>
          <a:p>
            <a:pPr lvl="1"/>
            <a:r>
              <a:rPr lang="en-US" smtClean="0"/>
              <a:t>Frustration always elicits the motive to aggress.</a:t>
            </a:r>
          </a:p>
          <a:p>
            <a:pPr lvl="1"/>
            <a:r>
              <a:rPr lang="en-US" smtClean="0"/>
              <a:t>All aggression is caused by frustration.</a:t>
            </a:r>
          </a:p>
          <a:p>
            <a:r>
              <a:rPr lang="en-US" smtClean="0"/>
              <a:t>The motive to aggress is a psychological drive that resembles a physiological drive.</a:t>
            </a:r>
          </a:p>
          <a:p>
            <a:pPr lvl="1"/>
            <a:r>
              <a:rPr lang="en-US" smtClean="0"/>
              <a:t>Can lead to displacement.</a:t>
            </a:r>
          </a:p>
          <a:p>
            <a:pPr lvl="1"/>
            <a:r>
              <a:rPr lang="en-US" smtClean="0"/>
              <a:t>Catharsis is the reduction of this motive.</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Frustration-Aggression Hypothesis: Does the Research Support It?</a:t>
            </a:r>
          </a:p>
        </p:txBody>
      </p:sp>
      <p:sp>
        <p:nvSpPr>
          <p:cNvPr id="58371" name="Rectangle 3"/>
          <p:cNvSpPr>
            <a:spLocks noGrp="1" noChangeArrowheads="1"/>
          </p:cNvSpPr>
          <p:nvPr>
            <p:ph idx="1"/>
          </p:nvPr>
        </p:nvSpPr>
        <p:spPr/>
        <p:txBody>
          <a:bodyPr/>
          <a:lstStyle/>
          <a:p>
            <a:r>
              <a:rPr lang="en-US" smtClean="0"/>
              <a:t>Frustration is related to aggression.</a:t>
            </a:r>
          </a:p>
          <a:p>
            <a:pPr lvl="1"/>
            <a:r>
              <a:rPr lang="en-US" smtClean="0"/>
              <a:t>But frustration does not always produce aggressive inclinations.</a:t>
            </a:r>
          </a:p>
          <a:p>
            <a:pPr lvl="1"/>
            <a:r>
              <a:rPr lang="en-US" smtClean="0"/>
              <a:t>There are other causes of aggression besides frustration.</a:t>
            </a:r>
          </a:p>
          <a:p>
            <a:r>
              <a:rPr lang="en-US" smtClean="0"/>
              <a:t>Is displacement a valid concept?</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Catharsis</a:t>
            </a:r>
          </a:p>
        </p:txBody>
      </p:sp>
      <p:sp>
        <p:nvSpPr>
          <p:cNvPr id="59395" name="Rectangle 3"/>
          <p:cNvSpPr>
            <a:spLocks noGrp="1" noChangeArrowheads="1"/>
          </p:cNvSpPr>
          <p:nvPr>
            <p:ph idx="1"/>
          </p:nvPr>
        </p:nvSpPr>
        <p:spPr/>
        <p:txBody>
          <a:bodyPr/>
          <a:lstStyle/>
          <a:p>
            <a:r>
              <a:rPr lang="en-US" smtClean="0"/>
              <a:t>Viewed as a two-step sequence</a:t>
            </a:r>
          </a:p>
          <a:p>
            <a:pPr lvl="1"/>
            <a:r>
              <a:rPr lang="en-US" smtClean="0"/>
              <a:t>Aggression reduces the level of physiological arousal.</a:t>
            </a:r>
          </a:p>
          <a:p>
            <a:pPr lvl="1"/>
            <a:r>
              <a:rPr lang="en-US" smtClean="0"/>
              <a:t>Because arousal is reduced, become less angry and less likely to aggress further.</a:t>
            </a:r>
          </a:p>
          <a:p>
            <a:r>
              <a:rPr lang="en-US" smtClean="0"/>
              <a:t>Sounds logical, but is it a myth?</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Is This an Act of Aggression?</a:t>
            </a:r>
          </a:p>
        </p:txBody>
      </p:sp>
      <p:sp>
        <p:nvSpPr>
          <p:cNvPr id="9219" name="Rectangle 3"/>
          <p:cNvSpPr>
            <a:spLocks noGrp="1" noChangeArrowheads="1"/>
          </p:cNvSpPr>
          <p:nvPr>
            <p:ph idx="1"/>
          </p:nvPr>
        </p:nvSpPr>
        <p:spPr>
          <a:xfrm>
            <a:off x="457200" y="1447801"/>
            <a:ext cx="8229600" cy="4571999"/>
          </a:xfrm>
          <a:ln>
            <a:miter lim="800000"/>
            <a:headEnd/>
            <a:tailEnd/>
          </a:ln>
        </p:spPr>
        <p:txBody>
          <a:bodyPr numCol="2">
            <a:normAutofit fontScale="92500" lnSpcReduction="20000"/>
          </a:bodyPr>
          <a:lstStyle/>
          <a:p>
            <a:pPr>
              <a:spcAft>
                <a:spcPts val="0"/>
              </a:spcAft>
              <a:defRPr/>
            </a:pPr>
            <a:r>
              <a:rPr lang="en-US" dirty="0" smtClean="0"/>
              <a:t>Accidentally injuring someone.</a:t>
            </a:r>
          </a:p>
          <a:p>
            <a:pPr>
              <a:spcAft>
                <a:spcPts val="0"/>
              </a:spcAft>
              <a:defRPr/>
            </a:pPr>
            <a:r>
              <a:rPr lang="en-US" dirty="0" smtClean="0"/>
              <a:t>Working tenaciously to try to sell a product to a customer.</a:t>
            </a:r>
          </a:p>
          <a:p>
            <a:pPr>
              <a:spcAft>
                <a:spcPts val="0"/>
              </a:spcAft>
              <a:defRPr/>
            </a:pPr>
            <a:r>
              <a:rPr lang="en-US" dirty="0" smtClean="0"/>
              <a:t>Biting someone on the neck.</a:t>
            </a:r>
          </a:p>
          <a:p>
            <a:pPr>
              <a:spcAft>
                <a:spcPts val="0"/>
              </a:spcAft>
              <a:defRPr/>
            </a:pPr>
            <a:r>
              <a:rPr lang="en-US" dirty="0" smtClean="0"/>
              <a:t>Swinging a stick at someone but missing.</a:t>
            </a:r>
          </a:p>
          <a:p>
            <a:pPr>
              <a:spcAft>
                <a:spcPts val="0"/>
              </a:spcAft>
              <a:defRPr/>
            </a:pPr>
            <a:r>
              <a:rPr lang="en-US" dirty="0" smtClean="0"/>
              <a:t>Hurling insults at someone.</a:t>
            </a:r>
          </a:p>
          <a:p>
            <a:pPr>
              <a:spcAft>
                <a:spcPts val="0"/>
              </a:spcAft>
              <a:defRPr/>
            </a:pPr>
            <a:r>
              <a:rPr lang="en-US" dirty="0" smtClean="0"/>
              <a:t>Deliberately failing to prevent harm.</a:t>
            </a:r>
          </a:p>
          <a:p>
            <a:pPr>
              <a:spcAft>
                <a:spcPts val="0"/>
              </a:spcAft>
              <a:defRPr/>
            </a:pPr>
            <a:r>
              <a:rPr lang="en-US" dirty="0" smtClean="0"/>
              <a:t>Murdering for money.</a:t>
            </a:r>
          </a:p>
          <a:p>
            <a:pPr>
              <a:spcAft>
                <a:spcPts val="0"/>
              </a:spcAft>
              <a:defRPr/>
            </a:pPr>
            <a:r>
              <a:rPr lang="en-US" dirty="0" smtClean="0"/>
              <a:t>Hiring someone to break a competitor’s kneecaps.</a:t>
            </a:r>
          </a:p>
          <a:p>
            <a:pPr>
              <a:spcAft>
                <a:spcPts val="0"/>
              </a:spcAft>
              <a:defRPr/>
            </a:pPr>
            <a:r>
              <a:rPr lang="en-US" dirty="0" smtClean="0"/>
              <a:t>Hitting others while in a rage.</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Problems with Catharsis</a:t>
            </a:r>
          </a:p>
        </p:txBody>
      </p:sp>
      <p:sp>
        <p:nvSpPr>
          <p:cNvPr id="60419" name="Rectangle 3"/>
          <p:cNvSpPr>
            <a:spLocks noGrp="1" noChangeArrowheads="1"/>
          </p:cNvSpPr>
          <p:nvPr>
            <p:ph idx="1"/>
          </p:nvPr>
        </p:nvSpPr>
        <p:spPr/>
        <p:txBody>
          <a:bodyPr/>
          <a:lstStyle/>
          <a:p>
            <a:r>
              <a:rPr lang="en-US" smtClean="0"/>
              <a:t>Imagined aggression or the observation of aggressive models is more likely to increase arousal and aggression than reduce it.</a:t>
            </a:r>
          </a:p>
          <a:p>
            <a:r>
              <a:rPr lang="en-US" smtClean="0"/>
              <a:t>Actual aggression can lower arousal levels.</a:t>
            </a:r>
          </a:p>
          <a:p>
            <a:pPr lvl="1"/>
            <a:r>
              <a:rPr lang="en-US" smtClean="0"/>
              <a:t>But if aggressive intent remains, “cold-blooded” aggression can still occur.</a:t>
            </a:r>
          </a:p>
          <a:p>
            <a:pPr lvl="1"/>
            <a:r>
              <a:rPr lang="en-US" smtClean="0"/>
              <a:t>Also, if it feels good, more likely to act</a:t>
            </a:r>
            <a:br>
              <a:rPr lang="en-US" smtClean="0"/>
            </a:br>
            <a:r>
              <a:rPr lang="en-US" smtClean="0"/>
              <a:t>aggressively again.</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Frustration-Aggression Hypothesis Revised </a:t>
            </a:r>
          </a:p>
        </p:txBody>
      </p:sp>
      <p:sp>
        <p:nvSpPr>
          <p:cNvPr id="62467" name="Rectangle 3"/>
          <p:cNvSpPr>
            <a:spLocks noGrp="1" noChangeArrowheads="1"/>
          </p:cNvSpPr>
          <p:nvPr>
            <p:ph idx="1"/>
          </p:nvPr>
        </p:nvSpPr>
        <p:spPr/>
        <p:txBody>
          <a:bodyPr/>
          <a:lstStyle/>
          <a:p>
            <a:r>
              <a:rPr lang="en-US" smtClean="0"/>
              <a:t>Frustration is but one of many unpleasant experiences that can lead to aggression by creating negative, uncomfortable feelings.</a:t>
            </a:r>
          </a:p>
          <a:p>
            <a:r>
              <a:rPr lang="en-US" smtClean="0"/>
              <a:t>It is the negative feelings, not frustration itself, that can trigger aggression.</a:t>
            </a:r>
          </a:p>
          <a:p>
            <a:pPr lvl="1"/>
            <a:r>
              <a:rPr lang="en-US" smtClean="0"/>
              <a:t>Negative feelings can also result from a wide variety of noxious stimuli.</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Negative Affect</a:t>
            </a:r>
          </a:p>
        </p:txBody>
      </p:sp>
      <p:sp>
        <p:nvSpPr>
          <p:cNvPr id="63491" name="Rectangle 3"/>
          <p:cNvSpPr>
            <a:spLocks noGrp="1" noChangeArrowheads="1"/>
          </p:cNvSpPr>
          <p:nvPr>
            <p:ph idx="1"/>
          </p:nvPr>
        </p:nvSpPr>
        <p:spPr/>
        <p:txBody>
          <a:bodyPr/>
          <a:lstStyle/>
          <a:p>
            <a:r>
              <a:rPr lang="en-US" dirty="0" smtClean="0"/>
              <a:t>Heat and Aggression</a:t>
            </a:r>
          </a:p>
          <a:p>
            <a:pPr lvl="1"/>
            <a:r>
              <a:rPr lang="en-US" dirty="0" smtClean="0"/>
              <a:t>People lose their cool more often in hot temperatures</a:t>
            </a:r>
          </a:p>
          <a:p>
            <a:pPr lvl="1"/>
            <a:r>
              <a:rPr lang="en-US" dirty="0" smtClean="0"/>
              <a:t>More violent crimes occur in summer, hotter years, and hotter cities</a:t>
            </a:r>
          </a:p>
          <a:p>
            <a:r>
              <a:rPr lang="en-US" dirty="0" smtClean="0"/>
              <a:t>Positive Affect </a:t>
            </a:r>
          </a:p>
          <a:p>
            <a:pPr lvl="1"/>
            <a:r>
              <a:rPr lang="en-US" dirty="0" smtClean="0"/>
              <a:t>Seems to reduce aggression</a:t>
            </a:r>
          </a:p>
        </p:txBody>
      </p:sp>
      <p:pic>
        <p:nvPicPr>
          <p:cNvPr id="4" name="Content Placeholder 3" descr="57751_f1109.jpg"/>
          <p:cNvPicPr>
            <a:picLocks noChangeAspect="1"/>
          </p:cNvPicPr>
          <p:nvPr/>
        </p:nvPicPr>
        <p:blipFill>
          <a:blip r:embed="rId2" cstate="print">
            <a:extLst>
              <a:ext uri="{28A0092B-C50C-407E-A947-70E740481C1C}">
                <a14:useLocalDpi xmlns:a14="http://schemas.microsoft.com/office/drawing/2010/main" val="0"/>
              </a:ext>
            </a:extLst>
          </a:blip>
          <a:srcRect l="-8716" r="-8716"/>
          <a:stretch>
            <a:fillRect/>
          </a:stretch>
        </p:blipFill>
        <p:spPr bwMode="auto">
          <a:xfrm>
            <a:off x="5029200" y="3886200"/>
            <a:ext cx="4499212" cy="279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57751_f1110.jpg"/>
          <p:cNvPicPr>
            <a:picLocks noChangeAspect="1"/>
          </p:cNvPicPr>
          <p:nvPr/>
        </p:nvPicPr>
        <p:blipFill>
          <a:blip r:embed="rId3" cstate="print">
            <a:extLst>
              <a:ext uri="{28A0092B-C50C-407E-A947-70E740481C1C}">
                <a14:useLocalDpi xmlns:a14="http://schemas.microsoft.com/office/drawing/2010/main" val="0"/>
              </a:ext>
            </a:extLst>
          </a:blip>
          <a:srcRect l="-19914" r="-19914"/>
          <a:stretch>
            <a:fillRect/>
          </a:stretch>
        </p:blipFill>
        <p:spPr bwMode="auto">
          <a:xfrm>
            <a:off x="1958454" y="4953000"/>
            <a:ext cx="307074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6" name="Content Placeholder 4" descr="57751_f1112.jpg"/>
          <p:cNvPicPr>
            <a:picLocks noGrp="1" noChangeAspect="1"/>
          </p:cNvPicPr>
          <p:nvPr>
            <p:ph idx="1"/>
          </p:nvPr>
        </p:nvPicPr>
        <p:blipFill>
          <a:blip r:embed="rId3">
            <a:extLst>
              <a:ext uri="{28A0092B-C50C-407E-A947-70E740481C1C}">
                <a14:useLocalDpi xmlns:a14="http://schemas.microsoft.com/office/drawing/2010/main" val="0"/>
              </a:ext>
            </a:extLst>
          </a:blip>
          <a:srcRect l="-57639" r="-57639"/>
          <a:stretch>
            <a:fillRect/>
          </a:stretch>
        </p:blipFill>
        <p:spPr/>
      </p:pic>
      <p:sp>
        <p:nvSpPr>
          <p:cNvPr id="77827" name="Title 3"/>
          <p:cNvSpPr>
            <a:spLocks noGrp="1"/>
          </p:cNvSpPr>
          <p:nvPr>
            <p:ph type="title"/>
          </p:nvPr>
        </p:nvSpPr>
        <p:spPr/>
        <p:txBody>
          <a:bodyPr/>
          <a:lstStyle/>
          <a:p>
            <a:r>
              <a:rPr lang="en-US" smtClean="0"/>
              <a:t>The General Aggression Model</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609600" y="3733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ctr">
              <a:spcBef>
                <a:spcPct val="20000"/>
              </a:spcBef>
            </a:pPr>
            <a:endParaRPr lang="en-US" sz="2800"/>
          </a:p>
        </p:txBody>
      </p:sp>
      <p:sp>
        <p:nvSpPr>
          <p:cNvPr id="79875" name="Rectangle 4"/>
          <p:cNvSpPr>
            <a:spLocks noGrp="1" noChangeArrowheads="1"/>
          </p:cNvSpPr>
          <p:nvPr>
            <p:ph type="ctrTitle"/>
          </p:nvPr>
        </p:nvSpPr>
        <p:spPr/>
        <p:txBody>
          <a:bodyPr/>
          <a:lstStyle/>
          <a:p>
            <a:r>
              <a:rPr lang="en-US" smtClean="0"/>
              <a:t>Media Effects</a:t>
            </a:r>
          </a:p>
        </p:txBody>
      </p:sp>
      <p:sp>
        <p:nvSpPr>
          <p:cNvPr id="6" name="Subtitle 5"/>
          <p:cNvSpPr>
            <a:spLocks noGrp="1"/>
          </p:cNvSpPr>
          <p:nvPr>
            <p:ph type="subTitle" idx="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Violence in TV, Movies, Music Lyrics, and Video Games </a:t>
            </a:r>
          </a:p>
        </p:txBody>
      </p:sp>
      <p:sp>
        <p:nvSpPr>
          <p:cNvPr id="80899" name="Rectangle 3"/>
          <p:cNvSpPr>
            <a:spLocks noGrp="1" noChangeArrowheads="1"/>
          </p:cNvSpPr>
          <p:nvPr>
            <p:ph idx="1"/>
          </p:nvPr>
        </p:nvSpPr>
        <p:spPr/>
        <p:txBody>
          <a:bodyPr/>
          <a:lstStyle/>
          <a:p>
            <a:r>
              <a:rPr lang="en-US" smtClean="0"/>
              <a:t>Violence depicted in the media has been a target of attack and counterattack for decades.</a:t>
            </a:r>
          </a:p>
          <a:p>
            <a:r>
              <a:rPr lang="en-US" smtClean="0"/>
              <a:t>If consumers didn’t enjoy violence in TV, film, music, videos, and video games, these media would not be featuring it. </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Linking Media Violence to Real-World Violence </a:t>
            </a:r>
          </a:p>
        </p:txBody>
      </p:sp>
      <p:sp>
        <p:nvSpPr>
          <p:cNvPr id="81923" name="Rectangle 3"/>
          <p:cNvSpPr>
            <a:spLocks noGrp="1" noChangeArrowheads="1"/>
          </p:cNvSpPr>
          <p:nvPr>
            <p:ph idx="1"/>
          </p:nvPr>
        </p:nvSpPr>
        <p:spPr/>
        <p:txBody>
          <a:bodyPr/>
          <a:lstStyle/>
          <a:p>
            <a:r>
              <a:rPr lang="en-US" smtClean="0"/>
              <a:t>If you ask people whether exposure to media violence causes real aggression, most would probably say that they doubt that it does or that there has never been clear evidence one way or another on this question. </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Immediate Effects of</a:t>
            </a:r>
            <a:br>
              <a:rPr lang="en-US" smtClean="0"/>
            </a:br>
            <a:r>
              <a:rPr lang="en-US" smtClean="0"/>
              <a:t>Media Violence</a:t>
            </a:r>
          </a:p>
        </p:txBody>
      </p:sp>
      <p:sp>
        <p:nvSpPr>
          <p:cNvPr id="83971" name="Rectangle 3"/>
          <p:cNvSpPr>
            <a:spLocks noGrp="1" noChangeArrowheads="1"/>
          </p:cNvSpPr>
          <p:nvPr>
            <p:ph idx="1"/>
          </p:nvPr>
        </p:nvSpPr>
        <p:spPr/>
        <p:txBody>
          <a:bodyPr/>
          <a:lstStyle/>
          <a:p>
            <a:r>
              <a:rPr lang="en-US" smtClean="0"/>
              <a:t>Aggressive models increase aggressive behavior among children and adults.</a:t>
            </a:r>
          </a:p>
          <a:p>
            <a:pPr lvl="1"/>
            <a:r>
              <a:rPr lang="en-US" smtClean="0"/>
              <a:t>Models can be live or on film.</a:t>
            </a:r>
          </a:p>
          <a:p>
            <a:r>
              <a:rPr lang="en-US" smtClean="0"/>
              <a:t>Violent imagery in the music industry associated feelings of hostility and aggressive thoughts.</a:t>
            </a:r>
          </a:p>
          <a:p>
            <a:r>
              <a:rPr lang="en-US" smtClean="0"/>
              <a:t>Playing violent video games can increase aggressive thoughts and behaviors.</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Long-Term Effects of</a:t>
            </a:r>
            <a:br>
              <a:rPr lang="en-US" smtClean="0"/>
            </a:br>
            <a:r>
              <a:rPr lang="en-US" smtClean="0"/>
              <a:t>Media Violence</a:t>
            </a:r>
          </a:p>
        </p:txBody>
      </p:sp>
      <p:sp>
        <p:nvSpPr>
          <p:cNvPr id="84995" name="Rectangle 3"/>
          <p:cNvSpPr>
            <a:spLocks noGrp="1" noChangeArrowheads="1"/>
          </p:cNvSpPr>
          <p:nvPr>
            <p:ph idx="1"/>
          </p:nvPr>
        </p:nvSpPr>
        <p:spPr/>
        <p:txBody>
          <a:bodyPr/>
          <a:lstStyle/>
          <a:p>
            <a:r>
              <a:rPr lang="en-US" smtClean="0"/>
              <a:t>Exposure to TV violence at ages 6-9 positively correlated with aggression as adults.</a:t>
            </a:r>
          </a:p>
          <a:p>
            <a:pPr lvl="1"/>
            <a:r>
              <a:rPr lang="en-US" smtClean="0"/>
              <a:t>No gender difference</a:t>
            </a:r>
          </a:p>
          <a:p>
            <a:r>
              <a:rPr lang="en-US" smtClean="0"/>
              <a:t>Cross-cultural study found relationship between early viewing of TV violence and later aggression.</a:t>
            </a:r>
          </a:p>
          <a:p>
            <a:endParaRPr lang="en-US" smtClean="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How Does Exposure to Media</a:t>
            </a:r>
            <a:br>
              <a:rPr lang="en-US" smtClean="0"/>
            </a:br>
            <a:r>
              <a:rPr lang="en-US" smtClean="0"/>
              <a:t>Violence Have Long-Term Effects?</a:t>
            </a:r>
          </a:p>
        </p:txBody>
      </p:sp>
      <p:sp>
        <p:nvSpPr>
          <p:cNvPr id="88067" name="Rectangle 3"/>
          <p:cNvSpPr>
            <a:spLocks noGrp="1" noChangeArrowheads="1"/>
          </p:cNvSpPr>
          <p:nvPr>
            <p:ph idx="1"/>
          </p:nvPr>
        </p:nvSpPr>
        <p:spPr/>
        <p:txBody>
          <a:bodyPr/>
          <a:lstStyle/>
          <a:p>
            <a:r>
              <a:rPr lang="en-US" smtClean="0"/>
              <a:t>Influences values and attitudes toward aggression.</a:t>
            </a:r>
          </a:p>
          <a:p>
            <a:r>
              <a:rPr lang="en-US" smtClean="0"/>
              <a:t>Through habituation become desensitized to violence.</a:t>
            </a:r>
          </a:p>
          <a:p>
            <a:r>
              <a:rPr lang="en-US" smtClean="0"/>
              <a:t>Depictions of violence can change values and attitudes through cultivation.</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What Is Aggression?</a:t>
            </a:r>
          </a:p>
        </p:txBody>
      </p:sp>
      <p:sp>
        <p:nvSpPr>
          <p:cNvPr id="10243" name="Rectangle 3"/>
          <p:cNvSpPr>
            <a:spLocks noGrp="1" noChangeArrowheads="1"/>
          </p:cNvSpPr>
          <p:nvPr>
            <p:ph idx="1"/>
          </p:nvPr>
        </p:nvSpPr>
        <p:spPr/>
        <p:txBody>
          <a:bodyPr/>
          <a:lstStyle/>
          <a:p>
            <a:r>
              <a:rPr lang="en-US" smtClean="0"/>
              <a:t>Aggression is defined as behavior that is intended to harm another individual</a:t>
            </a:r>
          </a:p>
          <a:p>
            <a:pPr lvl="1"/>
            <a:r>
              <a:rPr lang="en-US" smtClean="0"/>
              <a:t>How do we know someone’s intentions?</a:t>
            </a:r>
          </a:p>
          <a:p>
            <a:pPr lvl="1"/>
            <a:r>
              <a:rPr lang="en-US" smtClean="0"/>
              <a:t>Aggressive behavior can come in many</a:t>
            </a:r>
            <a:br>
              <a:rPr lang="en-US" smtClean="0"/>
            </a:br>
            <a:r>
              <a:rPr lang="en-US" smtClean="0"/>
              <a:t>different forms.</a:t>
            </a:r>
          </a:p>
          <a:p>
            <a:endParaRPr lang="en-US"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0" name="Content Placeholder 3" descr="57751_f1114.jpg"/>
          <p:cNvPicPr>
            <a:picLocks noGrp="1" noChangeAspect="1"/>
          </p:cNvPicPr>
          <p:nvPr>
            <p:ph idx="1"/>
          </p:nvPr>
        </p:nvPicPr>
        <p:blipFill>
          <a:blip r:embed="rId3">
            <a:extLst>
              <a:ext uri="{28A0092B-C50C-407E-A947-70E740481C1C}">
                <a14:useLocalDpi xmlns:a14="http://schemas.microsoft.com/office/drawing/2010/main" val="0"/>
              </a:ext>
            </a:extLst>
          </a:blip>
          <a:srcRect l="-18172" r="-18172"/>
          <a:stretch>
            <a:fillRect/>
          </a:stretch>
        </p:blipFill>
        <p:spPr/>
      </p:pic>
      <p:sp>
        <p:nvSpPr>
          <p:cNvPr id="89091" name="Title 4"/>
          <p:cNvSpPr>
            <a:spLocks noGrp="1"/>
          </p:cNvSpPr>
          <p:nvPr>
            <p:ph type="title"/>
          </p:nvPr>
        </p:nvSpPr>
        <p:spPr/>
        <p:txBody>
          <a:bodyPr/>
          <a:lstStyle/>
          <a:p>
            <a:r>
              <a:rPr lang="en-US" smtClean="0"/>
              <a:t>Violent TV Viewing and Aggression 15 Years Later</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Content Placeholder 3" descr="57751_f1115.jpg"/>
          <p:cNvPicPr>
            <a:picLocks noGrp="1" noChangeAspect="1"/>
          </p:cNvPicPr>
          <p:nvPr>
            <p:ph idx="1"/>
          </p:nvPr>
        </p:nvPicPr>
        <p:blipFill>
          <a:blip r:embed="rId3">
            <a:extLst>
              <a:ext uri="{28A0092B-C50C-407E-A947-70E740481C1C}">
                <a14:useLocalDpi xmlns:a14="http://schemas.microsoft.com/office/drawing/2010/main" val="0"/>
              </a:ext>
            </a:extLst>
          </a:blip>
          <a:srcRect t="-3383" b="-3383"/>
          <a:stretch>
            <a:fillRect/>
          </a:stretch>
        </p:blipFill>
        <p:spPr/>
      </p:pic>
      <p:sp>
        <p:nvSpPr>
          <p:cNvPr id="91139" name="Title 4"/>
          <p:cNvSpPr>
            <a:spLocks noGrp="1"/>
          </p:cNvSpPr>
          <p:nvPr>
            <p:ph type="title"/>
          </p:nvPr>
        </p:nvSpPr>
        <p:spPr/>
        <p:txBody>
          <a:bodyPr/>
          <a:lstStyle/>
          <a:p>
            <a:r>
              <a:rPr lang="en-US" smtClean="0"/>
              <a:t>Violent Video Games as Risk Factors for Several Outcomes</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Can Media Cause Positive, Prosocial Effects?</a:t>
            </a:r>
          </a:p>
        </p:txBody>
      </p:sp>
      <p:sp>
        <p:nvSpPr>
          <p:cNvPr id="93187" name="Content Placeholder 2"/>
          <p:cNvSpPr>
            <a:spLocks noGrp="1"/>
          </p:cNvSpPr>
          <p:nvPr>
            <p:ph idx="1"/>
          </p:nvPr>
        </p:nvSpPr>
        <p:spPr/>
        <p:txBody>
          <a:bodyPr/>
          <a:lstStyle/>
          <a:p>
            <a:r>
              <a:rPr lang="en-US" smtClean="0"/>
              <a:t>Early research is encouraging</a:t>
            </a:r>
          </a:p>
          <a:p>
            <a:r>
              <a:rPr lang="en-US" smtClean="0"/>
              <a:t>Positive effect associated with prosocial television shows and children’s prosocial behavior</a:t>
            </a:r>
          </a:p>
          <a:p>
            <a:r>
              <a:rPr lang="en-US" smtClean="0"/>
              <a:t>Some games feature positive helpful, cooperative behaviors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Pornography and Aggression</a:t>
            </a:r>
          </a:p>
        </p:txBody>
      </p:sp>
      <p:sp>
        <p:nvSpPr>
          <p:cNvPr id="94211" name="Rectangle 3"/>
          <p:cNvSpPr>
            <a:spLocks noGrp="1" noChangeArrowheads="1"/>
          </p:cNvSpPr>
          <p:nvPr>
            <p:ph idx="1"/>
          </p:nvPr>
        </p:nvSpPr>
        <p:spPr/>
        <p:txBody>
          <a:bodyPr/>
          <a:lstStyle/>
          <a:p>
            <a:r>
              <a:rPr lang="en-US" smtClean="0"/>
              <a:t>Positive correlation for men between exposure to pornography and reported sexually aggressive behaviors and attitudes.</a:t>
            </a:r>
          </a:p>
          <a:p>
            <a:r>
              <a:rPr lang="en-US" smtClean="0"/>
              <a:t>But what is pornography?</a:t>
            </a:r>
          </a:p>
          <a:p>
            <a:pPr lvl="1"/>
            <a:r>
              <a:rPr lang="en-US" smtClean="0"/>
              <a:t>Often a matter of personal opinion.</a:t>
            </a:r>
          </a:p>
          <a:p>
            <a:pPr lvl="1"/>
            <a:r>
              <a:rPr lang="en-US" smtClean="0"/>
              <a:t>Pornography refers to explicit sexual material, regardless of its moral or aesthetic qualities.</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Nonviolent Pornography</a:t>
            </a:r>
          </a:p>
        </p:txBody>
      </p:sp>
      <p:sp>
        <p:nvSpPr>
          <p:cNvPr id="95235" name="Rectangle 3"/>
          <p:cNvSpPr>
            <a:spLocks noGrp="1" noChangeArrowheads="1"/>
          </p:cNvSpPr>
          <p:nvPr>
            <p:ph idx="1"/>
          </p:nvPr>
        </p:nvSpPr>
        <p:spPr/>
        <p:txBody>
          <a:bodyPr/>
          <a:lstStyle/>
          <a:p>
            <a:r>
              <a:rPr lang="en-US" smtClean="0"/>
              <a:t>Arousal-affect model revisited.</a:t>
            </a:r>
          </a:p>
          <a:p>
            <a:r>
              <a:rPr lang="en-US" smtClean="0"/>
              <a:t>Nonviolent pornography can increase men’s aggression against women.</a:t>
            </a:r>
          </a:p>
          <a:p>
            <a:pPr lvl="1"/>
            <a:r>
              <a:rPr lang="en-US" smtClean="0"/>
              <a:t>But only when restraints that ordinarily inhibit male-to-female aggression are reduced.</a:t>
            </a:r>
          </a:p>
          <a:p>
            <a:r>
              <a:rPr lang="en-US" smtClean="0"/>
              <a:t>Little support for direct causal link between pornography use and sexual aggression.</a:t>
            </a:r>
          </a:p>
          <a:p>
            <a:pPr lvl="1"/>
            <a:r>
              <a:rPr lang="en-US" smtClean="0"/>
              <a:t>Though men who are predisposed to sexually offend are most likely to be affected by pornography</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Violent Pornography</a:t>
            </a:r>
          </a:p>
        </p:txBody>
      </p:sp>
      <p:sp>
        <p:nvSpPr>
          <p:cNvPr id="96259" name="Rectangle 3"/>
          <p:cNvSpPr>
            <a:spLocks noGrp="1" noChangeArrowheads="1"/>
          </p:cNvSpPr>
          <p:nvPr>
            <p:ph idx="1"/>
          </p:nvPr>
        </p:nvSpPr>
        <p:spPr/>
        <p:txBody>
          <a:bodyPr/>
          <a:lstStyle/>
          <a:p>
            <a:r>
              <a:rPr lang="en-US" smtClean="0"/>
              <a:t>Adding violence to pornography increases possibility of harmful effects.</a:t>
            </a:r>
          </a:p>
          <a:p>
            <a:pPr lvl="1"/>
            <a:r>
              <a:rPr lang="en-US" smtClean="0"/>
              <a:t>Brings together high arousal, negative emotional reactions, and aggressive thoughts.</a:t>
            </a:r>
          </a:p>
          <a:p>
            <a:r>
              <a:rPr lang="en-US" smtClean="0"/>
              <a:t>Male-to-female aggression is markedly increased after exposure to violent pornography.</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609600" y="3733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ctr">
              <a:spcBef>
                <a:spcPct val="20000"/>
              </a:spcBef>
            </a:pPr>
            <a:endParaRPr lang="en-US" sz="2800"/>
          </a:p>
        </p:txBody>
      </p:sp>
      <p:sp>
        <p:nvSpPr>
          <p:cNvPr id="99331" name="Rectangle 4"/>
          <p:cNvSpPr>
            <a:spLocks noGrp="1" noChangeArrowheads="1"/>
          </p:cNvSpPr>
          <p:nvPr>
            <p:ph type="ctrTitle"/>
          </p:nvPr>
        </p:nvSpPr>
        <p:spPr/>
        <p:txBody>
          <a:bodyPr/>
          <a:lstStyle/>
          <a:p>
            <a:r>
              <a:rPr lang="en-US" smtClean="0"/>
              <a:t>Reducing Violence </a:t>
            </a:r>
          </a:p>
        </p:txBody>
      </p:sp>
      <p:sp>
        <p:nvSpPr>
          <p:cNvPr id="6" name="Subtitle 5"/>
          <p:cNvSpPr>
            <a:spLocks noGrp="1"/>
          </p:cNvSpPr>
          <p:nvPr>
            <p:ph type="subTitle" idx="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Changing How We Think and Feel </a:t>
            </a:r>
          </a:p>
        </p:txBody>
      </p:sp>
      <p:sp>
        <p:nvSpPr>
          <p:cNvPr id="100355" name="Rectangle 3"/>
          <p:cNvSpPr>
            <a:spLocks noGrp="1" noChangeArrowheads="1"/>
          </p:cNvSpPr>
          <p:nvPr>
            <p:ph idx="1"/>
          </p:nvPr>
        </p:nvSpPr>
        <p:spPr/>
        <p:txBody>
          <a:bodyPr/>
          <a:lstStyle/>
          <a:p>
            <a:r>
              <a:rPr lang="en-US" smtClean="0"/>
              <a:t>Enhanced education, intelligence, and reasoning helped cause the decline in violence over the past several centuries. </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Title 3"/>
          <p:cNvSpPr>
            <a:spLocks noGrp="1"/>
          </p:cNvSpPr>
          <p:nvPr>
            <p:ph type="title"/>
          </p:nvPr>
        </p:nvSpPr>
        <p:spPr/>
        <p:txBody>
          <a:bodyPr/>
          <a:lstStyle/>
          <a:p>
            <a:r>
              <a:rPr lang="en-US" smtClean="0"/>
              <a:t>The Decline of Violence</a:t>
            </a:r>
          </a:p>
        </p:txBody>
      </p:sp>
      <p:grpSp>
        <p:nvGrpSpPr>
          <p:cNvPr id="101379" name="Group 13"/>
          <p:cNvGrpSpPr>
            <a:grpSpLocks/>
          </p:cNvGrpSpPr>
          <p:nvPr/>
        </p:nvGrpSpPr>
        <p:grpSpPr bwMode="auto">
          <a:xfrm>
            <a:off x="457200" y="2286000"/>
            <a:ext cx="8153400" cy="3060700"/>
            <a:chOff x="-627063" y="4873625"/>
            <a:chExt cx="18457863" cy="6927850"/>
          </a:xfrm>
        </p:grpSpPr>
        <p:pic>
          <p:nvPicPr>
            <p:cNvPr id="101380" name="Picture 14" descr="57751_f1116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063" y="4873625"/>
              <a:ext cx="9144001"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15" descr="57751_f1116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495300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Situational and Sociocultural Factors </a:t>
            </a:r>
          </a:p>
        </p:txBody>
      </p:sp>
      <p:sp>
        <p:nvSpPr>
          <p:cNvPr id="103427" name="Rectangle 3"/>
          <p:cNvSpPr>
            <a:spLocks noGrp="1" noChangeArrowheads="1"/>
          </p:cNvSpPr>
          <p:nvPr>
            <p:ph idx="1"/>
          </p:nvPr>
        </p:nvSpPr>
        <p:spPr/>
        <p:txBody>
          <a:bodyPr/>
          <a:lstStyle/>
          <a:p>
            <a:r>
              <a:rPr lang="en-US" smtClean="0"/>
              <a:t>An improved economy, healthier living conditions, and social support are extremely important in reducing the frustration, negative affect and thinking, and provocations that fuel much aggression. </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Language of Aggression</a:t>
            </a:r>
          </a:p>
        </p:txBody>
      </p:sp>
      <p:sp>
        <p:nvSpPr>
          <p:cNvPr id="11267" name="Rectangle 3"/>
          <p:cNvSpPr>
            <a:spLocks noGrp="1" noChangeArrowheads="1"/>
          </p:cNvSpPr>
          <p:nvPr>
            <p:ph idx="1"/>
          </p:nvPr>
        </p:nvSpPr>
        <p:spPr/>
        <p:txBody>
          <a:bodyPr/>
          <a:lstStyle/>
          <a:p>
            <a:r>
              <a:rPr lang="en-US" smtClean="0"/>
              <a:t>Violence refers to extreme acts of aggression.</a:t>
            </a:r>
          </a:p>
          <a:p>
            <a:r>
              <a:rPr lang="en-US" smtClean="0"/>
              <a:t>Anger consists of strong feelings of displeasure in response to a perceived injury.</a:t>
            </a:r>
          </a:p>
          <a:p>
            <a:r>
              <a:rPr lang="en-US" smtClean="0"/>
              <a:t>Hostility is a negative, antagonistic attitude toward another person or group.</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Multiple-Level Approaches: Programs to Prevent Violence and Bullying </a:t>
            </a:r>
          </a:p>
        </p:txBody>
      </p:sp>
      <p:sp>
        <p:nvSpPr>
          <p:cNvPr id="104451" name="Rectangle 3"/>
          <p:cNvSpPr>
            <a:spLocks noGrp="1" noChangeArrowheads="1"/>
          </p:cNvSpPr>
          <p:nvPr>
            <p:ph idx="1"/>
          </p:nvPr>
        </p:nvSpPr>
        <p:spPr/>
        <p:txBody>
          <a:bodyPr/>
          <a:lstStyle/>
          <a:p>
            <a:r>
              <a:rPr lang="en-US" smtClean="0"/>
              <a:t>One of the most successful treatment programs for violent juvenile delinquents is called </a:t>
            </a:r>
            <a:r>
              <a:rPr lang="en-US" i="1" smtClean="0"/>
              <a:t>multisystemic therapy (MST)</a:t>
            </a:r>
            <a:r>
              <a:rPr lang="en-US" smtClean="0"/>
              <a:t>. </a:t>
            </a:r>
          </a:p>
          <a:p>
            <a:r>
              <a:rPr lang="en-US" smtClean="0"/>
              <a:t>Comprehensive programs that operate on multiple levels have also proven to be effective in reducing the incidence of bullying.</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Title 3"/>
          <p:cNvSpPr>
            <a:spLocks noGrp="1"/>
          </p:cNvSpPr>
          <p:nvPr>
            <p:ph type="title"/>
          </p:nvPr>
        </p:nvSpPr>
        <p:spPr/>
        <p:txBody>
          <a:bodyPr/>
          <a:lstStyle/>
          <a:p>
            <a:r>
              <a:rPr lang="en-US" smtClean="0"/>
              <a:t>The Olweus Bullying Prevention Program</a:t>
            </a:r>
          </a:p>
        </p:txBody>
      </p:sp>
      <p:pic>
        <p:nvPicPr>
          <p:cNvPr id="10547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51820" r="-51820"/>
          <a:stretch>
            <a:fillRect/>
          </a:stretch>
        </p:blipFill>
        <p:spPr/>
      </p:pic>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Title 3"/>
          <p:cNvSpPr>
            <a:spLocks noGrp="1"/>
          </p:cNvSpPr>
          <p:nvPr>
            <p:ph type="title"/>
          </p:nvPr>
        </p:nvSpPr>
        <p:spPr/>
        <p:txBody>
          <a:bodyPr/>
          <a:lstStyle/>
          <a:p>
            <a:r>
              <a:rPr lang="en-US" smtClean="0"/>
              <a:t>Some Steps to Reduce Aggression and Violence</a:t>
            </a:r>
          </a:p>
        </p:txBody>
      </p:sp>
      <p:pic>
        <p:nvPicPr>
          <p:cNvPr id="10649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22871" r="-22871"/>
          <a:stretch>
            <a:fillRect/>
          </a:stretch>
        </p:blipFill>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Types of Aggression</a:t>
            </a:r>
          </a:p>
        </p:txBody>
      </p:sp>
      <p:sp>
        <p:nvSpPr>
          <p:cNvPr id="12291" name="Rectangle 3"/>
          <p:cNvSpPr>
            <a:spLocks noGrp="1" noChangeArrowheads="1"/>
          </p:cNvSpPr>
          <p:nvPr>
            <p:ph idx="1"/>
          </p:nvPr>
        </p:nvSpPr>
        <p:spPr/>
        <p:txBody>
          <a:bodyPr/>
          <a:lstStyle/>
          <a:p>
            <a:r>
              <a:rPr lang="en-US" dirty="0" smtClean="0"/>
              <a:t>Instrumental/Proactive Aggression: Harm is inflicted as a means to a desired end.</a:t>
            </a:r>
          </a:p>
          <a:p>
            <a:r>
              <a:rPr lang="en-US" dirty="0" smtClean="0"/>
              <a:t>Emotional/Reactive Aggression: Harm is inflicted for its own sake.</a:t>
            </a:r>
          </a:p>
          <a:p>
            <a:r>
              <a:rPr lang="en-US" dirty="0" smtClean="0"/>
              <a:t>Are these distinct categories or endpoints on a continuum?</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l="-11771" r="-11771"/>
          <a:stretch>
            <a:fillRect/>
          </a:stretch>
        </p:blipFill>
        <p:spPr bwMode="auto">
          <a:xfrm>
            <a:off x="5486400" y="4441724"/>
            <a:ext cx="4114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57751_f1101.jpg"/>
          <p:cNvPicPr>
            <a:picLocks noChangeAspect="1"/>
          </p:cNvPicPr>
          <p:nvPr/>
        </p:nvPicPr>
        <p:blipFill>
          <a:blip r:embed="rId3">
            <a:extLst>
              <a:ext uri="{28A0092B-C50C-407E-A947-70E740481C1C}">
                <a14:useLocalDpi xmlns:a14="http://schemas.microsoft.com/office/drawing/2010/main" val="0"/>
              </a:ext>
            </a:extLst>
          </a:blip>
          <a:srcRect l="4269" b="50517"/>
          <a:stretch>
            <a:fillRect/>
          </a:stretch>
        </p:blipFill>
        <p:spPr bwMode="auto">
          <a:xfrm>
            <a:off x="2286000" y="4578150"/>
            <a:ext cx="2821340" cy="227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57751_f1102.jpg"/>
          <p:cNvPicPr>
            <a:picLocks noChangeAspect="1"/>
          </p:cNvPicPr>
          <p:nvPr/>
        </p:nvPicPr>
        <p:blipFill>
          <a:blip r:embed="rId4" cstate="print">
            <a:extLst>
              <a:ext uri="{28A0092B-C50C-407E-A947-70E740481C1C}">
                <a14:useLocalDpi xmlns:a14="http://schemas.microsoft.com/office/drawing/2010/main" val="0"/>
              </a:ext>
            </a:extLst>
          </a:blip>
          <a:srcRect l="-21954" r="-21954"/>
          <a:stretch>
            <a:fillRect/>
          </a:stretch>
        </p:blipFill>
        <p:spPr bwMode="auto">
          <a:xfrm>
            <a:off x="-381000" y="4603550"/>
            <a:ext cx="3135085" cy="194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Bullying Around the World </a:t>
            </a:r>
          </a:p>
        </p:txBody>
      </p:sp>
      <p:sp>
        <p:nvSpPr>
          <p:cNvPr id="24579" name="Rectangle 3"/>
          <p:cNvSpPr>
            <a:spLocks noGrp="1" noChangeArrowheads="1"/>
          </p:cNvSpPr>
          <p:nvPr>
            <p:ph idx="1"/>
          </p:nvPr>
        </p:nvSpPr>
        <p:spPr/>
        <p:txBody>
          <a:bodyPr/>
          <a:lstStyle/>
          <a:p>
            <a:r>
              <a:rPr lang="en-US" smtClean="0"/>
              <a:t>One form of aggression that is prevalent across virtually all cultures is bullying.</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Gender and Aggression</a:t>
            </a:r>
          </a:p>
        </p:txBody>
      </p:sp>
      <p:sp>
        <p:nvSpPr>
          <p:cNvPr id="26627" name="Rectangle 3"/>
          <p:cNvSpPr>
            <a:spLocks noGrp="1" noChangeArrowheads="1"/>
          </p:cNvSpPr>
          <p:nvPr>
            <p:ph idx="1"/>
          </p:nvPr>
        </p:nvSpPr>
        <p:spPr/>
        <p:txBody>
          <a:bodyPr/>
          <a:lstStyle/>
          <a:p>
            <a:r>
              <a:rPr lang="en-US" smtClean="0"/>
              <a:t>Universal findings that men are more violent than women.</a:t>
            </a:r>
          </a:p>
          <a:p>
            <a:pPr lvl="1"/>
            <a:r>
              <a:rPr lang="en-US" smtClean="0"/>
              <a:t>Differences stable over time and place.</a:t>
            </a:r>
          </a:p>
          <a:p>
            <a:r>
              <a:rPr lang="en-US" smtClean="0"/>
              <a:t>Challenges to the notion that men are more aggressive than females.</a:t>
            </a:r>
          </a:p>
          <a:p>
            <a:pPr lvl="1"/>
            <a:r>
              <a:rPr lang="en-US" smtClean="0"/>
              <a:t>Boys tend to be more overtly aggressive.</a:t>
            </a:r>
          </a:p>
          <a:p>
            <a:pPr lvl="1"/>
            <a:r>
              <a:rPr lang="en-US" smtClean="0"/>
              <a:t>Girls often are more indirectly, or relationally, aggressive.</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Is Aggression Innate? </a:t>
            </a:r>
            <a:br>
              <a:rPr lang="en-US" smtClean="0"/>
            </a:br>
            <a:r>
              <a:rPr lang="en-US" smtClean="0"/>
              <a:t>Evolutionary Psychology</a:t>
            </a:r>
          </a:p>
        </p:txBody>
      </p:sp>
      <p:sp>
        <p:nvSpPr>
          <p:cNvPr id="31747" name="Rectangle 3"/>
          <p:cNvSpPr>
            <a:spLocks noGrp="1" noChangeArrowheads="1"/>
          </p:cNvSpPr>
          <p:nvPr>
            <p:ph idx="1"/>
          </p:nvPr>
        </p:nvSpPr>
        <p:spPr/>
        <p:txBody>
          <a:bodyPr/>
          <a:lstStyle/>
          <a:p>
            <a:r>
              <a:rPr lang="en-US" dirty="0" smtClean="0"/>
              <a:t>Uses principles of evolution to understand both the roots and contemporary patterns of human aggression</a:t>
            </a:r>
          </a:p>
          <a:p>
            <a:r>
              <a:rPr lang="en-US" dirty="0" smtClean="0"/>
              <a:t>Emphasis placed on genetic survival rather than survival of the individual.</a:t>
            </a:r>
          </a:p>
          <a:p>
            <a:pPr lvl="1"/>
            <a:r>
              <a:rPr lang="en-US" dirty="0" smtClean="0"/>
              <a:t>Accounts for inhibition of aggression against genetically related others.</a:t>
            </a:r>
          </a:p>
          <a:p>
            <a:r>
              <a:rPr lang="en-US" dirty="0" smtClean="0"/>
              <a:t>Why gender differences?</a:t>
            </a:r>
          </a:p>
          <a:p>
            <a:pPr lvl="1"/>
            <a:r>
              <a:rPr lang="en-US" dirty="0" smtClean="0"/>
              <a:t>Males aggress to achieve and maintain status.</a:t>
            </a:r>
          </a:p>
          <a:p>
            <a:pPr lvl="1"/>
            <a:r>
              <a:rPr lang="en-US" dirty="0" smtClean="0"/>
              <a:t>Females aggress to protect offspring.</a:t>
            </a:r>
          </a:p>
          <a:p>
            <a:pPr lvl="1"/>
            <a:endParaRPr lang="en-US" dirty="0" smtClean="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Is Aggression Innate? </a:t>
            </a:r>
            <a:br>
              <a:rPr lang="en-US" smtClean="0"/>
            </a:br>
            <a:r>
              <a:rPr lang="en-US" smtClean="0"/>
              <a:t>Behavior Genetics</a:t>
            </a:r>
          </a:p>
        </p:txBody>
      </p:sp>
      <p:sp>
        <p:nvSpPr>
          <p:cNvPr id="33795" name="Rectangle 3"/>
          <p:cNvSpPr>
            <a:spLocks noGrp="1" noChangeArrowheads="1"/>
          </p:cNvSpPr>
          <p:nvPr>
            <p:ph idx="1"/>
          </p:nvPr>
        </p:nvSpPr>
        <p:spPr/>
        <p:txBody>
          <a:bodyPr/>
          <a:lstStyle/>
          <a:p>
            <a:r>
              <a:rPr lang="en-US" smtClean="0"/>
              <a:t>Is an aggressive personality type due </a:t>
            </a:r>
            <a:br>
              <a:rPr lang="en-US" smtClean="0"/>
            </a:br>
            <a:r>
              <a:rPr lang="en-US" smtClean="0"/>
              <a:t>to genes?</a:t>
            </a:r>
          </a:p>
          <a:p>
            <a:r>
              <a:rPr lang="en-US" smtClean="0"/>
              <a:t>Mixed overall results on heritability </a:t>
            </a:r>
            <a:br>
              <a:rPr lang="en-US" smtClean="0"/>
            </a:br>
            <a:r>
              <a:rPr lang="en-US" smtClean="0"/>
              <a:t>of aggression</a:t>
            </a:r>
          </a:p>
          <a:p>
            <a:pPr lvl="1"/>
            <a:r>
              <a:rPr lang="en-US" smtClean="0"/>
              <a:t>But trend in research supports heritability of human aggressiveness to at least some degree</a:t>
            </a:r>
          </a:p>
          <a:p>
            <a:endParaRPr lang="en-US" smtClean="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TotalTime>
  <Words>1882</Words>
  <Application>Microsoft Office PowerPoint</Application>
  <PresentationFormat>On-screen Show (4:3)</PresentationFormat>
  <Paragraphs>185</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Chapter 11</vt:lpstr>
      <vt:lpstr>Is This an Act of Aggression?</vt:lpstr>
      <vt:lpstr>What Is Aggression?</vt:lpstr>
      <vt:lpstr>Language of Aggression</vt:lpstr>
      <vt:lpstr>Types of Aggression</vt:lpstr>
      <vt:lpstr>Bullying Around the World </vt:lpstr>
      <vt:lpstr>Gender and Aggression</vt:lpstr>
      <vt:lpstr>Is Aggression Innate?  Evolutionary Psychology</vt:lpstr>
      <vt:lpstr>Is Aggression Innate?  Behavior Genetics</vt:lpstr>
      <vt:lpstr>Is Aggression Innate?  The Role of Testosterone &amp; Serotonin</vt:lpstr>
      <vt:lpstr>Is Aggression Innate? Brain and Executive Functioning</vt:lpstr>
      <vt:lpstr>Is Aggression Learned?</vt:lpstr>
      <vt:lpstr>Punishment and Aggression</vt:lpstr>
      <vt:lpstr>Social Learning Theory</vt:lpstr>
      <vt:lpstr> Gender Differences and Socialization </vt:lpstr>
      <vt:lpstr>Situational Influences on Aggression</vt:lpstr>
      <vt:lpstr>Frustration: Aggression as a Drive</vt:lpstr>
      <vt:lpstr>Frustration-Aggression Hypothesis: Does the Research Support It?</vt:lpstr>
      <vt:lpstr>Catharsis</vt:lpstr>
      <vt:lpstr>Problems with Catharsis</vt:lpstr>
      <vt:lpstr>Frustration-Aggression Hypothesis Revised </vt:lpstr>
      <vt:lpstr>Negative Affect</vt:lpstr>
      <vt:lpstr>The General Aggression Model</vt:lpstr>
      <vt:lpstr>Media Effects</vt:lpstr>
      <vt:lpstr>Violence in TV, Movies, Music Lyrics, and Video Games </vt:lpstr>
      <vt:lpstr>Linking Media Violence to Real-World Violence </vt:lpstr>
      <vt:lpstr>Immediate Effects of Media Violence</vt:lpstr>
      <vt:lpstr>Long-Term Effects of Media Violence</vt:lpstr>
      <vt:lpstr>How Does Exposure to Media Violence Have Long-Term Effects?</vt:lpstr>
      <vt:lpstr>Violent TV Viewing and Aggression 15 Years Later</vt:lpstr>
      <vt:lpstr>Violent Video Games as Risk Factors for Several Outcomes</vt:lpstr>
      <vt:lpstr>Can Media Cause Positive, Prosocial Effects?</vt:lpstr>
      <vt:lpstr>Pornography and Aggression</vt:lpstr>
      <vt:lpstr>Nonviolent Pornography</vt:lpstr>
      <vt:lpstr>Violent Pornography</vt:lpstr>
      <vt:lpstr>Reducing Violence </vt:lpstr>
      <vt:lpstr>Changing How We Think and Feel </vt:lpstr>
      <vt:lpstr>The Decline of Violence</vt:lpstr>
      <vt:lpstr>Situational and Sociocultural Factors </vt:lpstr>
      <vt:lpstr>Multiple-Level Approaches: Programs to Prevent Violence and Bullying </vt:lpstr>
      <vt:lpstr>The Olweus Bullying Prevention Program</vt:lpstr>
      <vt:lpstr>Some Steps to Reduce Aggression and Violence</vt:lpstr>
    </vt:vector>
  </TitlesOfParts>
  <Company>Job Accommodation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Statistics for the Behavioral Sciences</dc:title>
  <dc:creator>Deborah J. Hendricks</dc:creator>
  <cp:lastModifiedBy>Shawn</cp:lastModifiedBy>
  <cp:revision>76</cp:revision>
  <dcterms:created xsi:type="dcterms:W3CDTF">2011-11-01T18:05:26Z</dcterms:created>
  <dcterms:modified xsi:type="dcterms:W3CDTF">2013-08-11T17:57:52Z</dcterms:modified>
</cp:coreProperties>
</file>