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0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45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34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9716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356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16498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356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995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9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089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8767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516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333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4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665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55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0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766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Psychology 313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749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Interventions with Children and </a:t>
            </a:r>
            <a:r>
              <a:rPr lang="en-US" sz="2800" dirty="0" smtClean="0"/>
              <a:t>Families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Week 2  Chapters 2, 3 &amp; 4</a:t>
            </a:r>
            <a:endParaRPr lang="en-US" sz="2800" dirty="0" smtClean="0">
              <a:solidFill>
                <a:srgbClr val="FF0000"/>
              </a:solidFill>
            </a:endParaRPr>
          </a:p>
          <a:p>
            <a:r>
              <a:rPr lang="en-US" sz="2800" dirty="0" err="1" smtClean="0"/>
              <a:t>WikiKIDia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4487" y="2344290"/>
            <a:ext cx="1304925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21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br>
              <a:rPr lang="en-US" dirty="0" smtClean="0"/>
            </a:br>
            <a:r>
              <a:rPr lang="en-US" dirty="0" smtClean="0"/>
              <a:t>Ethical Considerations in Counseling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87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What are Ethics?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What are Morals?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What are Laws?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58838" y="4292956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643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Informed Consent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47504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Informed</a:t>
            </a:r>
            <a:endParaRPr lang="en-US" sz="3200" dirty="0" smtClean="0"/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Who needs to be informed?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What might affect this?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3200" dirty="0" err="1" smtClean="0"/>
              <a:t>Consentual</a:t>
            </a:r>
            <a:endParaRPr lang="en-US" sz="3200" dirty="0" smtClean="0"/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Who can give consent</a:t>
            </a:r>
            <a:r>
              <a:rPr lang="en-US" sz="2400" dirty="0" smtClean="0">
                <a:solidFill>
                  <a:srgbClr val="C00000"/>
                </a:solidFill>
              </a:rPr>
              <a:t>?</a:t>
            </a:r>
            <a:endParaRPr lang="en-US" sz="2400" dirty="0">
              <a:solidFill>
                <a:srgbClr val="C00000"/>
              </a:solidFill>
            </a:endParaRP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What would happen if one parent consents and the other does not?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What if the child does not enter the relationship </a:t>
            </a:r>
            <a:r>
              <a:rPr lang="en-US" sz="2400" dirty="0" err="1" smtClean="0">
                <a:solidFill>
                  <a:srgbClr val="C00000"/>
                </a:solidFill>
              </a:rPr>
              <a:t>consentually</a:t>
            </a:r>
            <a:r>
              <a:rPr lang="en-US" sz="2400" dirty="0" smtClean="0">
                <a:solidFill>
                  <a:srgbClr val="C00000"/>
                </a:solidFill>
              </a:rPr>
              <a:t>?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6912" y="3485509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302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Confidentiality (revisited)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are the exceptions to confidentiality, both ethically and legally?</a:t>
            </a: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583" y="3298227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923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Inclusion of the family and other associated parties.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Children come with families and the family is often included in some way, with the counseling.</a:t>
            </a:r>
          </a:p>
          <a:p>
            <a:r>
              <a:rPr lang="en-US" sz="3200" dirty="0" smtClean="0"/>
              <a:t>Which are some of the “associated parties” which might become involved?</a:t>
            </a:r>
          </a:p>
          <a:p>
            <a:pPr lvl="1"/>
            <a:r>
              <a:rPr lang="en-US" sz="3000" dirty="0" smtClean="0"/>
              <a:t>How would you do this?</a:t>
            </a:r>
            <a:endParaRPr lang="en-US" sz="30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5357" y="4774271"/>
            <a:ext cx="731769" cy="66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12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Maintaining the relationship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44473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Maintaining appropriate boundaries</a:t>
            </a:r>
            <a:endParaRPr lang="en-US" sz="3200" dirty="0" smtClean="0"/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How might this be done?  Define</a:t>
            </a: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When</a:t>
            </a: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Where</a:t>
            </a:r>
            <a:endParaRPr lang="en-US" sz="2200" dirty="0" smtClean="0">
              <a:solidFill>
                <a:srgbClr val="C00000"/>
              </a:solidFill>
            </a:endParaRP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How</a:t>
            </a:r>
            <a:endParaRPr lang="en-US" sz="2200" dirty="0" smtClean="0">
              <a:solidFill>
                <a:srgbClr val="C00000"/>
              </a:solidFill>
            </a:endParaRP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Rules that both follow</a:t>
            </a: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Rules that both don’t follow</a:t>
            </a: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Nature of the relationship</a:t>
            </a:r>
            <a:endParaRPr lang="en-US" sz="2200" dirty="0" smtClean="0">
              <a:solidFill>
                <a:srgbClr val="C00000"/>
              </a:solidFill>
            </a:endParaRP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Identifying issues of transference and countertransference</a:t>
            </a:r>
            <a:endParaRPr lang="en-US" sz="2200" dirty="0" smtClean="0">
              <a:solidFill>
                <a:srgbClr val="C00000"/>
              </a:solidFill>
            </a:endParaRPr>
          </a:p>
          <a:p>
            <a:pPr lvl="1"/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8676" y="3421055"/>
            <a:ext cx="901320" cy="821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6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Counselor’s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Values and Biases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3000" dirty="0" smtClean="0">
                <a:solidFill>
                  <a:srgbClr val="C00000"/>
                </a:solidFill>
              </a:rPr>
              <a:t>Competency</a:t>
            </a:r>
          </a:p>
          <a:p>
            <a:endParaRPr lang="en-US" sz="3000" dirty="0">
              <a:solidFill>
                <a:srgbClr val="C00000"/>
              </a:solidFill>
            </a:endParaRPr>
          </a:p>
          <a:p>
            <a:r>
              <a:rPr lang="en-US" sz="3000" dirty="0" smtClean="0">
                <a:solidFill>
                  <a:srgbClr val="C00000"/>
                </a:solidFill>
              </a:rPr>
              <a:t>Understanding the timing and nature of closure for the clinical relationship</a:t>
            </a:r>
          </a:p>
          <a:p>
            <a:pPr lvl="1"/>
            <a:r>
              <a:rPr lang="en-US" sz="2800" dirty="0" smtClean="0">
                <a:solidFill>
                  <a:srgbClr val="C00000"/>
                </a:solidFill>
              </a:rPr>
              <a:t>Why is this so difficult?</a:t>
            </a:r>
            <a:endParaRPr lang="en-US" sz="2800" dirty="0" smtClean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0347" y="2004957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00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Chapter 4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Attributes for the Child Counselor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5735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which ways might a counselor interact with a child like a:</a:t>
            </a:r>
          </a:p>
          <a:p>
            <a:pPr lvl="1"/>
            <a:r>
              <a:rPr lang="en-US" sz="2600" dirty="0" smtClean="0"/>
              <a:t>parent</a:t>
            </a:r>
          </a:p>
          <a:p>
            <a:pPr lvl="1"/>
            <a:r>
              <a:rPr lang="en-US" sz="2600" dirty="0" smtClean="0"/>
              <a:t>teacher</a:t>
            </a:r>
          </a:p>
          <a:p>
            <a:pPr lvl="1"/>
            <a:r>
              <a:rPr lang="en-US" sz="2600" dirty="0" smtClean="0"/>
              <a:t>An aunt or uncle</a:t>
            </a:r>
          </a:p>
          <a:p>
            <a:pPr lvl="1"/>
            <a:r>
              <a:rPr lang="en-US" sz="2600" dirty="0" smtClean="0"/>
              <a:t>A peer</a:t>
            </a:r>
          </a:p>
          <a:p>
            <a:pPr lvl="1"/>
            <a:r>
              <a:rPr lang="en-US" sz="2600" dirty="0" smtClean="0"/>
              <a:t>A blank sheet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Not like any of these!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7124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Congruent, Being in Touch with our Inner Child, Accepting,  Emotionally Detached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957848"/>
            <a:ext cx="8915400" cy="377762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What does this mean?</a:t>
            </a:r>
          </a:p>
          <a:p>
            <a:r>
              <a:rPr lang="en-US" sz="2400" dirty="0" smtClean="0"/>
              <a:t>How does this happen?</a:t>
            </a:r>
          </a:p>
          <a:p>
            <a:r>
              <a:rPr lang="en-US" sz="2400" dirty="0" smtClean="0"/>
              <a:t>What does it look like?</a:t>
            </a:r>
          </a:p>
          <a:p>
            <a:r>
              <a:rPr lang="en-US" sz="2400" dirty="0" smtClean="0"/>
              <a:t>How would you achieve this?</a:t>
            </a:r>
            <a:endParaRPr lang="en-US" sz="2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86105" y="2692920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922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Attributes of the child-counselor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318715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C00000"/>
                </a:solidFill>
              </a:rPr>
              <a:t>A connectin</a:t>
            </a:r>
            <a:r>
              <a:rPr lang="en-US" sz="3200" dirty="0" smtClean="0">
                <a:solidFill>
                  <a:srgbClr val="C00000"/>
                </a:solidFill>
              </a:rPr>
              <a:t>g link</a:t>
            </a: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 smtClean="0">
                <a:solidFill>
                  <a:srgbClr val="C00000"/>
                </a:solidFill>
              </a:rPr>
              <a:t>Exclusive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Safe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Authentic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Confidential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Non-intrusive</a:t>
            </a:r>
          </a:p>
          <a:p>
            <a:r>
              <a:rPr lang="en-US" sz="3200" dirty="0" smtClean="0">
                <a:solidFill>
                  <a:srgbClr val="C00000"/>
                </a:solidFill>
              </a:rPr>
              <a:t>Purposeful</a:t>
            </a:r>
            <a:endParaRPr lang="en-US" sz="3200" dirty="0" smtClean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70195" y="1276311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9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Connecting to the child’s world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What does this mean?</a:t>
            </a:r>
            <a:endParaRPr lang="en-US" sz="3200" dirty="0" smtClean="0"/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Working with the child from within their framework and viewpoint.</a:t>
            </a:r>
            <a:endParaRPr lang="en-US" sz="2400" dirty="0">
              <a:solidFill>
                <a:srgbClr val="C00000"/>
              </a:solidFill>
            </a:endParaRPr>
          </a:p>
          <a:p>
            <a:r>
              <a:rPr lang="en-US" sz="3200" dirty="0"/>
              <a:t>How can this happen?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807" y="1424889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78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An exclusive relationship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The relationship with the child is not a dual relationship, but rather one </a:t>
            </a:r>
            <a:r>
              <a:rPr lang="en-US" sz="3200" dirty="0" smtClean="0"/>
              <a:t>in which intrusion by others does not occur (parents or siblings.</a:t>
            </a:r>
            <a:endParaRPr lang="en-US" sz="3200" dirty="0" smtClean="0"/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Why is this important?</a:t>
            </a:r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How would you explain this to parents?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12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A safe relationship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Both emotionally, psychologically, and physically, the child must feel they are safe.</a:t>
            </a:r>
            <a:endParaRPr lang="en-US" sz="3200" dirty="0" smtClean="0"/>
          </a:p>
          <a:p>
            <a:pPr lvl="1"/>
            <a:r>
              <a:rPr lang="en-US" sz="2400" b="1" dirty="0" smtClean="0">
                <a:solidFill>
                  <a:srgbClr val="C00000"/>
                </a:solidFill>
              </a:rPr>
              <a:t>Why?</a:t>
            </a:r>
          </a:p>
          <a:p>
            <a:pPr lvl="1"/>
            <a:r>
              <a:rPr lang="en-US" sz="2400" b="1" dirty="0" smtClean="0">
                <a:solidFill>
                  <a:srgbClr val="C00000"/>
                </a:solidFill>
              </a:rPr>
              <a:t>Any Exceptions?</a:t>
            </a:r>
          </a:p>
          <a:p>
            <a:pPr lvl="1"/>
            <a:r>
              <a:rPr lang="en-US" sz="2400" b="1" dirty="0" smtClean="0">
                <a:solidFill>
                  <a:srgbClr val="C00000"/>
                </a:solidFill>
              </a:rPr>
              <a:t>Does this idea exclude the setting of boundaries with the child?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583" y="3427999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71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The relationship is authentic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relationship is g_______ and h_______.</a:t>
            </a:r>
            <a:endParaRPr lang="en-US" sz="3200" dirty="0" smtClean="0"/>
          </a:p>
          <a:p>
            <a:pPr lvl="1"/>
            <a:r>
              <a:rPr lang="en-US" sz="2400" dirty="0" smtClean="0">
                <a:solidFill>
                  <a:srgbClr val="C00000"/>
                </a:solidFill>
              </a:rPr>
              <a:t>This means the interactions will be:</a:t>
            </a: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Serious</a:t>
            </a: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Funny</a:t>
            </a: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Sobering</a:t>
            </a: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Happy</a:t>
            </a:r>
          </a:p>
          <a:p>
            <a:pPr lvl="2"/>
            <a:r>
              <a:rPr lang="en-US" sz="2200" dirty="0" smtClean="0">
                <a:solidFill>
                  <a:srgbClr val="C00000"/>
                </a:solidFill>
              </a:rPr>
              <a:t>All of the above</a:t>
            </a:r>
            <a:endParaRPr lang="en-US" sz="2200" dirty="0" smtClean="0">
              <a:solidFill>
                <a:srgbClr val="C00000"/>
              </a:solidFill>
            </a:endParaRP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23664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relationship should be </a:t>
            </a:r>
            <a:br>
              <a:rPr lang="en-US" dirty="0" smtClean="0"/>
            </a:br>
            <a:r>
              <a:rPr lang="en-US" dirty="0" smtClean="0"/>
              <a:t>Confidential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C00000"/>
                </a:solidFill>
              </a:rPr>
              <a:t>Why?</a:t>
            </a:r>
            <a:endParaRPr lang="en-US" sz="2800" dirty="0" smtClean="0">
              <a:solidFill>
                <a:srgbClr val="C00000"/>
              </a:solidFill>
            </a:endParaRPr>
          </a:p>
          <a:p>
            <a:r>
              <a:rPr lang="en-US" sz="3000" dirty="0" smtClean="0">
                <a:solidFill>
                  <a:srgbClr val="C00000"/>
                </a:solidFill>
              </a:rPr>
              <a:t>How would you word it?</a:t>
            </a:r>
          </a:p>
          <a:p>
            <a:r>
              <a:rPr lang="en-US" sz="2800" dirty="0" smtClean="0">
                <a:solidFill>
                  <a:srgbClr val="C00000"/>
                </a:solidFill>
              </a:rPr>
              <a:t>Develop an ethical dilemma that might require the violation of this aspect/element.</a:t>
            </a:r>
            <a:endParaRPr lang="en-US" sz="2800" dirty="0">
              <a:solidFill>
                <a:srgbClr val="C0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806" y="1905000"/>
            <a:ext cx="1304657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734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Non-intrusive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might an interaction feel intrusive?</a:t>
            </a:r>
          </a:p>
          <a:p>
            <a:pPr lvl="1"/>
            <a:r>
              <a:rPr lang="en-US" sz="2600" dirty="0" smtClean="0"/>
              <a:t>How - Too many questions</a:t>
            </a:r>
          </a:p>
          <a:p>
            <a:pPr lvl="1"/>
            <a:r>
              <a:rPr lang="en-US" sz="2600" dirty="0" smtClean="0"/>
              <a:t>Who - is asked the questions</a:t>
            </a:r>
          </a:p>
          <a:p>
            <a:pPr lvl="1"/>
            <a:r>
              <a:rPr lang="en-US" sz="2600" dirty="0" smtClean="0"/>
              <a:t>Where and When – the questions get asked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76323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Purposeful relationship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child should know why they are in this relationship and the reasons or goals of it. </a:t>
            </a:r>
          </a:p>
          <a:p>
            <a:r>
              <a:rPr lang="en-US" sz="2400" dirty="0" smtClean="0"/>
              <a:t>How might you do this with a child?</a:t>
            </a:r>
          </a:p>
          <a:p>
            <a:r>
              <a:rPr lang="en-US" sz="2400" dirty="0" smtClean="0"/>
              <a:t>Final thoughts on transference.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20339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202</TotalTime>
  <Words>495</Words>
  <Application>Microsoft Office PowerPoint</Application>
  <PresentationFormat>Widescreen</PresentationFormat>
  <Paragraphs>93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Psychology 313</vt:lpstr>
      <vt:lpstr>Attributes of the child-counselor relationship</vt:lpstr>
      <vt:lpstr>Connecting to the child’s world</vt:lpstr>
      <vt:lpstr>An exclusive relationship</vt:lpstr>
      <vt:lpstr>A safe relationship</vt:lpstr>
      <vt:lpstr>The relationship is authentic</vt:lpstr>
      <vt:lpstr>The relationship should be  Confidential</vt:lpstr>
      <vt:lpstr>Non-intrusive</vt:lpstr>
      <vt:lpstr>Purposeful relationship</vt:lpstr>
      <vt:lpstr>Chapter 3 Ethical Considerations in Counseling</vt:lpstr>
      <vt:lpstr>Informed Consent</vt:lpstr>
      <vt:lpstr>Confidentiality (revisited)</vt:lpstr>
      <vt:lpstr>Inclusion of the family and other associated parties.</vt:lpstr>
      <vt:lpstr>Maintaining the relationship</vt:lpstr>
      <vt:lpstr>Counselor’s Responsibilities</vt:lpstr>
      <vt:lpstr>Chapter 4 Attributes for the Child Counselor</vt:lpstr>
      <vt:lpstr>Congruent, Being in Touch with our Inner Child, Accepting,  Emotionally Detached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313</dc:title>
  <dc:creator>Shawn Talbot</dc:creator>
  <cp:lastModifiedBy>Shawn Talbot</cp:lastModifiedBy>
  <cp:revision>20</cp:revision>
  <dcterms:created xsi:type="dcterms:W3CDTF">2017-03-05T16:18:04Z</dcterms:created>
  <dcterms:modified xsi:type="dcterms:W3CDTF">2017-03-12T23:54:11Z</dcterms:modified>
</cp:coreProperties>
</file>