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17"/>
  </p:notesMasterIdLst>
  <p:sldIdLst>
    <p:sldId id="256" r:id="rId2"/>
    <p:sldId id="261" r:id="rId3"/>
    <p:sldId id="300" r:id="rId4"/>
    <p:sldId id="303" r:id="rId5"/>
    <p:sldId id="270" r:id="rId6"/>
    <p:sldId id="271" r:id="rId7"/>
    <p:sldId id="356" r:id="rId8"/>
    <p:sldId id="272" r:id="rId9"/>
    <p:sldId id="273" r:id="rId10"/>
    <p:sldId id="274" r:id="rId11"/>
    <p:sldId id="278" r:id="rId12"/>
    <p:sldId id="280" r:id="rId13"/>
    <p:sldId id="310" r:id="rId14"/>
    <p:sldId id="283" r:id="rId15"/>
    <p:sldId id="32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654C7-1D86-FE45-BD51-AC6BCE488472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50FE7-14AC-C545-9E35-23F4A5148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50FE7-14AC-C545-9E35-23F4A51485C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3" descr="MHE-red-RGB-email-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4262" y="475550"/>
            <a:ext cx="61277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20946"/>
            <a:ext cx="7342188" cy="1924050"/>
          </a:xfrm>
        </p:spPr>
        <p:txBody>
          <a:bodyPr/>
          <a:lstStyle/>
          <a:p>
            <a:r>
              <a:rPr lang="en-US" sz="3600" b="1" dirty="0" smtClean="0">
                <a:latin typeface="Times New Roman"/>
              </a:rPr>
              <a:t>A Topical Approach to Life-Span Development, 7</a:t>
            </a:r>
            <a:r>
              <a:rPr lang="en-US" sz="3600" b="1" baseline="30000" dirty="0" smtClean="0">
                <a:latin typeface="Times New Roman"/>
              </a:rPr>
              <a:t>th</a:t>
            </a:r>
            <a:r>
              <a:rPr lang="en-US" sz="3600" b="1" dirty="0" smtClean="0">
                <a:latin typeface="Times New Roman"/>
              </a:rPr>
              <a:t> edition</a:t>
            </a:r>
            <a:r>
              <a:rPr lang="en-US" sz="3600" dirty="0" smtClean="0">
                <a:latin typeface="Times New Roman"/>
              </a:rPr>
              <a:t/>
            </a:r>
            <a:br>
              <a:rPr lang="en-US" sz="3600" dirty="0" smtClean="0">
                <a:latin typeface="Times New Roman"/>
              </a:rPr>
            </a:br>
            <a:r>
              <a:rPr lang="en-US" sz="3200" dirty="0" smtClean="0">
                <a:latin typeface="Times New Roman"/>
              </a:rPr>
              <a:t>John W. </a:t>
            </a:r>
            <a:r>
              <a:rPr lang="en-US" sz="3200" dirty="0" err="1" smtClean="0">
                <a:latin typeface="Times New Roman"/>
              </a:rPr>
              <a:t>Santrock</a:t>
            </a:r>
            <a:endParaRPr lang="en-US" sz="3200" dirty="0">
              <a:latin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Chapter 17 – </a:t>
            </a:r>
          </a:p>
          <a:p>
            <a:r>
              <a:rPr lang="en-US" sz="3600" dirty="0" smtClean="0">
                <a:latin typeface="Times New Roman"/>
              </a:rPr>
              <a:t>Death, Dying, and Grieving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5701163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Developmental Perspective On Death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20" y="1920705"/>
            <a:ext cx="7992046" cy="414481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Adolescents develop more abstract conceptions of death</a:t>
            </a:r>
          </a:p>
          <a:p>
            <a:pPr lvl="1"/>
            <a:r>
              <a:rPr lang="en-US" dirty="0" smtClean="0">
                <a:latin typeface="Times New Roman"/>
              </a:rPr>
              <a:t>Describe in terms of darkness, light, transition, or nothingness</a:t>
            </a:r>
          </a:p>
          <a:p>
            <a:pPr lvl="1"/>
            <a:r>
              <a:rPr lang="en-US" dirty="0" smtClean="0">
                <a:latin typeface="Times New Roman"/>
              </a:rPr>
              <a:t>Develop religious and philosophical views about nature of death or whether life exists after death</a:t>
            </a:r>
          </a:p>
          <a:p>
            <a:r>
              <a:rPr lang="en-US" dirty="0" smtClean="0">
                <a:latin typeface="Times New Roman"/>
              </a:rPr>
              <a:t>Not unusual for adolescents to believe they are immune to death or that it happens to other people, but not them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Developmental Perspective On Death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6" y="1911325"/>
            <a:ext cx="7864288" cy="395921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Suicidal behavior escalates in adolescence and further increases in emerging adulthood</a:t>
            </a:r>
          </a:p>
          <a:p>
            <a:pPr lvl="1"/>
            <a:r>
              <a:rPr lang="en-US" dirty="0" smtClean="0">
                <a:latin typeface="Times New Roman"/>
              </a:rPr>
              <a:t>Far more adolescents think about or attempt suicide than complete attempts</a:t>
            </a:r>
          </a:p>
          <a:p>
            <a:r>
              <a:rPr lang="en-US" dirty="0" smtClean="0">
                <a:latin typeface="Times New Roman"/>
              </a:rPr>
              <a:t>Females are more likely to attempt suicide than males, but males more likely to succeed </a:t>
            </a:r>
          </a:p>
          <a:p>
            <a:pPr lvl="1"/>
            <a:r>
              <a:rPr lang="en-US" dirty="0" smtClean="0">
                <a:latin typeface="Times New Roman"/>
              </a:rPr>
              <a:t>Males use more lethal means in suicide attempts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Developmental Perspective On Death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26" y="1898497"/>
            <a:ext cx="8056726" cy="416702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/>
              </a:rPr>
              <a:t>Suicidal behavior of adolescents also varies by ethnicity</a:t>
            </a:r>
          </a:p>
          <a:p>
            <a:pPr lvl="1"/>
            <a:r>
              <a:rPr lang="en-US" dirty="0" smtClean="0">
                <a:latin typeface="Times New Roman"/>
              </a:rPr>
              <a:t>Native American/Alaska Native adolescent females are most likely</a:t>
            </a:r>
          </a:p>
          <a:p>
            <a:pPr lvl="1"/>
            <a:r>
              <a:rPr lang="en-US" dirty="0" smtClean="0">
                <a:latin typeface="Times New Roman"/>
              </a:rPr>
              <a:t>African American males among the least likely</a:t>
            </a:r>
          </a:p>
          <a:p>
            <a:r>
              <a:rPr lang="en-US" dirty="0" smtClean="0">
                <a:latin typeface="Times New Roman"/>
              </a:rPr>
              <a:t>Depression is most frequently cited factor associated with adolescent suicide</a:t>
            </a:r>
          </a:p>
          <a:p>
            <a:pPr lvl="1"/>
            <a:r>
              <a:rPr lang="en-US" dirty="0" smtClean="0">
                <a:latin typeface="Times New Roman"/>
              </a:rPr>
              <a:t>Sense of hopelessness, low self-esteem, high self-blame</a:t>
            </a:r>
          </a:p>
          <a:p>
            <a:r>
              <a:rPr lang="en-US" dirty="0" smtClean="0">
                <a:latin typeface="Times New Roman"/>
              </a:rPr>
              <a:t>Suicides often occur in clusters</a:t>
            </a:r>
          </a:p>
          <a:p>
            <a:pPr lvl="1"/>
            <a:r>
              <a:rPr lang="en-US" dirty="0" smtClean="0">
                <a:latin typeface="Times New Roman"/>
              </a:rPr>
              <a:t>“Copycat” suicides raise issue of whether suicides should be reported in the media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Developmental Perspective On Death</a:t>
            </a:r>
            <a:endParaRPr lang="en-US" sz="3600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  <p:pic>
        <p:nvPicPr>
          <p:cNvPr id="6" name="Content Placeholder 5" descr="san35503_17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8760" y="1843786"/>
            <a:ext cx="6126480" cy="4188729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Facing One’s Own Death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6" y="1924152"/>
            <a:ext cx="8018238" cy="3930899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/>
              </a:rPr>
              <a:t>Kubler</a:t>
            </a:r>
            <a:r>
              <a:rPr lang="en-US" dirty="0" smtClean="0">
                <a:latin typeface="Times New Roman"/>
              </a:rPr>
              <a:t>-Ross’ Stages of Dying:</a:t>
            </a:r>
          </a:p>
          <a:p>
            <a:pPr lvl="1"/>
            <a:r>
              <a:rPr lang="en-US" dirty="0" smtClean="0">
                <a:latin typeface="Times New Roman"/>
              </a:rPr>
              <a:t>Denial and isolation – denies death is taking place</a:t>
            </a:r>
          </a:p>
          <a:p>
            <a:pPr lvl="1"/>
            <a:r>
              <a:rPr lang="en-US" dirty="0" smtClean="0">
                <a:latin typeface="Times New Roman"/>
              </a:rPr>
              <a:t>Anger – anger, resentment, rage, and envy</a:t>
            </a:r>
          </a:p>
          <a:p>
            <a:pPr lvl="1"/>
            <a:r>
              <a:rPr lang="en-US" dirty="0" smtClean="0">
                <a:latin typeface="Times New Roman"/>
              </a:rPr>
              <a:t>Bargaining – develops hope that death can be delayed</a:t>
            </a:r>
          </a:p>
          <a:p>
            <a:pPr lvl="1"/>
            <a:r>
              <a:rPr lang="en-US" dirty="0" smtClean="0">
                <a:latin typeface="Times New Roman"/>
              </a:rPr>
              <a:t>Depression – perceives certainty of death</a:t>
            </a:r>
          </a:p>
          <a:p>
            <a:pPr lvl="1"/>
            <a:r>
              <a:rPr lang="en-US" dirty="0" smtClean="0">
                <a:latin typeface="Times New Roman"/>
              </a:rPr>
              <a:t>Acceptance – develops sense of peace, acceptance of one’s own fate, and often desire to be left alone</a:t>
            </a:r>
          </a:p>
          <a:p>
            <a:r>
              <a:rPr lang="en-US" dirty="0" smtClean="0">
                <a:latin typeface="Times New Roman"/>
              </a:rPr>
              <a:t>Some psychologists prefer to describe “stages” as potential reactions to dying because of criticisms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Coping With Others’ Death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118" y="1936980"/>
            <a:ext cx="7877118" cy="412854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/>
              </a:rPr>
              <a:t>Grief</a:t>
            </a:r>
          </a:p>
          <a:p>
            <a:pPr lvl="1"/>
            <a:r>
              <a:rPr lang="en-US" dirty="0" smtClean="0">
                <a:latin typeface="Times New Roman"/>
              </a:rPr>
              <a:t>Emotional numbness, disbelief, separation anxiety, despair, sadness, and loneliness that accompany loss of loved one</a:t>
            </a:r>
          </a:p>
          <a:p>
            <a:pPr lvl="1"/>
            <a:r>
              <a:rPr lang="en-US" dirty="0" smtClean="0">
                <a:latin typeface="Times New Roman"/>
              </a:rPr>
              <a:t>Pining for lost person is important dimension of grief</a:t>
            </a:r>
          </a:p>
          <a:p>
            <a:pPr lvl="2"/>
            <a:r>
              <a:rPr lang="en-US" dirty="0" smtClean="0">
                <a:latin typeface="Times New Roman"/>
              </a:rPr>
              <a:t>Intermittent, recurrent wish or need to recover lost person</a:t>
            </a:r>
          </a:p>
          <a:p>
            <a:r>
              <a:rPr lang="en-US" dirty="0" smtClean="0">
                <a:latin typeface="Times New Roman"/>
              </a:rPr>
              <a:t>Feelings of grief occur repeatedly after a loss</a:t>
            </a:r>
          </a:p>
          <a:p>
            <a:pPr lvl="1"/>
            <a:r>
              <a:rPr lang="en-US" dirty="0" smtClean="0">
                <a:latin typeface="Times New Roman"/>
              </a:rPr>
              <a:t>As time passes, pining and protest over loss tend to diminish</a:t>
            </a:r>
          </a:p>
          <a:p>
            <a:pPr lvl="1"/>
            <a:r>
              <a:rPr lang="en-US" dirty="0" smtClean="0">
                <a:latin typeface="Times New Roman"/>
              </a:rPr>
              <a:t>Becomes more manageable over time, with fewer abrupt highs and </a:t>
            </a:r>
            <a:r>
              <a:rPr lang="en-US" dirty="0" smtClean="0">
                <a:latin typeface="Times New Roman"/>
              </a:rPr>
              <a:t>lows but TOO MANY VARIABLES.</a:t>
            </a:r>
          </a:p>
          <a:p>
            <a:r>
              <a:rPr lang="en-US" dirty="0" smtClean="0">
                <a:latin typeface="Times New Roman"/>
              </a:rPr>
              <a:t>Bereavement</a:t>
            </a:r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The Death System and Cultural Contexts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86" y="1936195"/>
            <a:ext cx="7930090" cy="396454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Death occurs most often among older adults</a:t>
            </a:r>
          </a:p>
          <a:p>
            <a:pPr lvl="1"/>
            <a:r>
              <a:rPr lang="en-US" dirty="0" smtClean="0">
                <a:latin typeface="Times New Roman"/>
              </a:rPr>
              <a:t>In past, most people in U.S. died at home, cared for by family</a:t>
            </a:r>
          </a:p>
          <a:p>
            <a:r>
              <a:rPr lang="en-US" dirty="0" smtClean="0">
                <a:latin typeface="Times New Roman"/>
              </a:rPr>
              <a:t>A larger number of older adults die apart from their families</a:t>
            </a:r>
          </a:p>
          <a:p>
            <a:pPr lvl="1"/>
            <a:r>
              <a:rPr lang="en-US" dirty="0" smtClean="0">
                <a:latin typeface="Times New Roman"/>
              </a:rPr>
              <a:t>More than 80% of deaths occur in institutions or hospitals</a:t>
            </a:r>
          </a:p>
          <a:p>
            <a:pPr lvl="1"/>
            <a:r>
              <a:rPr lang="en-US" dirty="0" smtClean="0">
                <a:latin typeface="Times New Roman"/>
              </a:rPr>
              <a:t>Minimized exposure to death and painful surroundings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Defining Death and Life/Death Issues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516" y="1936195"/>
            <a:ext cx="7914604" cy="396454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In past, the end of certain biological functions were considered clear signs of death</a:t>
            </a:r>
          </a:p>
          <a:p>
            <a:pPr lvl="1"/>
            <a:r>
              <a:rPr lang="en-US" dirty="0" smtClean="0">
                <a:latin typeface="Times New Roman"/>
              </a:rPr>
              <a:t>Breathing, blood pressure, rigidity of body (rigor mortis)</a:t>
            </a:r>
          </a:p>
          <a:p>
            <a:r>
              <a:rPr lang="en-US" dirty="0" smtClean="0">
                <a:latin typeface="Times New Roman"/>
              </a:rPr>
              <a:t>Brain death</a:t>
            </a:r>
          </a:p>
          <a:p>
            <a:pPr lvl="1"/>
            <a:r>
              <a:rPr lang="en-US" dirty="0" smtClean="0">
                <a:latin typeface="Times New Roman"/>
              </a:rPr>
              <a:t>Neurological definition of death</a:t>
            </a:r>
          </a:p>
          <a:p>
            <a:pPr lvl="1"/>
            <a:r>
              <a:rPr lang="en-US" dirty="0" smtClean="0">
                <a:latin typeface="Times New Roman"/>
              </a:rPr>
              <a:t>A person is brain dead when all electrical activity of brain ceases for a specific period of time</a:t>
            </a:r>
          </a:p>
          <a:p>
            <a:pPr lvl="1"/>
            <a:r>
              <a:rPr lang="en-US" dirty="0" smtClean="0">
                <a:latin typeface="Times New Roman"/>
              </a:rPr>
              <a:t>Higher brain regions may die but lower portions may continue breathing and heartbeat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Defining Death and Life/Death Issues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11325"/>
            <a:ext cx="7902776" cy="41541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Living will</a:t>
            </a:r>
          </a:p>
          <a:p>
            <a:pPr lvl="1"/>
            <a:r>
              <a:rPr lang="en-US" dirty="0" smtClean="0">
                <a:latin typeface="Times New Roman"/>
              </a:rPr>
              <a:t>Designed to be completed while individual can still think clearly</a:t>
            </a:r>
          </a:p>
          <a:p>
            <a:pPr lvl="1"/>
            <a:r>
              <a:rPr lang="en-US" dirty="0" smtClean="0">
                <a:latin typeface="Times New Roman"/>
              </a:rPr>
              <a:t>Expresses desires regarding extraordinary medical procedures that may sustain life when medical situation becomes </a:t>
            </a:r>
            <a:r>
              <a:rPr lang="en-US" dirty="0" smtClean="0">
                <a:latin typeface="Times New Roman"/>
              </a:rPr>
              <a:t>hopeless</a:t>
            </a:r>
          </a:p>
          <a:p>
            <a:pPr lvl="0">
              <a:buClr>
                <a:srgbClr val="000000">
                  <a:lumMod val="75000"/>
                  <a:lumOff val="25000"/>
                </a:srgbClr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/>
              </a:rPr>
              <a:t>Hospice</a:t>
            </a:r>
          </a:p>
          <a:p>
            <a:pPr lvl="1">
              <a:buClr>
                <a:srgbClr val="7C8F97">
                  <a:lumMod val="60000"/>
                  <a:lumOff val="40000"/>
                </a:srgbClr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/>
              </a:rPr>
              <a:t>Program committed to making end of life as free from pain, anxiety, and depression as possible</a:t>
            </a:r>
          </a:p>
          <a:p>
            <a:pPr lvl="1">
              <a:buClr>
                <a:srgbClr val="7C8F97">
                  <a:lumMod val="60000"/>
                  <a:lumOff val="40000"/>
                </a:srgbClr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/>
              </a:rPr>
              <a:t>Emphasizes palliative care – reducing pain and suffering and helping individuals die with dignity</a:t>
            </a:r>
          </a:p>
          <a:p>
            <a:pPr lvl="1"/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/>
              </a:rPr>
              <a:t>Developmental Perspective on Death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20705"/>
            <a:ext cx="7961069" cy="414481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In United States, deaths of older adults account for approximately ⅔ of the 2 million deaths that occur each year</a:t>
            </a:r>
          </a:p>
          <a:p>
            <a:pPr lvl="1"/>
            <a:r>
              <a:rPr lang="en-US" dirty="0" smtClean="0">
                <a:latin typeface="Times New Roman"/>
              </a:rPr>
              <a:t>What is known about death and grieving is based on information about older adults</a:t>
            </a:r>
          </a:p>
          <a:p>
            <a:pPr lvl="1"/>
            <a:r>
              <a:rPr lang="en-US" dirty="0" smtClean="0">
                <a:latin typeface="Times New Roman"/>
              </a:rPr>
              <a:t>Youthful death is much less common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Developmental Perspective on Death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92" y="1889727"/>
            <a:ext cx="8097950" cy="401100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Death can occur at any point in life span</a:t>
            </a:r>
          </a:p>
          <a:p>
            <a:pPr lvl="1"/>
            <a:r>
              <a:rPr lang="en-US" dirty="0" smtClean="0">
                <a:latin typeface="Times New Roman"/>
              </a:rPr>
              <a:t>In childhood, death occurs most often due to accidents or illness</a:t>
            </a:r>
          </a:p>
          <a:p>
            <a:pPr lvl="2"/>
            <a:r>
              <a:rPr lang="en-US" dirty="0" smtClean="0">
                <a:latin typeface="Times New Roman"/>
              </a:rPr>
              <a:t>Major illnesses that cause death in children – heart disease, cancer, birth defects</a:t>
            </a:r>
          </a:p>
          <a:p>
            <a:pPr lvl="1"/>
            <a:r>
              <a:rPr lang="en-US" dirty="0" smtClean="0">
                <a:latin typeface="Times New Roman"/>
              </a:rPr>
              <a:t>Death in adolescence likely to occur because of motor vehicle accidents, homicide, suicide</a:t>
            </a:r>
          </a:p>
          <a:p>
            <a:pPr lvl="1"/>
            <a:r>
              <a:rPr lang="en-US" dirty="0" smtClean="0">
                <a:latin typeface="Times New Roman"/>
              </a:rPr>
              <a:t>Older adults are more likely to die from chronic diseases</a:t>
            </a:r>
          </a:p>
          <a:p>
            <a:pPr lvl="2"/>
            <a:r>
              <a:rPr lang="en-US" dirty="0" smtClean="0">
                <a:latin typeface="Times New Roman"/>
              </a:rPr>
              <a:t>Often incapacitated before death; produces a long course of dying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Developmental Perspective on Death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59" y="1962635"/>
            <a:ext cx="7825801" cy="4102886"/>
          </a:xfrm>
        </p:spPr>
        <p:txBody>
          <a:bodyPr/>
          <a:lstStyle/>
          <a:p>
            <a:r>
              <a:rPr lang="en-US" dirty="0" smtClean="0">
                <a:latin typeface="Times New Roman"/>
              </a:rPr>
              <a:t>Age influences the way death is thought about and experienced</a:t>
            </a:r>
          </a:p>
          <a:p>
            <a:r>
              <a:rPr lang="en-US" dirty="0" smtClean="0">
                <a:latin typeface="Times New Roman"/>
              </a:rPr>
              <a:t>Mature, adult-like conception of death includes:</a:t>
            </a:r>
          </a:p>
          <a:p>
            <a:pPr lvl="1"/>
            <a:r>
              <a:rPr lang="en-US" dirty="0" smtClean="0">
                <a:latin typeface="Times New Roman"/>
              </a:rPr>
              <a:t>An understanding that death is final and irreversible</a:t>
            </a:r>
          </a:p>
          <a:p>
            <a:pPr lvl="1"/>
            <a:r>
              <a:rPr lang="en-US" dirty="0" smtClean="0">
                <a:latin typeface="Times New Roman"/>
              </a:rPr>
              <a:t>Death represents end of life</a:t>
            </a:r>
          </a:p>
          <a:p>
            <a:pPr lvl="1"/>
            <a:r>
              <a:rPr lang="en-US" dirty="0" smtClean="0">
                <a:latin typeface="Times New Roman"/>
              </a:rPr>
              <a:t>All living things must die</a:t>
            </a:r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Developmental Perspective On Death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36194"/>
            <a:ext cx="7899115" cy="392605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Infants experience brief separations as total losses</a:t>
            </a:r>
          </a:p>
          <a:p>
            <a:pPr lvl="1"/>
            <a:r>
              <a:rPr lang="en-US" dirty="0" smtClean="0">
                <a:latin typeface="Times New Roman"/>
              </a:rPr>
              <a:t>Loss of a parent can negatively affect infant’s health</a:t>
            </a:r>
          </a:p>
          <a:p>
            <a:r>
              <a:rPr lang="en-US" dirty="0" smtClean="0">
                <a:latin typeface="Times New Roman"/>
              </a:rPr>
              <a:t>In early childhood, children have little or no idea what death means</a:t>
            </a:r>
          </a:p>
          <a:p>
            <a:pPr lvl="1"/>
            <a:r>
              <a:rPr lang="en-US" dirty="0" smtClean="0">
                <a:latin typeface="Times New Roman"/>
              </a:rPr>
              <a:t>Confuse death with sleep or ask “why doesn’t it move?”</a:t>
            </a:r>
          </a:p>
          <a:p>
            <a:pPr lvl="1"/>
            <a:r>
              <a:rPr lang="en-US" dirty="0" smtClean="0">
                <a:latin typeface="Times New Roman"/>
              </a:rPr>
              <a:t>Rarely get upset at death</a:t>
            </a:r>
          </a:p>
          <a:p>
            <a:pPr lvl="1"/>
            <a:r>
              <a:rPr lang="en-US" dirty="0" smtClean="0">
                <a:latin typeface="Times New Roman"/>
              </a:rPr>
              <a:t>Believe that dead can be brought back to life</a:t>
            </a:r>
          </a:p>
          <a:p>
            <a:pPr lvl="1"/>
            <a:r>
              <a:rPr lang="en-US" dirty="0" smtClean="0">
                <a:latin typeface="Times New Roman"/>
              </a:rPr>
              <a:t>Believe only people who want to die, who are bad or careless, actually die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/>
              </a:rPr>
              <a:t>Developmental Perspective On Death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54" y="1936194"/>
            <a:ext cx="8053923" cy="393434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Children develop more realistic perceptions of death in middle and late childhood</a:t>
            </a:r>
          </a:p>
          <a:p>
            <a:pPr lvl="1"/>
            <a:r>
              <a:rPr lang="en-US" dirty="0" smtClean="0">
                <a:latin typeface="Times New Roman"/>
              </a:rPr>
              <a:t>Do not view death as universal and irreversible until about 9 years of age</a:t>
            </a:r>
          </a:p>
          <a:p>
            <a:r>
              <a:rPr lang="en-US" dirty="0" smtClean="0">
                <a:latin typeface="Times New Roman"/>
              </a:rPr>
              <a:t>Death of a parent is especially difficult for children</a:t>
            </a:r>
          </a:p>
          <a:p>
            <a:pPr lvl="1"/>
            <a:r>
              <a:rPr lang="en-US" dirty="0" smtClean="0">
                <a:latin typeface="Times New Roman"/>
              </a:rPr>
              <a:t>School performance and peer relationships often worsen</a:t>
            </a:r>
          </a:p>
          <a:p>
            <a:pPr lvl="1"/>
            <a:r>
              <a:rPr lang="en-US" dirty="0" smtClean="0">
                <a:latin typeface="Times New Roman"/>
              </a:rPr>
              <a:t>Death can devastate and result in hypersensitivity about death</a:t>
            </a:r>
          </a:p>
          <a:p>
            <a:pPr lvl="1"/>
            <a:r>
              <a:rPr lang="en-US" dirty="0" smtClean="0">
                <a:latin typeface="Times New Roman"/>
              </a:rPr>
              <a:t>Loss of sibling may cause similar outcomes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3682</TotalTime>
  <Words>927</Words>
  <Application>Microsoft Office PowerPoint</Application>
  <PresentationFormat>On-screen Show (4:3)</PresentationFormat>
  <Paragraphs>107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Capital</vt:lpstr>
      <vt:lpstr>A Topical Approach to Life-Span Development, 7th edition John W. Santrock</vt:lpstr>
      <vt:lpstr>The Death System and Cultural Contexts</vt:lpstr>
      <vt:lpstr>Defining Death and Life/Death Issues</vt:lpstr>
      <vt:lpstr>Defining Death and Life/Death Issues</vt:lpstr>
      <vt:lpstr>Developmental Perspective on Death</vt:lpstr>
      <vt:lpstr>Developmental Perspective on Death</vt:lpstr>
      <vt:lpstr>Developmental Perspective on Death</vt:lpstr>
      <vt:lpstr>Developmental Perspective On Death</vt:lpstr>
      <vt:lpstr>Developmental Perspective On Death</vt:lpstr>
      <vt:lpstr>Developmental Perspective On Death</vt:lpstr>
      <vt:lpstr>Developmental Perspective On Death</vt:lpstr>
      <vt:lpstr>Developmental Perspective On Death</vt:lpstr>
      <vt:lpstr>Developmental Perspective On Death</vt:lpstr>
      <vt:lpstr>Facing One’s Own Death</vt:lpstr>
      <vt:lpstr>Coping With Others’ Death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Topical Approach to Life-Span Development, 6th edition John W. Santrock</dc:title>
  <dc:creator>Khia Thomas</dc:creator>
  <cp:lastModifiedBy>Shawn</cp:lastModifiedBy>
  <cp:revision>209</cp:revision>
  <dcterms:created xsi:type="dcterms:W3CDTF">2013-08-20T15:42:36Z</dcterms:created>
  <dcterms:modified xsi:type="dcterms:W3CDTF">2014-11-29T04:57:17Z</dcterms:modified>
</cp:coreProperties>
</file>