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20"/>
  </p:notesMasterIdLst>
  <p:sldIdLst>
    <p:sldId id="256" r:id="rId2"/>
    <p:sldId id="357" r:id="rId3"/>
    <p:sldId id="348" r:id="rId4"/>
    <p:sldId id="277" r:id="rId5"/>
    <p:sldId id="359" r:id="rId6"/>
    <p:sldId id="281" r:id="rId7"/>
    <p:sldId id="360" r:id="rId8"/>
    <p:sldId id="358" r:id="rId9"/>
    <p:sldId id="270" r:id="rId10"/>
    <p:sldId id="272" r:id="rId11"/>
    <p:sldId id="273" r:id="rId12"/>
    <p:sldId id="326" r:id="rId13"/>
    <p:sldId id="327" r:id="rId14"/>
    <p:sldId id="328" r:id="rId15"/>
    <p:sldId id="350" r:id="rId16"/>
    <p:sldId id="331" r:id="rId17"/>
    <p:sldId id="332" r:id="rId18"/>
    <p:sldId id="33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654C7-1D86-FE45-BD51-AC6BCE488472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0FE7-14AC-C545-9E35-23F4A5148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50FE7-14AC-C545-9E35-23F4A51485C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3" descr="MHE-red-RGB-email-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4262" y="475550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D2A01D2-A620-4845-B23B-3DD7112969DE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havenet.com/capsules/disorders/prsnltydsrdr.htm" TargetMode="External"/><Relationship Id="rId3" Type="http://schemas.openxmlformats.org/officeDocument/2006/relationships/hyperlink" Target="http://www.behavenet.com/capsules/disorders/pdd.htm" TargetMode="External"/><Relationship Id="rId7" Type="http://schemas.openxmlformats.org/officeDocument/2006/relationships/hyperlink" Target="http://www.behavenet.com/capsules/disorders/dissocdis.htm" TargetMode="External"/><Relationship Id="rId2" Type="http://schemas.openxmlformats.org/officeDocument/2006/relationships/hyperlink" Target="http://www.behavenet.com/capsules/disorders/cautionary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havenet.com/capsules/disorders/anxietydis.htm" TargetMode="External"/><Relationship Id="rId5" Type="http://schemas.openxmlformats.org/officeDocument/2006/relationships/hyperlink" Target="http://www.behavenet.com/capsules/disorders/moodis.htm" TargetMode="External"/><Relationship Id="rId4" Type="http://schemas.openxmlformats.org/officeDocument/2006/relationships/hyperlink" Target="http://www.behavenet.com/capsules/disorders/schiz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havenet.com/capsules/disorders/retts.htm" TargetMode="External"/><Relationship Id="rId2" Type="http://schemas.openxmlformats.org/officeDocument/2006/relationships/hyperlink" Target="http://www.behavenet.com/capsules/disorders/cautionary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havenet.com/capsules/disorders/childisintdis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20946"/>
            <a:ext cx="7342188" cy="1924050"/>
          </a:xfrm>
        </p:spPr>
        <p:txBody>
          <a:bodyPr/>
          <a:lstStyle/>
          <a:p>
            <a:r>
              <a:rPr lang="en-US" sz="3600" b="1" dirty="0" smtClean="0">
                <a:latin typeface="Times New Roman"/>
              </a:rPr>
              <a:t>A Topical Approach to Life-Span Development, 7</a:t>
            </a:r>
            <a:r>
              <a:rPr lang="en-US" sz="3600" b="1" baseline="30000" dirty="0" smtClean="0">
                <a:latin typeface="Times New Roman"/>
              </a:rPr>
              <a:t>th</a:t>
            </a:r>
            <a:r>
              <a:rPr lang="en-US" sz="3600" b="1" dirty="0" smtClean="0">
                <a:latin typeface="Times New Roman"/>
              </a:rPr>
              <a:t> edition</a:t>
            </a:r>
            <a:r>
              <a:rPr lang="en-US" sz="3600" dirty="0" smtClean="0">
                <a:latin typeface="Times New Roman"/>
              </a:rPr>
              <a:t/>
            </a:r>
            <a:br>
              <a:rPr lang="en-US" sz="3600" dirty="0" smtClean="0">
                <a:latin typeface="Times New Roman"/>
              </a:rPr>
            </a:br>
            <a:r>
              <a:rPr lang="en-US" sz="3200" dirty="0" smtClean="0">
                <a:latin typeface="Times New Roman"/>
              </a:rPr>
              <a:t>John W. </a:t>
            </a:r>
            <a:r>
              <a:rPr lang="en-US" sz="3200" dirty="0" err="1" smtClean="0">
                <a:latin typeface="Times New Roman"/>
              </a:rPr>
              <a:t>Santrock</a:t>
            </a:r>
            <a:endParaRPr lang="en-US" sz="3200" dirty="0"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Chapter 16 – </a:t>
            </a:r>
          </a:p>
          <a:p>
            <a:r>
              <a:rPr lang="en-US" sz="3600" dirty="0" smtClean="0">
                <a:latin typeface="Times New Roman"/>
              </a:rPr>
              <a:t>Schools, Achievement, and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5701163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Schools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36194"/>
            <a:ext cx="7899115" cy="392605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Variety of reasons for dropping out of school</a:t>
            </a:r>
          </a:p>
          <a:p>
            <a:pPr lvl="1"/>
            <a:r>
              <a:rPr lang="en-US" dirty="0" smtClean="0">
                <a:latin typeface="Times New Roman"/>
              </a:rPr>
              <a:t>School-related reasons</a:t>
            </a:r>
          </a:p>
          <a:p>
            <a:pPr lvl="1"/>
            <a:r>
              <a:rPr lang="en-US" dirty="0" smtClean="0">
                <a:latin typeface="Times New Roman"/>
              </a:rPr>
              <a:t>Economic reasons</a:t>
            </a:r>
          </a:p>
          <a:p>
            <a:pPr lvl="1"/>
            <a:r>
              <a:rPr lang="en-US" dirty="0" smtClean="0">
                <a:latin typeface="Times New Roman"/>
              </a:rPr>
              <a:t>Personal reasons, such as pregnancy or marriage</a:t>
            </a:r>
          </a:p>
          <a:p>
            <a:r>
              <a:rPr lang="en-US" dirty="0" smtClean="0">
                <a:latin typeface="Times New Roman"/>
              </a:rPr>
              <a:t>Poor relationships with parents predicts greater likelihood of dropping out</a:t>
            </a:r>
          </a:p>
          <a:p>
            <a:pPr lvl="1"/>
            <a:r>
              <a:rPr lang="en-US" dirty="0" smtClean="0">
                <a:latin typeface="Times New Roman"/>
              </a:rPr>
              <a:t>Even if student had good academic and behavioral </a:t>
            </a:r>
            <a:r>
              <a:rPr lang="en-US" dirty="0" smtClean="0">
                <a:latin typeface="Times New Roman"/>
              </a:rPr>
              <a:t>performance</a:t>
            </a:r>
          </a:p>
          <a:p>
            <a:r>
              <a:rPr lang="en-US" dirty="0" smtClean="0">
                <a:latin typeface="Times New Roman"/>
              </a:rPr>
              <a:t>Peer beliefs and risky behaviors are also good predictors of failure.</a:t>
            </a:r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Schools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54" y="1936194"/>
            <a:ext cx="8053923" cy="39343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/>
              </a:rPr>
              <a:t>Transition from high school to college parallels earlier transitions to middle school and high school</a:t>
            </a:r>
          </a:p>
          <a:p>
            <a:r>
              <a:rPr lang="en-US" dirty="0" smtClean="0">
                <a:latin typeface="Times New Roman"/>
              </a:rPr>
              <a:t>Benefits of transition:</a:t>
            </a:r>
          </a:p>
          <a:p>
            <a:pPr lvl="1"/>
            <a:r>
              <a:rPr lang="en-US" dirty="0" smtClean="0">
                <a:latin typeface="Times New Roman"/>
              </a:rPr>
              <a:t>Movement to a larger, more impersonal school</a:t>
            </a:r>
            <a:endParaRPr lang="en-US" sz="500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Interact with peers of more diverse backgrounds</a:t>
            </a:r>
            <a:endParaRPr lang="en-US" sz="500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Increased focus on achievement and assessment</a:t>
            </a:r>
          </a:p>
          <a:p>
            <a:pPr lvl="1"/>
            <a:r>
              <a:rPr lang="en-US" dirty="0" smtClean="0">
                <a:latin typeface="Times New Roman"/>
              </a:rPr>
              <a:t>Greater independence from parental monitoring</a:t>
            </a:r>
          </a:p>
          <a:p>
            <a:pPr lvl="1"/>
            <a:r>
              <a:rPr lang="en-US" dirty="0" smtClean="0">
                <a:latin typeface="Times New Roman"/>
              </a:rPr>
              <a:t>Challenged intellectually by academic work</a:t>
            </a:r>
          </a:p>
          <a:p>
            <a:pPr lvl="1"/>
            <a:r>
              <a:rPr lang="en-US" dirty="0" smtClean="0">
                <a:latin typeface="Times New Roman"/>
              </a:rPr>
              <a:t>More opportunities to explore lifestyles and values</a:t>
            </a:r>
          </a:p>
          <a:p>
            <a:r>
              <a:rPr lang="en-US" dirty="0" smtClean="0">
                <a:latin typeface="Times New Roman"/>
              </a:rPr>
              <a:t>Top-dog phenomenon experienced again</a:t>
            </a:r>
          </a:p>
          <a:p>
            <a:endParaRPr lang="en-US" dirty="0" smtClean="0">
              <a:latin typeface="Times New Roman"/>
            </a:endParaRP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Careers, Work, and Retirement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36980"/>
            <a:ext cx="7877118" cy="41285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Quality of schooling and achievement orientation provide foundation for career success and type of work pursued</a:t>
            </a:r>
          </a:p>
          <a:p>
            <a:r>
              <a:rPr lang="en-US" dirty="0" smtClean="0">
                <a:latin typeface="Times New Roman"/>
              </a:rPr>
              <a:t>Children have idealistic fantasies of career choices</a:t>
            </a:r>
          </a:p>
          <a:p>
            <a:pPr lvl="1"/>
            <a:r>
              <a:rPr lang="en-US" dirty="0" smtClean="0">
                <a:latin typeface="Times New Roman"/>
              </a:rPr>
              <a:t>In late teens and twenties, career decision making becomes more serious</a:t>
            </a:r>
          </a:p>
          <a:p>
            <a:pPr lvl="2"/>
            <a:r>
              <a:rPr lang="en-US" dirty="0" smtClean="0">
                <a:latin typeface="Times New Roman"/>
              </a:rPr>
              <a:t>Different career opportunities explored</a:t>
            </a:r>
          </a:p>
          <a:p>
            <a:pPr lvl="1"/>
            <a:r>
              <a:rPr lang="en-US" dirty="0" smtClean="0">
                <a:latin typeface="Times New Roman"/>
              </a:rPr>
              <a:t>In college, focus becomes choosing a major or specialization designed to lead to work in a specific field</a:t>
            </a:r>
          </a:p>
          <a:p>
            <a:pPr lvl="1"/>
            <a:r>
              <a:rPr lang="en-US" dirty="0" smtClean="0">
                <a:latin typeface="Times New Roman"/>
              </a:rPr>
              <a:t>By early to mid-twenties, many individuals complete education or training and enter full-time occupation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Careers, Work, and Retirement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84" y="1949809"/>
            <a:ext cx="7941264" cy="395092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Most individuals spend about ⅓ of their lives at work</a:t>
            </a:r>
          </a:p>
          <a:p>
            <a:pPr lvl="1"/>
            <a:r>
              <a:rPr lang="en-US" dirty="0" smtClean="0">
                <a:latin typeface="Times New Roman"/>
              </a:rPr>
              <a:t>Diversity in number of hours spent per week working</a:t>
            </a:r>
          </a:p>
          <a:p>
            <a:r>
              <a:rPr lang="en-US" dirty="0" smtClean="0">
                <a:latin typeface="Times New Roman"/>
              </a:rPr>
              <a:t>Work has influence on:</a:t>
            </a:r>
          </a:p>
          <a:p>
            <a:pPr lvl="1"/>
            <a:r>
              <a:rPr lang="en-US" dirty="0" smtClean="0">
                <a:latin typeface="Times New Roman"/>
              </a:rPr>
              <a:t>Financial standing</a:t>
            </a:r>
          </a:p>
          <a:p>
            <a:pPr lvl="1"/>
            <a:r>
              <a:rPr lang="en-US" dirty="0" smtClean="0">
                <a:latin typeface="Times New Roman"/>
              </a:rPr>
              <a:t>Housing</a:t>
            </a:r>
          </a:p>
          <a:p>
            <a:pPr lvl="1"/>
            <a:r>
              <a:rPr lang="en-US" dirty="0" smtClean="0">
                <a:latin typeface="Times New Roman"/>
              </a:rPr>
              <a:t>Ways in which time is spent</a:t>
            </a:r>
          </a:p>
          <a:p>
            <a:pPr lvl="1"/>
            <a:r>
              <a:rPr lang="en-US" dirty="0" smtClean="0">
                <a:latin typeface="Times New Roman"/>
              </a:rPr>
              <a:t>Where people live</a:t>
            </a:r>
          </a:p>
          <a:p>
            <a:pPr lvl="1"/>
            <a:r>
              <a:rPr lang="en-US" dirty="0" smtClean="0">
                <a:latin typeface="Times New Roman"/>
              </a:rPr>
              <a:t>Friendships</a:t>
            </a:r>
          </a:p>
          <a:p>
            <a:pPr lvl="1"/>
            <a:r>
              <a:rPr lang="en-US" dirty="0" smtClean="0">
                <a:latin typeface="Times New Roman"/>
              </a:rPr>
              <a:t>Health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Careers, Work, and Retirement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47" y="1949808"/>
            <a:ext cx="7787313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Some people define their identity through work</a:t>
            </a:r>
          </a:p>
          <a:p>
            <a:r>
              <a:rPr lang="en-US" dirty="0" smtClean="0">
                <a:latin typeface="Times New Roman"/>
              </a:rPr>
              <a:t>Work creates structure and rhythm to life</a:t>
            </a:r>
          </a:p>
          <a:p>
            <a:pPr lvl="1"/>
            <a:r>
              <a:rPr lang="en-US" dirty="0" smtClean="0">
                <a:latin typeface="Times New Roman"/>
              </a:rPr>
              <a:t>Many individuals experience emotional distress and low self-esteem when unable to work</a:t>
            </a:r>
          </a:p>
          <a:p>
            <a:r>
              <a:rPr lang="en-US" dirty="0" smtClean="0">
                <a:latin typeface="Times New Roman"/>
              </a:rPr>
              <a:t>Disappearing long-term career for increasing number of adults</a:t>
            </a:r>
          </a:p>
          <a:p>
            <a:pPr lvl="1"/>
            <a:r>
              <a:rPr lang="en-US" dirty="0" smtClean="0">
                <a:latin typeface="Times New Roman"/>
              </a:rPr>
              <a:t>Especially men in private-sector jobs</a:t>
            </a:r>
          </a:p>
          <a:p>
            <a:pPr lvl="1"/>
            <a:r>
              <a:rPr lang="en-US" dirty="0" smtClean="0">
                <a:latin typeface="Times New Roman"/>
              </a:rPr>
              <a:t>Dramatic increase in technology and companies’ use of cheaper labor abroad 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Careers, Work, and Retirement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60" y="1936980"/>
            <a:ext cx="7838630" cy="41285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Unemployment produces stress, regardless of whether job loss is temporary, cyclical, or permanent</a:t>
            </a:r>
          </a:p>
          <a:p>
            <a:pPr lvl="1"/>
            <a:r>
              <a:rPr lang="en-US" dirty="0" smtClean="0">
                <a:latin typeface="Times New Roman"/>
              </a:rPr>
              <a:t>Related to increased physical problems, mental problems, marital difficulties, and homicide</a:t>
            </a:r>
          </a:p>
          <a:p>
            <a:r>
              <a:rPr lang="en-US" dirty="0" smtClean="0">
                <a:latin typeface="Times New Roman"/>
              </a:rPr>
              <a:t>Stress related to unemployment comes from income loss and financial hardships, but also decreased self-esteem</a:t>
            </a:r>
          </a:p>
          <a:p>
            <a:pPr lvl="1"/>
            <a:r>
              <a:rPr lang="en-US" dirty="0" smtClean="0">
                <a:latin typeface="Times New Roman"/>
              </a:rPr>
              <a:t>Those who cope well with unemployment have financial sources to rely on or family member support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Careers, Work, and Retirement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67" y="1911325"/>
            <a:ext cx="8043897" cy="397658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/>
              </a:rPr>
              <a:t>Work becomes central during middle age</a:t>
            </a:r>
          </a:p>
          <a:p>
            <a:pPr lvl="1"/>
            <a:r>
              <a:rPr lang="en-US" dirty="0" smtClean="0">
                <a:latin typeface="Times New Roman"/>
              </a:rPr>
              <a:t>Reach peak in careers and earnings</a:t>
            </a:r>
          </a:p>
          <a:p>
            <a:pPr lvl="1"/>
            <a:r>
              <a:rPr lang="en-US" dirty="0" smtClean="0">
                <a:latin typeface="Times New Roman"/>
              </a:rPr>
              <a:t>May also be saddled with a variety of financial responsibilities</a:t>
            </a:r>
          </a:p>
          <a:p>
            <a:r>
              <a:rPr lang="en-US" dirty="0" smtClean="0">
                <a:latin typeface="Times New Roman"/>
              </a:rPr>
              <a:t>Age-related declines occur in some occupations, but for most jobs, no differences found in work performance of middle-aged adults</a:t>
            </a:r>
          </a:p>
          <a:p>
            <a:r>
              <a:rPr lang="en-US" dirty="0" smtClean="0">
                <a:latin typeface="Times New Roman"/>
              </a:rPr>
              <a:t>Progression of career trajectories in middle adulthood is diverse</a:t>
            </a:r>
          </a:p>
          <a:p>
            <a:pPr lvl="1"/>
            <a:r>
              <a:rPr lang="en-US" dirty="0" smtClean="0">
                <a:latin typeface="Times New Roman"/>
              </a:rPr>
              <a:t>Some individuals have stable careers</a:t>
            </a:r>
          </a:p>
          <a:p>
            <a:pPr lvl="1"/>
            <a:r>
              <a:rPr lang="en-US" dirty="0" smtClean="0">
                <a:latin typeface="Times New Roman"/>
              </a:rPr>
              <a:t>Others move in and out of workforce, experiencing layoffs and unemployment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Careers, Work, and Retirement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84" y="1924152"/>
            <a:ext cx="7966923" cy="39380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Percentage of older U.S. adults still working or returning to work has been increasing since 1990s</a:t>
            </a:r>
          </a:p>
          <a:p>
            <a:pPr lvl="1"/>
            <a:r>
              <a:rPr lang="en-US" dirty="0" smtClean="0">
                <a:latin typeface="Times New Roman"/>
              </a:rPr>
              <a:t>Older adults in full-time work has increased substantially while part-time work has declined</a:t>
            </a:r>
          </a:p>
          <a:p>
            <a:pPr lvl="1"/>
            <a:r>
              <a:rPr lang="en-US" dirty="0" smtClean="0">
                <a:latin typeface="Times New Roman"/>
              </a:rPr>
              <a:t>Working full-time longer to secure enough money to fund retirement</a:t>
            </a:r>
          </a:p>
          <a:p>
            <a:r>
              <a:rPr lang="en-US" dirty="0" smtClean="0">
                <a:latin typeface="Times New Roman"/>
              </a:rPr>
              <a:t>Cognitive ability is one of the best predictors of job performance for older adults</a:t>
            </a:r>
          </a:p>
          <a:p>
            <a:pPr lvl="1"/>
            <a:r>
              <a:rPr lang="en-US" dirty="0" smtClean="0">
                <a:latin typeface="Times New Roman"/>
              </a:rPr>
              <a:t>Fewer absences, accidents, and increased job satisfaction compared to younger adults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Careers, Work, and Retirement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49808"/>
            <a:ext cx="7992580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Adjustment to retirement is a process</a:t>
            </a:r>
          </a:p>
          <a:p>
            <a:r>
              <a:rPr lang="en-US" dirty="0" smtClean="0">
                <a:latin typeface="Times New Roman"/>
              </a:rPr>
              <a:t>Older adults who best adjust are:</a:t>
            </a:r>
          </a:p>
          <a:p>
            <a:pPr lvl="1"/>
            <a:r>
              <a:rPr lang="en-US" dirty="0" smtClean="0">
                <a:latin typeface="Times New Roman"/>
              </a:rPr>
              <a:t>Healthy</a:t>
            </a:r>
          </a:p>
          <a:p>
            <a:pPr lvl="1"/>
            <a:r>
              <a:rPr lang="en-US" dirty="0" smtClean="0">
                <a:latin typeface="Times New Roman"/>
              </a:rPr>
              <a:t>Have adequate income</a:t>
            </a:r>
          </a:p>
          <a:p>
            <a:pPr lvl="1"/>
            <a:r>
              <a:rPr lang="en-US" dirty="0" smtClean="0">
                <a:latin typeface="Times New Roman"/>
              </a:rPr>
              <a:t>Active</a:t>
            </a:r>
          </a:p>
          <a:p>
            <a:pPr lvl="1"/>
            <a:r>
              <a:rPr lang="en-US" dirty="0" smtClean="0">
                <a:latin typeface="Times New Roman"/>
              </a:rPr>
              <a:t>Better educated</a:t>
            </a:r>
          </a:p>
          <a:p>
            <a:pPr lvl="1"/>
            <a:r>
              <a:rPr lang="en-US" dirty="0" smtClean="0">
                <a:latin typeface="Times New Roman"/>
              </a:rPr>
              <a:t>Have an extended network of friends and family</a:t>
            </a:r>
          </a:p>
          <a:p>
            <a:pPr lvl="1"/>
            <a:r>
              <a:rPr lang="en-US" dirty="0" smtClean="0">
                <a:latin typeface="Times New Roman"/>
              </a:rPr>
              <a:t>Satisfied with life before retirement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Schooling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Purposes of Schooling</a:t>
            </a:r>
          </a:p>
          <a:p>
            <a:pPr lvl="1" eaLnBrk="1" hangingPunct="1">
              <a:defRPr/>
            </a:pPr>
            <a:r>
              <a:rPr lang="en-US" sz="3200" b="1" smtClean="0"/>
              <a:t>Learning</a:t>
            </a:r>
          </a:p>
          <a:p>
            <a:pPr lvl="1" eaLnBrk="1" hangingPunct="1">
              <a:defRPr/>
            </a:pPr>
            <a:r>
              <a:rPr lang="en-US" sz="3200" b="1" smtClean="0"/>
              <a:t>Develop abstract or strategic forms of thinking</a:t>
            </a:r>
          </a:p>
          <a:p>
            <a:pPr lvl="1" eaLnBrk="1" hangingPunct="1">
              <a:defRPr/>
            </a:pPr>
            <a:r>
              <a:rPr lang="en-US" sz="3200" b="1" smtClean="0"/>
              <a:t>Social Relationships</a:t>
            </a:r>
          </a:p>
          <a:p>
            <a:pPr lvl="1" eaLnBrk="1" hangingPunct="1">
              <a:defRPr/>
            </a:pPr>
            <a:r>
              <a:rPr lang="en-US" sz="3200" b="1" smtClean="0"/>
              <a:t>Cultural or environmental demands or norms are learned</a:t>
            </a:r>
          </a:p>
        </p:txBody>
      </p:sp>
      <p:pic>
        <p:nvPicPr>
          <p:cNvPr id="13316" name="Picture 9" descr="Homeschooling : Back to school education concept with child in front of chalkboard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447800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27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Schools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88" y="1924152"/>
            <a:ext cx="7787314" cy="414136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Learning disability</a:t>
            </a:r>
          </a:p>
          <a:p>
            <a:pPr lvl="1"/>
            <a:r>
              <a:rPr lang="en-US" dirty="0" smtClean="0">
                <a:latin typeface="Times New Roman"/>
              </a:rPr>
              <a:t>Difficulty in learning that involves understanding or using spoken or written language</a:t>
            </a:r>
          </a:p>
          <a:p>
            <a:pPr lvl="1"/>
            <a:r>
              <a:rPr lang="en-US" dirty="0" smtClean="0">
                <a:latin typeface="Times New Roman"/>
              </a:rPr>
              <a:t>Not due to visual, hearing, or motor disabilities, intellectual disability, emotional disorders, or due to environmental, cultural, or economic circumstances</a:t>
            </a:r>
          </a:p>
          <a:p>
            <a:r>
              <a:rPr lang="en-US" dirty="0" smtClean="0">
                <a:latin typeface="Times New Roman"/>
              </a:rPr>
              <a:t>About 3 times as many boys as girls classified with learning disabilities</a:t>
            </a:r>
          </a:p>
          <a:p>
            <a:r>
              <a:rPr lang="en-US" dirty="0" smtClean="0">
                <a:latin typeface="Times New Roman"/>
              </a:rPr>
              <a:t>Approximately 80% of children with learning disabilities have reading problems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Schools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142" y="1898497"/>
            <a:ext cx="7928435" cy="41670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Attention </a:t>
            </a:r>
            <a:r>
              <a:rPr lang="en-US" dirty="0" smtClean="0">
                <a:latin typeface="Times New Roman"/>
              </a:rPr>
              <a:t>deficit </a:t>
            </a:r>
            <a:r>
              <a:rPr lang="en-US" dirty="0">
                <a:latin typeface="Times New Roman"/>
              </a:rPr>
              <a:t>hyperactivity disorder </a:t>
            </a:r>
            <a:r>
              <a:rPr lang="en-US" dirty="0" smtClean="0">
                <a:latin typeface="Times New Roman"/>
              </a:rPr>
              <a:t>(ADHD)</a:t>
            </a:r>
          </a:p>
          <a:p>
            <a:pPr lvl="1"/>
            <a:r>
              <a:rPr lang="en-US" dirty="0" smtClean="0">
                <a:latin typeface="Times New Roman"/>
              </a:rPr>
              <a:t>Inattention</a:t>
            </a:r>
          </a:p>
          <a:p>
            <a:pPr lvl="1"/>
            <a:r>
              <a:rPr lang="en-US" dirty="0" smtClean="0">
                <a:latin typeface="Times New Roman"/>
              </a:rPr>
              <a:t>Hyperactivity</a:t>
            </a:r>
          </a:p>
          <a:p>
            <a:pPr lvl="1"/>
            <a:r>
              <a:rPr lang="en-US" dirty="0" smtClean="0">
                <a:latin typeface="Times New Roman"/>
              </a:rPr>
              <a:t>Impulsivity</a:t>
            </a:r>
          </a:p>
          <a:p>
            <a:r>
              <a:rPr lang="en-US" dirty="0" smtClean="0">
                <a:latin typeface="Times New Roman"/>
              </a:rPr>
              <a:t>Number of children diagnosed and treated for ADHD has increased substantially</a:t>
            </a:r>
          </a:p>
          <a:p>
            <a:pPr lvl="1"/>
            <a:r>
              <a:rPr lang="en-US" dirty="0" smtClean="0">
                <a:latin typeface="Times New Roman"/>
              </a:rPr>
              <a:t>Diagnosed as much as 4-9 times more often in boys</a:t>
            </a:r>
          </a:p>
          <a:p>
            <a:pPr lvl="1"/>
            <a:r>
              <a:rPr lang="en-US" dirty="0" smtClean="0">
                <a:latin typeface="Times New Roman"/>
              </a:rPr>
              <a:t>Heightened awareness of disorder; misdiagnosis?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9558" y="244158"/>
            <a:ext cx="8127242" cy="661384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000" b="1" dirty="0" smtClean="0"/>
              <a:t>Diagnostic criteria for Attention-Deficit/Hyperactivity Disorder</a:t>
            </a:r>
            <a:br>
              <a:rPr lang="en-US" sz="1000" b="1" dirty="0" smtClean="0"/>
            </a:br>
            <a:r>
              <a:rPr lang="en-US" sz="1000" b="1" dirty="0" smtClean="0"/>
              <a:t>(</a:t>
            </a:r>
            <a:r>
              <a:rPr lang="en-US" sz="1000" b="1" dirty="0" smtClean="0">
                <a:hlinkClick r:id="rId2"/>
              </a:rPr>
              <a:t>cautionary statement</a:t>
            </a:r>
            <a:r>
              <a:rPr lang="en-US" sz="1000" b="1" dirty="0" smtClean="0"/>
              <a:t>) 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100" dirty="0" smtClean="0"/>
              <a:t>A. Either (1) or (2): </a:t>
            </a:r>
            <a:br>
              <a:rPr lang="en-US" sz="1100" dirty="0" smtClean="0"/>
            </a:br>
            <a:r>
              <a:rPr lang="en-US" sz="1100" dirty="0" smtClean="0"/>
              <a:t>(1) </a:t>
            </a:r>
            <a:r>
              <a:rPr lang="en-US" sz="1100" i="1" dirty="0" smtClean="0"/>
              <a:t>inattention:</a:t>
            </a:r>
            <a:r>
              <a:rPr lang="en-US" sz="1100" dirty="0" smtClean="0"/>
              <a:t> six (or more) of the following symptoms of inattention have persisted for at least 6 months to a degree that is maladaptive and inconsistent with developmental level: </a:t>
            </a:r>
            <a:br>
              <a:rPr lang="en-US" sz="1100" dirty="0" smtClean="0"/>
            </a:br>
            <a:r>
              <a:rPr lang="en-US" sz="1100" dirty="0" smtClean="0"/>
              <a:t>(a) often fails to give close attention to details or makes careless mistakes in schoolwork, work, or other activities </a:t>
            </a:r>
            <a:br>
              <a:rPr lang="en-US" sz="1100" dirty="0" smtClean="0"/>
            </a:br>
            <a:r>
              <a:rPr lang="en-US" sz="1100" dirty="0" smtClean="0"/>
              <a:t>(b) often has difficulty sustaining attention in tasks or play activities </a:t>
            </a:r>
            <a:br>
              <a:rPr lang="en-US" sz="1100" dirty="0" smtClean="0"/>
            </a:br>
            <a:r>
              <a:rPr lang="en-US" sz="1100" dirty="0" smtClean="0"/>
              <a:t>(c) often does not seem to listen when spoken to directly </a:t>
            </a:r>
            <a:br>
              <a:rPr lang="en-US" sz="1100" dirty="0" smtClean="0"/>
            </a:br>
            <a:r>
              <a:rPr lang="en-US" sz="1100" dirty="0" smtClean="0"/>
              <a:t>(d) often does not follow through on instructions and fails to finish school work, chores, or duties in the workplace (not due to oppositional behavior or failure to understand instructions) </a:t>
            </a:r>
            <a:br>
              <a:rPr lang="en-US" sz="1100" dirty="0" smtClean="0"/>
            </a:br>
            <a:r>
              <a:rPr lang="en-US" sz="1100" dirty="0" smtClean="0"/>
              <a:t>(e) often has difficulty organizing tasks and activities </a:t>
            </a:r>
            <a:br>
              <a:rPr lang="en-US" sz="1100" dirty="0" smtClean="0"/>
            </a:br>
            <a:r>
              <a:rPr lang="en-US" sz="1100" dirty="0" smtClean="0"/>
              <a:t>(f) often avoids, dislikes, or is reluctant to engage in tasks that require sustained mental effort (such as schoolwork or homework) </a:t>
            </a:r>
            <a:br>
              <a:rPr lang="en-US" sz="1100" dirty="0" smtClean="0"/>
            </a:br>
            <a:r>
              <a:rPr lang="en-US" sz="1100" dirty="0" smtClean="0"/>
              <a:t>(g) often loses things necessary for tasks or activities (e.g., toys, school assignments, pencils, books, or tools) </a:t>
            </a:r>
            <a:br>
              <a:rPr lang="en-US" sz="1100" dirty="0" smtClean="0"/>
            </a:br>
            <a:r>
              <a:rPr lang="en-US" sz="1100" dirty="0" smtClean="0"/>
              <a:t>(h) is often easily distracted by extraneous stimuli </a:t>
            </a:r>
            <a:br>
              <a:rPr lang="en-US" sz="1100" dirty="0" smtClean="0"/>
            </a:br>
            <a:r>
              <a:rPr lang="en-US" sz="1100" dirty="0" smtClean="0"/>
              <a:t>(</a:t>
            </a:r>
            <a:r>
              <a:rPr lang="en-US" sz="1100" dirty="0" err="1" smtClean="0"/>
              <a:t>i</a:t>
            </a:r>
            <a:r>
              <a:rPr lang="en-US" sz="1100" dirty="0" smtClean="0"/>
              <a:t>) is often forgetful in daily activities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100" dirty="0" smtClean="0"/>
              <a:t>(2) </a:t>
            </a:r>
            <a:r>
              <a:rPr lang="en-US" sz="1100" i="1" dirty="0" smtClean="0"/>
              <a:t>hyperactivity-impulsivity:</a:t>
            </a:r>
            <a:r>
              <a:rPr lang="en-US" sz="1100" dirty="0" smtClean="0"/>
              <a:t> six (or more) of the following symptoms of hyperactivity-impulsivity have persisted for at least 6 months to a degree that is maladaptive and inconsistent with developmental level:</a:t>
            </a:r>
            <a:endParaRPr lang="en-US" sz="11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>Hyperactivity 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(a) often fidgets with hands or feet or squirms in seat </a:t>
            </a:r>
            <a:br>
              <a:rPr lang="en-US" sz="1100" dirty="0" smtClean="0"/>
            </a:br>
            <a:r>
              <a:rPr lang="en-US" sz="1100" dirty="0" smtClean="0"/>
              <a:t>(b) often leaves seat in classroom or in other situations in which remaining seated is expected </a:t>
            </a:r>
            <a:br>
              <a:rPr lang="en-US" sz="1100" dirty="0" smtClean="0"/>
            </a:br>
            <a:r>
              <a:rPr lang="en-US" sz="1100" dirty="0" smtClean="0"/>
              <a:t>(c) often runs about or climbs excessively in situations in which it is inappropriate (in adolescents or adults, may be limited to subjective feelings of restlessness) </a:t>
            </a:r>
            <a:br>
              <a:rPr lang="en-US" sz="1100" dirty="0" smtClean="0"/>
            </a:br>
            <a:r>
              <a:rPr lang="en-US" sz="1100" dirty="0" smtClean="0"/>
              <a:t>(d) often has difficulty playing or engaging in leisure activities quietly </a:t>
            </a:r>
            <a:br>
              <a:rPr lang="en-US" sz="1100" dirty="0" smtClean="0"/>
            </a:br>
            <a:r>
              <a:rPr lang="en-US" sz="1100" dirty="0" smtClean="0"/>
              <a:t>(e) is often "on the go" or often acts as if "driven by a motor" </a:t>
            </a:r>
            <a:br>
              <a:rPr lang="en-US" sz="1100" dirty="0" smtClean="0"/>
            </a:br>
            <a:r>
              <a:rPr lang="en-US" sz="1100" dirty="0" smtClean="0"/>
              <a:t>(f) often talks excessively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1" dirty="0" smtClean="0"/>
              <a:t>Impulsivity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(g) often blurts out answers before questions have been completed </a:t>
            </a:r>
            <a:br>
              <a:rPr lang="en-US" sz="1100" dirty="0" smtClean="0"/>
            </a:br>
            <a:r>
              <a:rPr lang="en-US" sz="1100" dirty="0" smtClean="0"/>
              <a:t>(h) often has difficulty awaiting turn </a:t>
            </a:r>
            <a:br>
              <a:rPr lang="en-US" sz="1100" dirty="0" smtClean="0"/>
            </a:br>
            <a:r>
              <a:rPr lang="en-US" sz="1100" dirty="0" smtClean="0"/>
              <a:t>(</a:t>
            </a:r>
            <a:r>
              <a:rPr lang="en-US" sz="1100" dirty="0" err="1" smtClean="0"/>
              <a:t>i</a:t>
            </a:r>
            <a:r>
              <a:rPr lang="en-US" sz="1100" dirty="0" smtClean="0"/>
              <a:t>) often interrupts or intrudes on others (e.g., butts into conversations or games)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100" dirty="0" smtClean="0"/>
              <a:t>B. Some hyperactive-impulsive or inattentive symptoms that caused impairment were present before age 7 years.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100" dirty="0" smtClean="0"/>
              <a:t>C. Some impairment from the symptoms is present in two or more settings (e.g., at school [or work] and at home).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100" dirty="0" smtClean="0"/>
              <a:t>D. There must be clear evidence of clinically significant impairment in social, academic, or occupational functioning.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100" dirty="0" smtClean="0"/>
              <a:t>E. The symptoms do not occur exclusively during the course of a </a:t>
            </a:r>
            <a:r>
              <a:rPr lang="en-US" sz="1100" dirty="0" smtClean="0">
                <a:hlinkClick r:id="rId3"/>
              </a:rPr>
              <a:t>Pervasive Developmental Disorder</a:t>
            </a:r>
            <a:r>
              <a:rPr lang="en-US" sz="1100" dirty="0" smtClean="0"/>
              <a:t>, </a:t>
            </a:r>
            <a:r>
              <a:rPr lang="en-US" sz="1100" dirty="0" smtClean="0">
                <a:hlinkClick r:id="rId4"/>
              </a:rPr>
              <a:t>Schizophrenia</a:t>
            </a:r>
            <a:r>
              <a:rPr lang="en-US" sz="1100" dirty="0" smtClean="0"/>
              <a:t>, or other Psychotic Disorder and are not better accounted for by another mental disorder (e.g., </a:t>
            </a:r>
            <a:r>
              <a:rPr lang="en-US" sz="1100" dirty="0" smtClean="0">
                <a:hlinkClick r:id="rId5"/>
              </a:rPr>
              <a:t>Mood Disorder</a:t>
            </a:r>
            <a:r>
              <a:rPr lang="en-US" sz="1100" dirty="0" smtClean="0"/>
              <a:t>, </a:t>
            </a:r>
            <a:r>
              <a:rPr lang="en-US" sz="1100" dirty="0" smtClean="0">
                <a:hlinkClick r:id="rId6"/>
              </a:rPr>
              <a:t>Anxiety Disorder</a:t>
            </a:r>
            <a:r>
              <a:rPr lang="en-US" sz="1100" dirty="0" smtClean="0"/>
              <a:t>, </a:t>
            </a:r>
            <a:r>
              <a:rPr lang="en-US" sz="1100" dirty="0" smtClean="0">
                <a:hlinkClick r:id="rId7"/>
              </a:rPr>
              <a:t>Dissociative Disorders</a:t>
            </a:r>
            <a:r>
              <a:rPr lang="en-US" sz="1100" dirty="0" smtClean="0"/>
              <a:t>, or a </a:t>
            </a:r>
            <a:r>
              <a:rPr lang="en-US" sz="1100" dirty="0" smtClean="0">
                <a:hlinkClick r:id="rId8"/>
              </a:rPr>
              <a:t>Personality Disorder</a:t>
            </a:r>
            <a:r>
              <a:rPr lang="en-US" sz="1100" dirty="0" smtClean="0"/>
              <a:t>). </a:t>
            </a:r>
            <a:endParaRPr lang="en-US" sz="11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000" i="1" dirty="0" smtClean="0"/>
              <a:t>Code</a:t>
            </a:r>
            <a:r>
              <a:rPr lang="en-US" sz="1000" dirty="0" smtClean="0"/>
              <a:t> based on type: </a:t>
            </a:r>
            <a:endParaRPr lang="en-US" sz="1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000" b="1" dirty="0" smtClean="0"/>
              <a:t>314.01 Attention-Deficit/Hyperactivity Disorder, Combined Type:</a:t>
            </a:r>
            <a:r>
              <a:rPr lang="en-US" sz="1000" dirty="0" smtClean="0"/>
              <a:t> if both Criteria A1 and A2 are met for the past 6 months </a:t>
            </a:r>
            <a:br>
              <a:rPr lang="en-US" sz="1000" dirty="0" smtClean="0"/>
            </a:br>
            <a:r>
              <a:rPr lang="en-US" sz="1000" b="1" dirty="0" smtClean="0"/>
              <a:t>314.00 Attention-Deficit/Hyperactivity Disorder, Predominantly Inattentive Type:</a:t>
            </a:r>
            <a:r>
              <a:rPr lang="en-US" sz="1000" dirty="0" smtClean="0"/>
              <a:t> if Criterion A1 is met but Criterion A2 is not met for the past 6 months</a:t>
            </a:r>
            <a:br>
              <a:rPr lang="en-US" sz="1000" dirty="0" smtClean="0"/>
            </a:br>
            <a:r>
              <a:rPr lang="en-US" sz="1000" b="1" dirty="0" smtClean="0"/>
              <a:t>314.01 Attention-Deficit/Hyperactivity Disorder, Predominantly Hyperactive-Impulsive Type:</a:t>
            </a:r>
            <a:r>
              <a:rPr lang="en-US" sz="1000" dirty="0" smtClean="0"/>
              <a:t> if Criterion A2 is met but Criterion A1 is not met for the past 6 months </a:t>
            </a:r>
            <a:br>
              <a:rPr lang="en-US" sz="1000" dirty="0" smtClean="0"/>
            </a:br>
            <a:r>
              <a:rPr lang="en-US" sz="1000" b="1" dirty="0" smtClean="0"/>
              <a:t>Coding note:</a:t>
            </a:r>
            <a:r>
              <a:rPr lang="en-US" sz="1000" dirty="0" smtClean="0"/>
              <a:t> For individuals (especially adolescents and adults) who currently have symptoms that no longer meet full criteria, "In Partial Remission" should be specified.</a:t>
            </a:r>
          </a:p>
        </p:txBody>
      </p:sp>
    </p:spTree>
    <p:extLst>
      <p:ext uri="{BB962C8B-B14F-4D97-AF65-F5344CB8AC3E}">
        <p14:creationId xmlns:p14="http://schemas.microsoft.com/office/powerpoint/2010/main" val="42690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Schools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13" y="1924152"/>
            <a:ext cx="7889947" cy="39380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Autism spectrum disorders (ASD)</a:t>
            </a:r>
          </a:p>
          <a:p>
            <a:pPr lvl="1"/>
            <a:r>
              <a:rPr lang="en-US" dirty="0" smtClean="0">
                <a:latin typeface="Times New Roman"/>
              </a:rPr>
              <a:t>Developmental disorders characterized by social interaction problems, verbal and nonverbal communication problems, and repetitive behaviors</a:t>
            </a:r>
          </a:p>
          <a:p>
            <a:pPr lvl="2"/>
            <a:r>
              <a:rPr lang="en-US" dirty="0" smtClean="0">
                <a:latin typeface="Times New Roman"/>
              </a:rPr>
              <a:t>Autistic disorder</a:t>
            </a:r>
          </a:p>
          <a:p>
            <a:pPr lvl="2"/>
            <a:r>
              <a:rPr lang="en-US" dirty="0" err="1" smtClean="0">
                <a:latin typeface="Times New Roman"/>
              </a:rPr>
              <a:t>Asperger</a:t>
            </a:r>
            <a:r>
              <a:rPr lang="en-US" dirty="0" smtClean="0">
                <a:latin typeface="Times New Roman"/>
              </a:rPr>
              <a:t> syndrome – milder form of ASD</a:t>
            </a:r>
          </a:p>
          <a:p>
            <a:pPr lvl="1"/>
            <a:r>
              <a:rPr lang="en-US" dirty="0" smtClean="0">
                <a:latin typeface="Times New Roman"/>
              </a:rPr>
              <a:t>May also show abnormal responses to sensory experiences</a:t>
            </a: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400" b="1" smtClean="0"/>
              <a:t>Diagnostic criteria for 299.00 Autistic Disorder</a:t>
            </a:r>
            <a:br>
              <a:rPr lang="en-US" sz="1400" b="1" smtClean="0"/>
            </a:br>
            <a:r>
              <a:rPr lang="en-US" sz="1400" b="1" smtClean="0"/>
              <a:t>(</a:t>
            </a:r>
            <a:r>
              <a:rPr lang="en-US" sz="1400" b="1" smtClean="0">
                <a:hlinkClick r:id="rId2"/>
              </a:rPr>
              <a:t>cautionary statement</a:t>
            </a:r>
            <a:r>
              <a:rPr lang="en-US" sz="1400" b="1" smtClean="0"/>
              <a:t>) 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A. A total of six (or more) items from (1), (2), and (3), with at least two from (1), and one each from (2) and (3):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(1) qualitative impairment in social interaction, as manifested by at least two of the following: </a:t>
            </a:r>
            <a:br>
              <a:rPr lang="en-US" sz="1400" smtClean="0"/>
            </a:br>
            <a:r>
              <a:rPr lang="en-US" sz="1400" smtClean="0"/>
              <a:t>(a) marked impairment in the use of multiple nonverbal behaviors such as eye-to-eye gaze, facial expression, body postures, and gestures to regulate social interaction </a:t>
            </a:r>
            <a:br>
              <a:rPr lang="en-US" sz="1400" smtClean="0"/>
            </a:br>
            <a:r>
              <a:rPr lang="en-US" sz="1400" smtClean="0"/>
              <a:t>(b) failure to develop peer relationships appropriate to developmental level </a:t>
            </a:r>
            <a:br>
              <a:rPr lang="en-US" sz="1400" smtClean="0"/>
            </a:br>
            <a:r>
              <a:rPr lang="en-US" sz="1400" smtClean="0"/>
              <a:t>(c) a lack of spontaneous seeking to share enjoyment, interests, or achievements with other people (e.g., by a lack of showing, bringing, or pointing out objects of interest) </a:t>
            </a:r>
            <a:br>
              <a:rPr lang="en-US" sz="1400" smtClean="0"/>
            </a:br>
            <a:r>
              <a:rPr lang="en-US" sz="1400" smtClean="0"/>
              <a:t>(d) lack of social or emotional reciprocity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(2) qualitative impairments in communication as manifested by at least one of the following: </a:t>
            </a:r>
            <a:br>
              <a:rPr lang="en-US" sz="1400" smtClean="0"/>
            </a:br>
            <a:r>
              <a:rPr lang="en-US" sz="1400" smtClean="0"/>
              <a:t>(a) delay in, or total lack of, the development of spoken language (not accompanied by an attempt to compensate through alternative modes of communication such as gesture or mime) </a:t>
            </a:r>
            <a:br>
              <a:rPr lang="en-US" sz="1400" smtClean="0"/>
            </a:br>
            <a:r>
              <a:rPr lang="en-US" sz="1400" smtClean="0"/>
              <a:t>(b) in individuals with adequate speech, marked impairment in the ability to initiate or sustain a conversation with others </a:t>
            </a:r>
            <a:br>
              <a:rPr lang="en-US" sz="1400" smtClean="0"/>
            </a:br>
            <a:r>
              <a:rPr lang="en-US" sz="1400" smtClean="0"/>
              <a:t>(c) stereotyped and repetitive use of language or idiosyncratic language </a:t>
            </a:r>
            <a:br>
              <a:rPr lang="en-US" sz="1400" smtClean="0"/>
            </a:br>
            <a:r>
              <a:rPr lang="en-US" sz="1400" smtClean="0"/>
              <a:t>(d) lack of varied, spontaneous make-believe play or social imitative play appropriate to developmental level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(3) restricted repetitive and stereotyped patterns of behavior, interests, and activities, as manifested by at least one of the following: </a:t>
            </a:r>
            <a:br>
              <a:rPr lang="en-US" sz="1400" smtClean="0"/>
            </a:br>
            <a:r>
              <a:rPr lang="en-US" sz="1400" smtClean="0"/>
              <a:t>(a) encompassing preoccupation with one or more stereotyped and restricted patterns of interest that is abnormal either in intensity or focus </a:t>
            </a:r>
            <a:br>
              <a:rPr lang="en-US" sz="1400" smtClean="0"/>
            </a:br>
            <a:r>
              <a:rPr lang="en-US" sz="1400" smtClean="0"/>
              <a:t>(b) apparently inflexible adherence to specific, nonfunctional routines or rituals </a:t>
            </a:r>
            <a:br>
              <a:rPr lang="en-US" sz="1400" smtClean="0"/>
            </a:br>
            <a:r>
              <a:rPr lang="en-US" sz="1400" smtClean="0"/>
              <a:t>(c) stereotyped and repetitive motor mannerisms (e.g., hand or finger flapping or twisting, or complex whole-body movements) </a:t>
            </a:r>
            <a:br>
              <a:rPr lang="en-US" sz="1400" smtClean="0"/>
            </a:br>
            <a:r>
              <a:rPr lang="en-US" sz="1400" smtClean="0"/>
              <a:t>(d) persistent preoccupation with parts of objects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B. Delays or abnormal functioning in at least one of the following areas, with onset prior to age 3 years: (1) social interaction, (2) language as used in social communication, or (3) symbolic or imaginative play.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C. The disturbance is not better accounted for by </a:t>
            </a:r>
            <a:r>
              <a:rPr lang="en-US" sz="1400" smtClean="0">
                <a:hlinkClick r:id="rId3"/>
              </a:rPr>
              <a:t>Rett's Disorder</a:t>
            </a:r>
            <a:r>
              <a:rPr lang="en-US" sz="1400" smtClean="0"/>
              <a:t> or </a:t>
            </a:r>
            <a:r>
              <a:rPr lang="en-US" sz="1400" smtClean="0">
                <a:hlinkClick r:id="rId4"/>
              </a:rPr>
              <a:t>Childhood Disintegrative Disorder</a:t>
            </a:r>
            <a:r>
              <a:rPr lang="en-US" sz="1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06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Schooling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600" b="1" dirty="0" smtClean="0"/>
              <a:t>Changes in goals – why?</a:t>
            </a:r>
          </a:p>
          <a:p>
            <a:pPr lvl="1" eaLnBrk="1" hangingPunct="1">
              <a:defRPr/>
            </a:pPr>
            <a:r>
              <a:rPr lang="en-US" sz="3600" b="1" dirty="0" smtClean="0"/>
              <a:t>Task Goals – based on a desire for self-improvement</a:t>
            </a:r>
          </a:p>
          <a:p>
            <a:pPr lvl="1" eaLnBrk="1" hangingPunct="1">
              <a:defRPr/>
            </a:pPr>
            <a:r>
              <a:rPr lang="en-US" sz="3600" b="1" dirty="0" smtClean="0"/>
              <a:t>Ability Goals – based on a desire to be superior.</a:t>
            </a:r>
          </a:p>
          <a:p>
            <a:pPr eaLnBrk="1" hangingPunct="1">
              <a:defRPr/>
            </a:pPr>
            <a:r>
              <a:rPr lang="en-US" sz="2800" b="1" dirty="0" smtClean="0"/>
              <a:t>Academic Success</a:t>
            </a:r>
          </a:p>
          <a:p>
            <a:pPr eaLnBrk="1" hangingPunct="1">
              <a:defRPr/>
            </a:pPr>
            <a:r>
              <a:rPr lang="en-US" sz="2800" b="1" dirty="0" smtClean="0"/>
              <a:t>Academic Failure</a:t>
            </a:r>
          </a:p>
          <a:p>
            <a:pPr eaLnBrk="1" hangingPunct="1">
              <a:defRPr/>
            </a:pPr>
            <a:r>
              <a:rPr lang="en-US" sz="2800" b="1" dirty="0" smtClean="0"/>
              <a:t>Working Teens</a:t>
            </a:r>
          </a:p>
          <a:p>
            <a:pPr lvl="1" eaLnBrk="1" hangingPunct="1">
              <a:defRPr/>
            </a:pPr>
            <a:r>
              <a:rPr lang="en-US" sz="2800" b="1" dirty="0" smtClean="0"/>
              <a:t>Pros and Cons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907" y="3946004"/>
            <a:ext cx="3259130" cy="2222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0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/>
              </a:rPr>
              <a:t>Schools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20705"/>
            <a:ext cx="7961069" cy="41448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Wide array of extracurricular activities to participate in beyond academic courses</a:t>
            </a:r>
          </a:p>
          <a:p>
            <a:r>
              <a:rPr lang="en-US" dirty="0" smtClean="0">
                <a:latin typeface="Times New Roman"/>
              </a:rPr>
              <a:t>Benefits of student participation in extracurricular activities:</a:t>
            </a:r>
          </a:p>
          <a:p>
            <a:pPr lvl="1"/>
            <a:r>
              <a:rPr lang="en-US" dirty="0" smtClean="0">
                <a:latin typeface="Times New Roman"/>
              </a:rPr>
              <a:t>Higher grades</a:t>
            </a:r>
          </a:p>
          <a:p>
            <a:pPr lvl="1"/>
            <a:r>
              <a:rPr lang="en-US" dirty="0" smtClean="0">
                <a:latin typeface="Times New Roman"/>
              </a:rPr>
              <a:t>Greater school engagement</a:t>
            </a:r>
          </a:p>
          <a:p>
            <a:pPr lvl="1"/>
            <a:r>
              <a:rPr lang="en-US" dirty="0" smtClean="0">
                <a:latin typeface="Times New Roman"/>
              </a:rPr>
              <a:t>Less likelihood of dropping out</a:t>
            </a:r>
          </a:p>
          <a:p>
            <a:pPr lvl="1"/>
            <a:r>
              <a:rPr lang="en-US" dirty="0" smtClean="0">
                <a:latin typeface="Times New Roman"/>
              </a:rPr>
              <a:t>Improve probability of going to college</a:t>
            </a:r>
          </a:p>
          <a:p>
            <a:pPr lvl="1"/>
            <a:r>
              <a:rPr lang="en-US" dirty="0" smtClean="0">
                <a:latin typeface="Times New Roman"/>
              </a:rPr>
              <a:t>Higher self-esteem</a:t>
            </a:r>
          </a:p>
          <a:p>
            <a:pPr lvl="1"/>
            <a:r>
              <a:rPr lang="en-US" dirty="0" smtClean="0">
                <a:latin typeface="Times New Roman"/>
              </a:rPr>
              <a:t>Lower rates of depression, delinquency, and substance abuse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3831</TotalTime>
  <Words>900</Words>
  <Application>Microsoft Office PowerPoint</Application>
  <PresentationFormat>On-screen Show (4:3)</PresentationFormat>
  <Paragraphs>152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Capital</vt:lpstr>
      <vt:lpstr>A Topical Approach to Life-Span Development, 7th edition John W. Santrock</vt:lpstr>
      <vt:lpstr>Schooling</vt:lpstr>
      <vt:lpstr>Schools</vt:lpstr>
      <vt:lpstr>Schools</vt:lpstr>
      <vt:lpstr>PowerPoint Presentation</vt:lpstr>
      <vt:lpstr>Schools</vt:lpstr>
      <vt:lpstr>PowerPoint Presentation</vt:lpstr>
      <vt:lpstr>Schooling</vt:lpstr>
      <vt:lpstr>Schools</vt:lpstr>
      <vt:lpstr>Schools</vt:lpstr>
      <vt:lpstr>Schools</vt:lpstr>
      <vt:lpstr>Careers, Work, and Retirement</vt:lpstr>
      <vt:lpstr>Careers, Work, and Retirement</vt:lpstr>
      <vt:lpstr>Careers, Work, and Retirement</vt:lpstr>
      <vt:lpstr>Careers, Work, and Retirement</vt:lpstr>
      <vt:lpstr>Careers, Work, and Retirement</vt:lpstr>
      <vt:lpstr>Careers, Work, and Retirement</vt:lpstr>
      <vt:lpstr>Careers, Work, and Retirement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Topical Approach to Life-Span Development, 6th edition John W. Santrock</dc:title>
  <dc:creator>Khia Thomas</dc:creator>
  <cp:lastModifiedBy>Shawn</cp:lastModifiedBy>
  <cp:revision>211</cp:revision>
  <dcterms:created xsi:type="dcterms:W3CDTF">2013-08-20T15:36:59Z</dcterms:created>
  <dcterms:modified xsi:type="dcterms:W3CDTF">2014-11-29T04:51:41Z</dcterms:modified>
</cp:coreProperties>
</file>