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9"/>
  </p:notesMasterIdLst>
  <p:sldIdLst>
    <p:sldId id="256" r:id="rId2"/>
    <p:sldId id="257" r:id="rId3"/>
    <p:sldId id="260" r:id="rId4"/>
    <p:sldId id="303" r:id="rId5"/>
    <p:sldId id="274" r:id="rId6"/>
    <p:sldId id="348" r:id="rId7"/>
    <p:sldId id="280" r:id="rId8"/>
    <p:sldId id="281" r:id="rId9"/>
    <p:sldId id="322" r:id="rId10"/>
    <p:sldId id="316" r:id="rId11"/>
    <p:sldId id="326" r:id="rId12"/>
    <p:sldId id="320" r:id="rId13"/>
    <p:sldId id="279" r:id="rId14"/>
    <p:sldId id="328" r:id="rId15"/>
    <p:sldId id="334" r:id="rId16"/>
    <p:sldId id="352" r:id="rId17"/>
    <p:sldId id="36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654C7-1D86-FE45-BD51-AC6BCE488472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0FE7-14AC-C545-9E35-23F4A5148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3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6" name="Picture 3" descr="MHE-red-RGB-email-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4262" y="475550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20946"/>
            <a:ext cx="7342188" cy="1924050"/>
          </a:xfrm>
        </p:spPr>
        <p:txBody>
          <a:bodyPr/>
          <a:lstStyle/>
          <a:p>
            <a:r>
              <a:rPr lang="en-US" sz="3600" b="1" dirty="0" smtClean="0">
                <a:latin typeface="Times New Roman"/>
              </a:rPr>
              <a:t>A Topical Approach to Life-Span Development, 7</a:t>
            </a:r>
            <a:r>
              <a:rPr lang="en-US" sz="3600" b="1" baseline="30000" dirty="0" smtClean="0">
                <a:latin typeface="Times New Roman"/>
              </a:rPr>
              <a:t>th</a:t>
            </a:r>
            <a:r>
              <a:rPr lang="en-US" sz="3600" b="1" dirty="0" smtClean="0">
                <a:latin typeface="Times New Roman"/>
              </a:rPr>
              <a:t> edition</a:t>
            </a:r>
            <a:r>
              <a:rPr lang="en-US" sz="3600" dirty="0" smtClean="0">
                <a:latin typeface="Times New Roman"/>
              </a:rPr>
              <a:t/>
            </a:r>
            <a:br>
              <a:rPr lang="en-US" sz="3600" dirty="0" smtClean="0">
                <a:latin typeface="Times New Roman"/>
              </a:rPr>
            </a:br>
            <a:r>
              <a:rPr lang="en-US" sz="3200" dirty="0" smtClean="0">
                <a:latin typeface="Times New Roman"/>
              </a:rPr>
              <a:t>John W. </a:t>
            </a:r>
            <a:r>
              <a:rPr lang="en-US" sz="3200" dirty="0" err="1" smtClean="0">
                <a:latin typeface="Times New Roman"/>
              </a:rPr>
              <a:t>Santrock</a:t>
            </a:r>
            <a:endParaRPr lang="en-US" sz="3200" dirty="0"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Chapter 15 – </a:t>
            </a:r>
          </a:p>
          <a:p>
            <a:r>
              <a:rPr lang="en-US" sz="3600" dirty="0" smtClean="0">
                <a:latin typeface="Times New Roman"/>
              </a:rPr>
              <a:t>Peers and the </a:t>
            </a:r>
            <a:r>
              <a:rPr lang="en-US" sz="3600" dirty="0" err="1" smtClean="0">
                <a:latin typeface="Times New Roman"/>
              </a:rPr>
              <a:t>Sociocultural</a:t>
            </a:r>
            <a:r>
              <a:rPr lang="en-US" sz="3600" dirty="0" smtClean="0">
                <a:latin typeface="Times New Roman"/>
              </a:rPr>
              <a:t>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5701163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Play and Leisure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88" y="1949808"/>
            <a:ext cx="7774485" cy="411571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/>
              </a:rPr>
              <a:t>Socioemotional</a:t>
            </a:r>
            <a:r>
              <a:rPr lang="en-US" dirty="0" smtClean="0">
                <a:latin typeface="Times New Roman"/>
              </a:rPr>
              <a:t> benefits of play:</a:t>
            </a:r>
          </a:p>
          <a:p>
            <a:pPr lvl="1"/>
            <a:r>
              <a:rPr lang="en-US" dirty="0" smtClean="0">
                <a:latin typeface="Times New Roman"/>
              </a:rPr>
              <a:t>Enjoyment and relaxation</a:t>
            </a:r>
          </a:p>
          <a:p>
            <a:pPr lvl="1"/>
            <a:r>
              <a:rPr lang="en-US" dirty="0" smtClean="0">
                <a:latin typeface="Times New Roman"/>
              </a:rPr>
              <a:t>Self-expression</a:t>
            </a:r>
          </a:p>
          <a:p>
            <a:pPr lvl="1"/>
            <a:r>
              <a:rPr lang="en-US" dirty="0" smtClean="0">
                <a:latin typeface="Times New Roman"/>
              </a:rPr>
              <a:t>Cooperation, sharing, turn taking</a:t>
            </a:r>
          </a:p>
          <a:p>
            <a:pPr lvl="1"/>
            <a:r>
              <a:rPr lang="en-US" dirty="0" smtClean="0">
                <a:latin typeface="Times New Roman"/>
              </a:rPr>
              <a:t>Anxiety reduction</a:t>
            </a:r>
          </a:p>
          <a:p>
            <a:pPr lvl="1"/>
            <a:r>
              <a:rPr lang="en-US" dirty="0" smtClean="0">
                <a:latin typeface="Times New Roman"/>
              </a:rPr>
              <a:t>Self-confidence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Play and Leisure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36980"/>
            <a:ext cx="7877118" cy="412854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/>
              </a:rPr>
              <a:t>Midlife changes produce expanded opportunity for leisure</a:t>
            </a:r>
          </a:p>
          <a:p>
            <a:pPr lvl="1"/>
            <a:r>
              <a:rPr lang="en-US" dirty="0" smtClean="0">
                <a:latin typeface="Times New Roman"/>
              </a:rPr>
              <a:t>More money available</a:t>
            </a:r>
          </a:p>
          <a:p>
            <a:pPr lvl="1"/>
            <a:r>
              <a:rPr lang="en-US" dirty="0" smtClean="0">
                <a:latin typeface="Times New Roman"/>
              </a:rPr>
              <a:t>May be more free time and paid vacations</a:t>
            </a:r>
          </a:p>
          <a:p>
            <a:r>
              <a:rPr lang="en-US" dirty="0" smtClean="0">
                <a:latin typeface="Times New Roman"/>
              </a:rPr>
              <a:t>Adults at midlife must prepare psychologically for retirement</a:t>
            </a:r>
          </a:p>
          <a:p>
            <a:pPr lvl="1"/>
            <a:r>
              <a:rPr lang="en-US" dirty="0" smtClean="0">
                <a:latin typeface="Times New Roman"/>
              </a:rPr>
              <a:t>Participating in constructive and fulfilling leisure activities</a:t>
            </a:r>
          </a:p>
          <a:p>
            <a:r>
              <a:rPr lang="en-US" dirty="0" smtClean="0">
                <a:latin typeface="Times New Roman"/>
              </a:rPr>
              <a:t>More than half of U.S. adults 60 years and older spend no time in leisure activities</a:t>
            </a:r>
          </a:p>
          <a:p>
            <a:pPr lvl="1"/>
            <a:r>
              <a:rPr lang="en-US" dirty="0" smtClean="0">
                <a:latin typeface="Times New Roman"/>
              </a:rPr>
              <a:t>Being male, younger, non-Latino White, higher-income status and education, married, being in better health, associated with more time spent in leisure </a:t>
            </a:r>
          </a:p>
          <a:p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Aging and Social World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36980"/>
            <a:ext cx="7877118" cy="412854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Disengagement theory</a:t>
            </a:r>
          </a:p>
          <a:p>
            <a:pPr lvl="1"/>
            <a:r>
              <a:rPr lang="en-US" dirty="0" smtClean="0">
                <a:latin typeface="Times New Roman"/>
              </a:rPr>
              <a:t>To cope effectively, older adults should gradually withdraw from society</a:t>
            </a:r>
          </a:p>
          <a:p>
            <a:pPr lvl="1"/>
            <a:r>
              <a:rPr lang="en-US" dirty="0" smtClean="0">
                <a:latin typeface="Times New Roman"/>
              </a:rPr>
              <a:t>Increased self-preoccupation, lessened emotional ties, decreasing interest in society’s affairs</a:t>
            </a:r>
          </a:p>
          <a:p>
            <a:pPr lvl="1"/>
            <a:r>
              <a:rPr lang="en-US" dirty="0" smtClean="0">
                <a:latin typeface="Times New Roman"/>
              </a:rPr>
              <a:t>Historically relevant theory, but not accurate</a:t>
            </a:r>
          </a:p>
          <a:p>
            <a:r>
              <a:rPr lang="en-US" dirty="0" smtClean="0">
                <a:latin typeface="Times New Roman"/>
              </a:rPr>
              <a:t>Activity theory</a:t>
            </a:r>
          </a:p>
          <a:p>
            <a:pPr lvl="1"/>
            <a:r>
              <a:rPr lang="en-US" dirty="0" smtClean="0">
                <a:latin typeface="Times New Roman"/>
              </a:rPr>
              <a:t>More active and involved older adults experience more life satisfaction</a:t>
            </a:r>
          </a:p>
          <a:p>
            <a:pPr lvl="1"/>
            <a:r>
              <a:rPr lang="en-US" dirty="0" smtClean="0">
                <a:latin typeface="Times New Roman"/>
              </a:rPr>
              <a:t>Strong support found for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Aging and Social World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84" y="1808703"/>
            <a:ext cx="8005410" cy="40663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Ageism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Prejudice against others because of age, especially older adults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Often perceived as incapable of clear thinking, learning new things, enjoying sex, contributing to community, or holding responsible jobs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Many older adults face discrimination or are shunned socially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Ageism is widespread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Most frequent form is disrespect for older adults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Followed by assumptions of ailment or frailty caused by 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Aging and Social World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47" y="1949808"/>
            <a:ext cx="7787313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Successful aging</a:t>
            </a:r>
          </a:p>
          <a:p>
            <a:r>
              <a:rPr lang="en-US" dirty="0" smtClean="0">
                <a:latin typeface="Times New Roman"/>
              </a:rPr>
              <a:t>Abilities can be maintained or improved with age:</a:t>
            </a:r>
          </a:p>
          <a:p>
            <a:pPr lvl="1"/>
            <a:r>
              <a:rPr lang="en-US" dirty="0" smtClean="0">
                <a:latin typeface="Times New Roman"/>
              </a:rPr>
              <a:t>Proper diet</a:t>
            </a:r>
          </a:p>
          <a:p>
            <a:pPr lvl="1"/>
            <a:r>
              <a:rPr lang="en-US" dirty="0" smtClean="0">
                <a:latin typeface="Times New Roman"/>
              </a:rPr>
              <a:t>Active lifestyle</a:t>
            </a:r>
          </a:p>
          <a:p>
            <a:pPr lvl="1"/>
            <a:r>
              <a:rPr lang="en-US" dirty="0" smtClean="0">
                <a:latin typeface="Times New Roman"/>
              </a:rPr>
              <a:t>Mental stimulation and flexibility</a:t>
            </a:r>
          </a:p>
          <a:p>
            <a:pPr lvl="1"/>
            <a:r>
              <a:rPr lang="en-US" dirty="0" smtClean="0">
                <a:latin typeface="Times New Roman"/>
              </a:rPr>
              <a:t>Positive coping skills</a:t>
            </a:r>
          </a:p>
          <a:p>
            <a:pPr lvl="1"/>
            <a:r>
              <a:rPr lang="en-US" dirty="0" smtClean="0">
                <a:latin typeface="Times New Roman"/>
              </a:rPr>
              <a:t>Good social relationships and support</a:t>
            </a:r>
          </a:p>
          <a:p>
            <a:pPr lvl="1"/>
            <a:r>
              <a:rPr lang="en-US" dirty="0" smtClean="0">
                <a:latin typeface="Times New Roman"/>
              </a:rPr>
              <a:t>Absence of disease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/>
              </a:rPr>
              <a:t>Sociocultural</a:t>
            </a:r>
            <a:r>
              <a:rPr lang="en-US" sz="3600" dirty="0" smtClean="0">
                <a:latin typeface="Times New Roman"/>
              </a:rPr>
              <a:t> Influences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60" y="1949808"/>
            <a:ext cx="7838630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Video Games</a:t>
            </a:r>
          </a:p>
          <a:p>
            <a:pPr lvl="1"/>
            <a:r>
              <a:rPr lang="en-US" dirty="0" smtClean="0">
                <a:latin typeface="Times New Roman"/>
              </a:rPr>
              <a:t>Pros and Cons</a:t>
            </a:r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TV Viewing</a:t>
            </a:r>
            <a:endParaRPr lang="en-US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Pros and Cons</a:t>
            </a:r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Social Media</a:t>
            </a:r>
            <a:endParaRPr lang="en-US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Pros and Cons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/>
              </a:rPr>
              <a:t>Sociocultural</a:t>
            </a:r>
            <a:r>
              <a:rPr lang="en-US" sz="3600" dirty="0" smtClean="0">
                <a:latin typeface="Times New Roman"/>
              </a:rPr>
              <a:t> Influences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46" y="1924152"/>
            <a:ext cx="7761655" cy="414136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Factors predicting high status for elderly (continued):</a:t>
            </a:r>
          </a:p>
          <a:p>
            <a:pPr lvl="1"/>
            <a:r>
              <a:rPr lang="en-US" dirty="0" smtClean="0">
                <a:latin typeface="Times New Roman"/>
              </a:rPr>
              <a:t>Extended family is common family arrangement in the culture</a:t>
            </a:r>
          </a:p>
          <a:p>
            <a:pPr lvl="2"/>
            <a:r>
              <a:rPr lang="en-US" dirty="0" smtClean="0">
                <a:latin typeface="Times New Roman"/>
              </a:rPr>
              <a:t>Older person is integrated into extended family</a:t>
            </a:r>
          </a:p>
          <a:p>
            <a:pPr lvl="1"/>
            <a:r>
              <a:rPr lang="en-US" dirty="0" smtClean="0">
                <a:latin typeface="Times New Roman"/>
              </a:rPr>
              <a:t>Respect for older adults is greater in collectivist cultures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/>
              </a:rPr>
              <a:t>Sociocultural</a:t>
            </a:r>
            <a:r>
              <a:rPr lang="en-US" sz="3600" dirty="0" smtClean="0">
                <a:latin typeface="Times New Roman"/>
              </a:rPr>
              <a:t> Influences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01" y="1936980"/>
            <a:ext cx="7838629" cy="41285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Special group of concern is poor older adults</a:t>
            </a:r>
          </a:p>
          <a:p>
            <a:r>
              <a:rPr lang="en-US" dirty="0" smtClean="0">
                <a:latin typeface="Times New Roman"/>
              </a:rPr>
              <a:t>Poverty in late adulthood linked to increased physical and mental health problems</a:t>
            </a:r>
          </a:p>
          <a:p>
            <a:pPr lvl="1"/>
            <a:r>
              <a:rPr lang="en-US" dirty="0" smtClean="0">
                <a:latin typeface="Times New Roman"/>
              </a:rPr>
              <a:t>Lower levels of physical and cognitive fitness</a:t>
            </a:r>
          </a:p>
          <a:p>
            <a:r>
              <a:rPr lang="en-US" dirty="0" smtClean="0">
                <a:latin typeface="Times New Roman"/>
              </a:rPr>
              <a:t>U.S. women ages 65 or older much more likely to live in poverty than males</a:t>
            </a:r>
          </a:p>
          <a:p>
            <a:pPr lvl="1"/>
            <a:r>
              <a:rPr lang="en-US" smtClean="0">
                <a:latin typeface="Times New Roman"/>
              </a:rPr>
              <a:t>Why</a:t>
            </a:r>
            <a:r>
              <a:rPr lang="en-US" dirty="0" smtClean="0">
                <a:latin typeface="Times New Roman"/>
              </a:rPr>
              <a:t>?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Peer Relations in Childhood and Adolescence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05215"/>
            <a:ext cx="8084977" cy="416030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Peers</a:t>
            </a:r>
          </a:p>
          <a:p>
            <a:pPr lvl="1"/>
            <a:r>
              <a:rPr lang="en-US" dirty="0" smtClean="0">
                <a:latin typeface="Times New Roman"/>
              </a:rPr>
              <a:t>Individuals of about the same age or maturity level</a:t>
            </a:r>
          </a:p>
          <a:p>
            <a:pPr lvl="1"/>
            <a:r>
              <a:rPr lang="en-US" dirty="0" smtClean="0">
                <a:latin typeface="Times New Roman"/>
              </a:rPr>
              <a:t>Provide source of information and comparison about world outside of the family</a:t>
            </a:r>
          </a:p>
          <a:p>
            <a:pPr lvl="1"/>
            <a:r>
              <a:rPr lang="en-US" dirty="0" smtClean="0">
                <a:latin typeface="Times New Roman"/>
              </a:rPr>
              <a:t>Receive feedback about abilities</a:t>
            </a:r>
          </a:p>
          <a:p>
            <a:r>
              <a:rPr lang="en-US" dirty="0" smtClean="0">
                <a:latin typeface="Times New Roman"/>
              </a:rPr>
              <a:t>Peer influence can be positive or negative</a:t>
            </a:r>
          </a:p>
          <a:p>
            <a:pPr lvl="1"/>
            <a:r>
              <a:rPr lang="en-US" dirty="0" smtClean="0">
                <a:latin typeface="Times New Roman"/>
              </a:rPr>
              <a:t>Rejection and neglect by peers</a:t>
            </a:r>
          </a:p>
          <a:p>
            <a:pPr lvl="1"/>
            <a:r>
              <a:rPr lang="en-US" dirty="0" smtClean="0">
                <a:latin typeface="Times New Roman"/>
              </a:rPr>
              <a:t>Can undermine parent values and 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Peer Relations in Childhood and Adolescence</a:t>
            </a:r>
            <a:endParaRPr lang="en-US" sz="3600" dirty="0">
              <a:latin typeface="Times New Roman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9165" y="1936194"/>
            <a:ext cx="8239861" cy="412932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Peer interaction is influenced by context</a:t>
            </a:r>
          </a:p>
          <a:p>
            <a:pPr lvl="1"/>
            <a:r>
              <a:rPr lang="en-US" dirty="0" smtClean="0">
                <a:latin typeface="Times New Roman"/>
              </a:rPr>
              <a:t>Type of peer individual interacts with</a:t>
            </a:r>
          </a:p>
          <a:p>
            <a:pPr lvl="2"/>
            <a:r>
              <a:rPr lang="en-US" dirty="0" smtClean="0">
                <a:latin typeface="Times New Roman"/>
              </a:rPr>
              <a:t>Acquaintance, crowd, clique, friend, romantic partner</a:t>
            </a:r>
          </a:p>
          <a:p>
            <a:pPr lvl="1"/>
            <a:r>
              <a:rPr lang="en-US" dirty="0" smtClean="0">
                <a:latin typeface="Times New Roman"/>
              </a:rPr>
              <a:t>Situation or location where peers interact</a:t>
            </a:r>
          </a:p>
          <a:p>
            <a:pPr lvl="2"/>
            <a:r>
              <a:rPr lang="en-US" dirty="0" smtClean="0">
                <a:latin typeface="Times New Roman"/>
              </a:rPr>
              <a:t>School, neighborhood, community center, religious setting, etc.</a:t>
            </a:r>
          </a:p>
          <a:p>
            <a:r>
              <a:rPr lang="en-US" dirty="0" smtClean="0">
                <a:latin typeface="Times New Roman"/>
              </a:rPr>
              <a:t>Children encounter different messages and opportunities to engage in adaptive or maladaptive behavior with peers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Peer Relations in Childhood and Adolescence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11325"/>
            <a:ext cx="7902776" cy="41541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Social knowledge involved in ability to get along with peers:</a:t>
            </a:r>
          </a:p>
          <a:p>
            <a:pPr lvl="1"/>
            <a:r>
              <a:rPr lang="en-US" dirty="0" smtClean="0">
                <a:latin typeface="Times New Roman"/>
              </a:rPr>
              <a:t>What goals to pursue in poorly defined or ambiguous situations</a:t>
            </a:r>
          </a:p>
          <a:p>
            <a:pPr lvl="1"/>
            <a:r>
              <a:rPr lang="en-US" dirty="0" smtClean="0">
                <a:latin typeface="Times New Roman"/>
              </a:rPr>
              <a:t>How to initiate and maintain a social bond</a:t>
            </a:r>
          </a:p>
          <a:p>
            <a:pPr lvl="1"/>
            <a:r>
              <a:rPr lang="en-US" dirty="0" smtClean="0">
                <a:latin typeface="Times New Roman"/>
              </a:rPr>
              <a:t>What scripts to follow to get other children to be their friends</a:t>
            </a:r>
          </a:p>
          <a:p>
            <a:r>
              <a:rPr lang="en-US" dirty="0" smtClean="0">
                <a:latin typeface="Times New Roman"/>
              </a:rPr>
              <a:t>Emotions play strong role in determining whether peer relations are successful</a:t>
            </a:r>
          </a:p>
          <a:p>
            <a:pPr lvl="1"/>
            <a:r>
              <a:rPr lang="en-US" dirty="0" smtClean="0">
                <a:latin typeface="Times New Roman"/>
              </a:rPr>
              <a:t>Moody and emotionally negative children are often rejected</a:t>
            </a:r>
          </a:p>
          <a:p>
            <a:pPr lvl="1"/>
            <a:r>
              <a:rPr lang="en-US" dirty="0" smtClean="0">
                <a:latin typeface="Times New Roman"/>
              </a:rPr>
              <a:t>Emotionally positive children are often popular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Peer Relations in Childhood and Adolescence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20" y="1920705"/>
            <a:ext cx="7992046" cy="41448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Adolescent peer groups are more likely to include boys and girls</a:t>
            </a:r>
          </a:p>
          <a:p>
            <a:pPr lvl="1"/>
            <a:r>
              <a:rPr lang="en-US" dirty="0" smtClean="0">
                <a:latin typeface="Times New Roman"/>
              </a:rPr>
              <a:t>Standards of peer groups and influence of crowds and cliques become increasingly important</a:t>
            </a:r>
          </a:p>
          <a:p>
            <a:r>
              <a:rPr lang="en-US" dirty="0" smtClean="0">
                <a:latin typeface="Times New Roman"/>
              </a:rPr>
              <a:t>Young adolescents conform more to peer standards than children</a:t>
            </a:r>
          </a:p>
          <a:p>
            <a:pPr lvl="1"/>
            <a:r>
              <a:rPr lang="en-US" dirty="0" smtClean="0">
                <a:latin typeface="Times New Roman"/>
              </a:rPr>
              <a:t>Around 8</a:t>
            </a:r>
            <a:r>
              <a:rPr lang="en-US" baseline="30000" dirty="0" smtClean="0">
                <a:latin typeface="Times New Roman"/>
              </a:rPr>
              <a:t>th</a:t>
            </a:r>
            <a:r>
              <a:rPr lang="en-US" dirty="0" smtClean="0">
                <a:latin typeface="Times New Roman"/>
              </a:rPr>
              <a:t> or 9</a:t>
            </a:r>
            <a:r>
              <a:rPr lang="en-US" baseline="30000" dirty="0" smtClean="0">
                <a:latin typeface="Times New Roman"/>
              </a:rPr>
              <a:t>th</a:t>
            </a:r>
            <a:r>
              <a:rPr lang="en-US" dirty="0" smtClean="0">
                <a:latin typeface="Times New Roman"/>
              </a:rPr>
              <a:t> grade, conformity to antisocial peer standards peaks</a:t>
            </a:r>
          </a:p>
          <a:p>
            <a:pPr lvl="1"/>
            <a:r>
              <a:rPr lang="en-US" dirty="0" smtClean="0">
                <a:latin typeface="Times New Roman"/>
              </a:rPr>
              <a:t>Adolescents more likely to conform when uncertain about social identity</a:t>
            </a: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Peer Relations in Childhood and Adolescence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88" y="1924152"/>
            <a:ext cx="7787314" cy="414136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Cliques</a:t>
            </a:r>
          </a:p>
          <a:p>
            <a:pPr lvl="1"/>
            <a:r>
              <a:rPr lang="en-US" dirty="0" smtClean="0">
                <a:latin typeface="Times New Roman"/>
              </a:rPr>
              <a:t>Small groups ranging from 2-12 individuals</a:t>
            </a:r>
          </a:p>
          <a:p>
            <a:pPr lvl="1"/>
            <a:r>
              <a:rPr lang="en-US" dirty="0" smtClean="0">
                <a:latin typeface="Times New Roman"/>
              </a:rPr>
              <a:t>Members usually of the same sex and about same age</a:t>
            </a:r>
          </a:p>
          <a:p>
            <a:pPr lvl="1"/>
            <a:r>
              <a:rPr lang="en-US" dirty="0" smtClean="0">
                <a:latin typeface="Times New Roman"/>
              </a:rPr>
              <a:t>Share ideas and hang out together, develop an in-group identity</a:t>
            </a:r>
          </a:p>
          <a:p>
            <a:r>
              <a:rPr lang="en-US" dirty="0" smtClean="0">
                <a:latin typeface="Times New Roman"/>
              </a:rPr>
              <a:t>Crowds</a:t>
            </a:r>
          </a:p>
          <a:p>
            <a:pPr lvl="1"/>
            <a:r>
              <a:rPr lang="en-US" dirty="0" smtClean="0">
                <a:latin typeface="Times New Roman"/>
              </a:rPr>
              <a:t>Larger than cliques and less personal</a:t>
            </a:r>
          </a:p>
          <a:p>
            <a:pPr lvl="1"/>
            <a:r>
              <a:rPr lang="en-US" dirty="0" smtClean="0">
                <a:latin typeface="Times New Roman"/>
              </a:rPr>
              <a:t>Members grouped together based on reputation and may not spend much time together</a:t>
            </a:r>
          </a:p>
          <a:p>
            <a:pPr lvl="1"/>
            <a:r>
              <a:rPr lang="en-US" dirty="0" smtClean="0">
                <a:latin typeface="Times New Roman"/>
              </a:rPr>
              <a:t>Defined by activities they engage 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Friendship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898497"/>
            <a:ext cx="8056726" cy="41670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Positive friendships associated with positive outcomes:</a:t>
            </a:r>
          </a:p>
          <a:p>
            <a:pPr lvl="1"/>
            <a:r>
              <a:rPr lang="en-US" dirty="0" smtClean="0">
                <a:latin typeface="Times New Roman"/>
              </a:rPr>
              <a:t>Lower rates of delinquency, substance abuse, risky sexual behavior, bullying and victimization</a:t>
            </a:r>
          </a:p>
          <a:p>
            <a:pPr lvl="1"/>
            <a:r>
              <a:rPr lang="en-US" dirty="0" smtClean="0">
                <a:latin typeface="Times New Roman"/>
              </a:rPr>
              <a:t>Higher levels of academic achievement and exercise</a:t>
            </a:r>
          </a:p>
          <a:p>
            <a:r>
              <a:rPr lang="en-US" dirty="0" smtClean="0">
                <a:latin typeface="Times New Roman"/>
              </a:rPr>
              <a:t>Peer rejection, having friends who are depressed, not having close relationship with a best friend, less contact with friends increase depression in adolescence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Friendship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13" y="1924152"/>
            <a:ext cx="7889947" cy="39380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/>
              </a:rPr>
              <a:t>Close relationships were more integrated and similar in emerging adulthood than adolescence</a:t>
            </a:r>
          </a:p>
          <a:p>
            <a:pPr lvl="1"/>
            <a:r>
              <a:rPr lang="en-US" dirty="0" smtClean="0">
                <a:latin typeface="Times New Roman"/>
              </a:rPr>
              <a:t>Friends, family members, and romantic partners</a:t>
            </a:r>
          </a:p>
          <a:p>
            <a:r>
              <a:rPr lang="en-US" dirty="0" smtClean="0">
                <a:latin typeface="Times New Roman"/>
              </a:rPr>
              <a:t>Number of friendships declines from adolescence to emerging adulthood</a:t>
            </a:r>
          </a:p>
          <a:p>
            <a:r>
              <a:rPr lang="en-US" dirty="0" smtClean="0">
                <a:latin typeface="Times New Roman"/>
              </a:rPr>
              <a:t>Women have more close friendships than men do </a:t>
            </a:r>
          </a:p>
          <a:p>
            <a:pPr lvl="1"/>
            <a:r>
              <a:rPr lang="en-US" dirty="0" smtClean="0">
                <a:latin typeface="Times New Roman"/>
              </a:rPr>
              <a:t>Friendships more intimate</a:t>
            </a:r>
          </a:p>
          <a:p>
            <a:r>
              <a:rPr lang="en-US" dirty="0" smtClean="0">
                <a:latin typeface="Times New Roman"/>
              </a:rPr>
              <a:t>Adult female friends talk when they get together</a:t>
            </a:r>
          </a:p>
          <a:p>
            <a:pPr lvl="1"/>
            <a:r>
              <a:rPr lang="en-US" dirty="0" smtClean="0">
                <a:latin typeface="Times New Roman"/>
              </a:rPr>
              <a:t>Adult male friendships engage in activities, especially outdoors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Play and Leisure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118" y="1936980"/>
            <a:ext cx="7877118" cy="41285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Cognitive benefits of play:</a:t>
            </a:r>
          </a:p>
          <a:p>
            <a:pPr lvl="1"/>
            <a:r>
              <a:rPr lang="en-US" dirty="0" smtClean="0">
                <a:latin typeface="Times New Roman"/>
              </a:rPr>
              <a:t>Creativity, abstract thinking, imagination</a:t>
            </a:r>
          </a:p>
          <a:p>
            <a:pPr lvl="1"/>
            <a:r>
              <a:rPr lang="en-US" dirty="0" smtClean="0">
                <a:latin typeface="Times New Roman"/>
              </a:rPr>
              <a:t>Attention, concentration, persistence</a:t>
            </a:r>
          </a:p>
          <a:p>
            <a:pPr lvl="1"/>
            <a:r>
              <a:rPr lang="en-US" dirty="0" smtClean="0">
                <a:latin typeface="Times New Roman"/>
              </a:rPr>
              <a:t>Problem solving</a:t>
            </a:r>
          </a:p>
          <a:p>
            <a:pPr lvl="1"/>
            <a:r>
              <a:rPr lang="en-US" dirty="0" smtClean="0">
                <a:latin typeface="Times New Roman"/>
              </a:rPr>
              <a:t>Social cognition</a:t>
            </a:r>
          </a:p>
          <a:p>
            <a:pPr lvl="1"/>
            <a:r>
              <a:rPr lang="en-US" dirty="0" smtClean="0">
                <a:latin typeface="Times New Roman"/>
              </a:rPr>
              <a:t>Empathy and perspective-taking</a:t>
            </a:r>
          </a:p>
          <a:p>
            <a:pPr lvl="1"/>
            <a:r>
              <a:rPr lang="en-US" dirty="0" smtClean="0">
                <a:latin typeface="Times New Roman"/>
              </a:rPr>
              <a:t>Language</a:t>
            </a:r>
          </a:p>
          <a:p>
            <a:pPr lvl="1"/>
            <a:r>
              <a:rPr lang="en-US" dirty="0" smtClean="0">
                <a:latin typeface="Times New Roman"/>
              </a:rPr>
              <a:t>Mastering new concepts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4080</TotalTime>
  <Words>906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Capital</vt:lpstr>
      <vt:lpstr>A Topical Approach to Life-Span Development, 7th edition John W. Santrock</vt:lpstr>
      <vt:lpstr>Peer Relations in Childhood and Adolescence</vt:lpstr>
      <vt:lpstr>Peer Relations in Childhood and Adolescence</vt:lpstr>
      <vt:lpstr>Peer Relations in Childhood and Adolescence</vt:lpstr>
      <vt:lpstr>Peer Relations in Childhood and Adolescence</vt:lpstr>
      <vt:lpstr>Peer Relations in Childhood and Adolescence</vt:lpstr>
      <vt:lpstr>Friendship</vt:lpstr>
      <vt:lpstr>Friendship</vt:lpstr>
      <vt:lpstr>Play and Leisure</vt:lpstr>
      <vt:lpstr>Play and Leisure</vt:lpstr>
      <vt:lpstr>Play and Leisure</vt:lpstr>
      <vt:lpstr>Aging and Social World</vt:lpstr>
      <vt:lpstr>Aging and Social World</vt:lpstr>
      <vt:lpstr>Aging and Social World</vt:lpstr>
      <vt:lpstr>Sociocultural Influences</vt:lpstr>
      <vt:lpstr>Sociocultural Influences</vt:lpstr>
      <vt:lpstr>Sociocultural Influences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Topical Approach to Life-Span Development, 6th edition John W. Santrock</dc:title>
  <dc:creator>Khia Thomas</dc:creator>
  <cp:lastModifiedBy>Shawn</cp:lastModifiedBy>
  <cp:revision>212</cp:revision>
  <dcterms:created xsi:type="dcterms:W3CDTF">2013-08-20T15:27:50Z</dcterms:created>
  <dcterms:modified xsi:type="dcterms:W3CDTF">2014-11-24T00:15:47Z</dcterms:modified>
</cp:coreProperties>
</file>