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16"/>
  </p:notesMasterIdLst>
  <p:sldIdLst>
    <p:sldId id="256" r:id="rId2"/>
    <p:sldId id="257" r:id="rId3"/>
    <p:sldId id="260" r:id="rId4"/>
    <p:sldId id="347" r:id="rId5"/>
    <p:sldId id="261" r:id="rId6"/>
    <p:sldId id="300" r:id="rId7"/>
    <p:sldId id="357" r:id="rId8"/>
    <p:sldId id="264" r:id="rId9"/>
    <p:sldId id="303" r:id="rId10"/>
    <p:sldId id="265" r:id="rId11"/>
    <p:sldId id="266" r:id="rId12"/>
    <p:sldId id="267"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5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654C7-1D86-FE45-BD51-AC6BCE488472}" type="datetimeFigureOut">
              <a:rPr lang="en-US" smtClean="0"/>
              <a:pPr/>
              <a:t>11/16/2014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650FE7-14AC-C545-9E35-23F4A51485C1}" type="slidenum">
              <a:rPr lang="en-US" smtClean="0"/>
              <a:pPr/>
              <a:t>‹#›</a:t>
            </a:fld>
            <a:endParaRPr lang="en-US"/>
          </a:p>
        </p:txBody>
      </p:sp>
    </p:spTree>
    <p:extLst>
      <p:ext uri="{BB962C8B-B14F-4D97-AF65-F5344CB8AC3E}">
        <p14:creationId xmlns:p14="http://schemas.microsoft.com/office/powerpoint/2010/main" val="39508886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1D2A01D2-A620-4845-B23B-3DD7112969DE}" type="datetimeFigureOut">
              <a:rPr lang="en-US" smtClean="0"/>
              <a:pPr/>
              <a:t>11/16/2014</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69E29E33-B620-47F9-BB04-8846C2A5AFCC}" type="slidenum">
              <a:rPr kumimoji="0" lang="en-US" smtClean="0"/>
              <a:pPr/>
              <a:t>‹#›</a:t>
            </a:fld>
            <a:endParaRPr kumimoji="0" lang="en-US"/>
          </a:p>
        </p:txBody>
      </p:sp>
      <p:pic>
        <p:nvPicPr>
          <p:cNvPr id="13" name="Picture 3" descr="MHE-red-RGB-email-logo.png"/>
          <p:cNvPicPr>
            <a:picLocks noChangeAspect="1"/>
          </p:cNvPicPr>
          <p:nvPr userDrawn="1"/>
        </p:nvPicPr>
        <p:blipFill>
          <a:blip r:embed="rId3"/>
          <a:srcRect/>
          <a:stretch>
            <a:fillRect/>
          </a:stretch>
        </p:blipFill>
        <p:spPr bwMode="auto">
          <a:xfrm>
            <a:off x="584262" y="475550"/>
            <a:ext cx="612775" cy="6127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9822-E000-DC4F-BB44-56AA8E07EB21}" type="slidenum">
              <a:rPr lang="en-US" smtClean="0"/>
              <a:pPr/>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9822-E000-DC4F-BB44-56AA8E07EB21}" type="slidenum">
              <a:rPr lang="en-US" smtClean="0"/>
              <a:pPr/>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9822-E000-DC4F-BB44-56AA8E07EB21}" type="slidenum">
              <a:rPr lang="en-US" smtClean="0"/>
              <a:pPr/>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1D2A01D2-A620-4845-B23B-3DD7112969DE}" type="datetimeFigureOut">
              <a:rPr lang="en-US" smtClean="0"/>
              <a:pPr/>
              <a:t>11/16/2014</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A9822-E000-DC4F-BB44-56AA8E07EB21}" type="slidenum">
              <a:rPr lang="en-US" smtClean="0"/>
              <a:pPr/>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A9822-E000-DC4F-BB44-56AA8E07EB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D2A01D2-A620-4845-B23B-3DD7112969DE}"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1D2A01D2-A620-4845-B23B-3DD7112969DE}" type="datetimeFigureOut">
              <a:rPr lang="en-US" smtClean="0"/>
              <a:pPr/>
              <a:t>11/16/2014</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001A9822-E000-DC4F-BB44-56AA8E07EB2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20946"/>
            <a:ext cx="7342188" cy="1924050"/>
          </a:xfrm>
        </p:spPr>
        <p:txBody>
          <a:bodyPr/>
          <a:lstStyle/>
          <a:p>
            <a:r>
              <a:rPr lang="en-US" sz="3600" b="1" dirty="0" smtClean="0">
                <a:latin typeface="Times New Roman"/>
              </a:rPr>
              <a:t>A Topical Approach to Life-Span Development, 7</a:t>
            </a:r>
            <a:r>
              <a:rPr lang="en-US" sz="3600" b="1" baseline="30000" dirty="0" smtClean="0">
                <a:latin typeface="Times New Roman"/>
              </a:rPr>
              <a:t>th</a:t>
            </a:r>
            <a:r>
              <a:rPr lang="en-US" sz="3600" b="1" dirty="0" smtClean="0">
                <a:latin typeface="Times New Roman"/>
              </a:rPr>
              <a:t> edition</a:t>
            </a:r>
            <a:r>
              <a:rPr lang="en-US" sz="3600" dirty="0" smtClean="0">
                <a:latin typeface="Times New Roman"/>
              </a:rPr>
              <a:t/>
            </a:r>
            <a:br>
              <a:rPr lang="en-US" sz="3600" dirty="0" smtClean="0">
                <a:latin typeface="Times New Roman"/>
              </a:rPr>
            </a:br>
            <a:r>
              <a:rPr lang="en-US" sz="3200" dirty="0" smtClean="0">
                <a:latin typeface="Times New Roman"/>
              </a:rPr>
              <a:t>John W. </a:t>
            </a:r>
            <a:r>
              <a:rPr lang="en-US" sz="3200" dirty="0" err="1" smtClean="0">
                <a:latin typeface="Times New Roman"/>
              </a:rPr>
              <a:t>Santrock</a:t>
            </a:r>
            <a:endParaRPr lang="en-US" sz="3200" dirty="0">
              <a:latin typeface="Times New Roman"/>
            </a:endParaRPr>
          </a:p>
        </p:txBody>
      </p:sp>
      <p:sp>
        <p:nvSpPr>
          <p:cNvPr id="3" name="Subtitle 2"/>
          <p:cNvSpPr>
            <a:spLocks noGrp="1"/>
          </p:cNvSpPr>
          <p:nvPr>
            <p:ph type="subTitle" idx="1"/>
          </p:nvPr>
        </p:nvSpPr>
        <p:spPr/>
        <p:txBody>
          <a:bodyPr>
            <a:normAutofit lnSpcReduction="10000"/>
          </a:bodyPr>
          <a:lstStyle/>
          <a:p>
            <a:r>
              <a:rPr lang="en-US" sz="3600" dirty="0" smtClean="0">
                <a:latin typeface="Times New Roman"/>
              </a:rPr>
              <a:t>Chapter 13 – </a:t>
            </a:r>
          </a:p>
          <a:p>
            <a:r>
              <a:rPr lang="en-US" sz="3600" dirty="0" smtClean="0">
                <a:latin typeface="Times New Roman"/>
              </a:rPr>
              <a:t>Moral Development, Values, and Religion</a:t>
            </a:r>
          </a:p>
        </p:txBody>
      </p:sp>
      <p:sp>
        <p:nvSpPr>
          <p:cNvPr id="4" name="TextBox 3"/>
          <p:cNvSpPr txBox="1"/>
          <p:nvPr/>
        </p:nvSpPr>
        <p:spPr>
          <a:xfrm>
            <a:off x="1672754" y="5701163"/>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449021" y="1920705"/>
            <a:ext cx="7992189" cy="3980029"/>
          </a:xfrm>
        </p:spPr>
        <p:txBody>
          <a:bodyPr>
            <a:normAutofit/>
          </a:bodyPr>
          <a:lstStyle/>
          <a:p>
            <a:r>
              <a:rPr lang="en-US" dirty="0" smtClean="0">
                <a:latin typeface="Times New Roman"/>
              </a:rPr>
              <a:t>Parents may play larger role in moral development than Kohlberg imagined</a:t>
            </a:r>
          </a:p>
          <a:p>
            <a:pPr lvl="1"/>
            <a:r>
              <a:rPr lang="en-US" dirty="0" smtClean="0">
                <a:latin typeface="Times New Roman"/>
              </a:rPr>
              <a:t>Parent-child communication, discipline techniques, and other aspects of parental relationship influence children’s moral development</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557586" y="1858747"/>
            <a:ext cx="7930090" cy="4041988"/>
          </a:xfrm>
        </p:spPr>
        <p:txBody>
          <a:bodyPr>
            <a:normAutofit lnSpcReduction="10000"/>
          </a:bodyPr>
          <a:lstStyle/>
          <a:p>
            <a:r>
              <a:rPr lang="en-US" dirty="0" smtClean="0">
                <a:latin typeface="Times New Roman"/>
              </a:rPr>
              <a:t>Gilligan’s theory</a:t>
            </a:r>
          </a:p>
          <a:p>
            <a:pPr lvl="1"/>
            <a:r>
              <a:rPr lang="en-US" dirty="0" smtClean="0">
                <a:latin typeface="Times New Roman"/>
              </a:rPr>
              <a:t>Kohlberg’s theory is based on male norms that put abstract principles above relationships and concern for others</a:t>
            </a:r>
          </a:p>
          <a:p>
            <a:pPr lvl="1"/>
            <a:r>
              <a:rPr lang="en-US" dirty="0" smtClean="0">
                <a:latin typeface="Times New Roman"/>
              </a:rPr>
              <a:t>Justice perspective at the heart of morality</a:t>
            </a:r>
          </a:p>
          <a:p>
            <a:pPr lvl="1"/>
            <a:r>
              <a:rPr lang="en-US" dirty="0" smtClean="0">
                <a:latin typeface="Times New Roman"/>
              </a:rPr>
              <a:t>Care perspective emphasizes connectedness with others, interpersonal communication, social  relationships, and concern for others</a:t>
            </a:r>
          </a:p>
          <a:p>
            <a:r>
              <a:rPr lang="en-US" dirty="0" smtClean="0">
                <a:latin typeface="Times New Roman"/>
              </a:rPr>
              <a:t>Girls consistently interpret moral dilemmas in terms of human relationships</a:t>
            </a:r>
          </a:p>
          <a:p>
            <a:pPr lvl="1"/>
            <a:r>
              <a:rPr lang="en-US" dirty="0" smtClean="0">
                <a:latin typeface="Times New Roman"/>
              </a:rPr>
              <a:t>Base interpretations on listening and watching other people</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Behavior</a:t>
            </a:r>
            <a:endParaRPr lang="en-US" sz="3600" dirty="0">
              <a:latin typeface="Times New Roman"/>
            </a:endParaRPr>
          </a:p>
        </p:txBody>
      </p:sp>
      <p:sp>
        <p:nvSpPr>
          <p:cNvPr id="3" name="Content Placeholder 2"/>
          <p:cNvSpPr>
            <a:spLocks noGrp="1"/>
          </p:cNvSpPr>
          <p:nvPr>
            <p:ph idx="1"/>
          </p:nvPr>
        </p:nvSpPr>
        <p:spPr>
          <a:xfrm>
            <a:off x="573073" y="1889726"/>
            <a:ext cx="7930091" cy="4175795"/>
          </a:xfrm>
        </p:spPr>
        <p:txBody>
          <a:bodyPr>
            <a:normAutofit/>
          </a:bodyPr>
          <a:lstStyle/>
          <a:p>
            <a:r>
              <a:rPr lang="en-US" dirty="0" smtClean="0">
                <a:latin typeface="Times New Roman"/>
              </a:rPr>
              <a:t>Processes of reinforcement, punishment, and imitation have been used to explain how individuals learn moral behavior </a:t>
            </a:r>
          </a:p>
          <a:p>
            <a:pPr lvl="1"/>
            <a:r>
              <a:rPr lang="en-US" dirty="0" smtClean="0">
                <a:latin typeface="Times New Roman"/>
              </a:rPr>
              <a:t>Effectiveness of reward and punishment depend on consistency and timing</a:t>
            </a:r>
          </a:p>
          <a:p>
            <a:pPr lvl="1"/>
            <a:r>
              <a:rPr lang="en-US" dirty="0" smtClean="0">
                <a:latin typeface="Times New Roman"/>
              </a:rPr>
              <a:t>Effectiveness of modeling depend on characteristics of the model and cognitive skills of observer</a:t>
            </a:r>
          </a:p>
          <a:p>
            <a:r>
              <a:rPr lang="en-US" dirty="0" smtClean="0">
                <a:latin typeface="Times New Roman"/>
              </a:rPr>
              <a:t>Individuals do not consistently display moral behavior in different situations</a:t>
            </a:r>
          </a:p>
          <a:p>
            <a:pPr lvl="1"/>
            <a:r>
              <a:rPr lang="en-US" dirty="0" smtClean="0">
                <a:latin typeface="Times New Roman"/>
              </a:rPr>
              <a:t>Behavior is </a:t>
            </a:r>
            <a:r>
              <a:rPr lang="en-US" dirty="0" err="1" smtClean="0">
                <a:latin typeface="Times New Roman"/>
              </a:rPr>
              <a:t>situationally</a:t>
            </a:r>
            <a:r>
              <a:rPr lang="en-US" dirty="0">
                <a:latin typeface="Times New Roman"/>
              </a:rPr>
              <a:t> </a:t>
            </a:r>
            <a:r>
              <a:rPr lang="en-US" dirty="0" smtClean="0">
                <a:latin typeface="Times New Roman"/>
              </a:rPr>
              <a:t>dependent</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a:rPr>
              <a:t>Domains of Moral Behavior</a:t>
            </a:r>
            <a:endParaRPr lang="en-US" sz="3600" dirty="0">
              <a:latin typeface="Times New Roman"/>
            </a:endParaRPr>
          </a:p>
        </p:txBody>
      </p:sp>
      <p:sp>
        <p:nvSpPr>
          <p:cNvPr id="3" name="Content Placeholder 2"/>
          <p:cNvSpPr>
            <a:spLocks noGrp="1"/>
          </p:cNvSpPr>
          <p:nvPr>
            <p:ph idx="1"/>
          </p:nvPr>
        </p:nvSpPr>
        <p:spPr>
          <a:xfrm>
            <a:off x="542096" y="1920705"/>
            <a:ext cx="7961069" cy="4144816"/>
          </a:xfrm>
        </p:spPr>
        <p:txBody>
          <a:bodyPr>
            <a:normAutofit/>
          </a:bodyPr>
          <a:lstStyle/>
          <a:p>
            <a:r>
              <a:rPr lang="en-US" dirty="0" smtClean="0">
                <a:latin typeface="Times New Roman"/>
              </a:rPr>
              <a:t>Social cognitive theory of morality</a:t>
            </a:r>
          </a:p>
          <a:p>
            <a:pPr lvl="1"/>
            <a:r>
              <a:rPr lang="en-US" dirty="0" smtClean="0">
                <a:latin typeface="Times New Roman"/>
              </a:rPr>
              <a:t>Distinguishes between moral competence and moral performance</a:t>
            </a:r>
          </a:p>
          <a:p>
            <a:pPr lvl="1"/>
            <a:r>
              <a:rPr lang="en-US" dirty="0" smtClean="0">
                <a:latin typeface="Times New Roman"/>
              </a:rPr>
              <a:t>Moral competence – ability to perform moral behaviors</a:t>
            </a:r>
          </a:p>
          <a:p>
            <a:pPr lvl="1"/>
            <a:r>
              <a:rPr lang="en-US" dirty="0" smtClean="0">
                <a:latin typeface="Times New Roman"/>
              </a:rPr>
              <a:t>Moral performance – performing of moral behaviors</a:t>
            </a:r>
          </a:p>
          <a:p>
            <a:r>
              <a:rPr lang="en-US" dirty="0" smtClean="0">
                <a:latin typeface="Times New Roman"/>
              </a:rPr>
              <a:t>Moral development is best understood by a combination of social and cognitive factors</a:t>
            </a:r>
          </a:p>
          <a:p>
            <a:pPr lvl="1"/>
            <a:r>
              <a:rPr lang="en-US" dirty="0" smtClean="0">
                <a:latin typeface="Times New Roman"/>
              </a:rPr>
              <a:t>Especially self-control</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Behavior</a:t>
            </a:r>
            <a:endParaRPr lang="en-US" sz="3600" dirty="0">
              <a:latin typeface="Times New Roman"/>
            </a:endParaRPr>
          </a:p>
        </p:txBody>
      </p:sp>
      <p:sp>
        <p:nvSpPr>
          <p:cNvPr id="3" name="Content Placeholder 2"/>
          <p:cNvSpPr>
            <a:spLocks noGrp="1"/>
          </p:cNvSpPr>
          <p:nvPr>
            <p:ph idx="1"/>
          </p:nvPr>
        </p:nvSpPr>
        <p:spPr>
          <a:xfrm>
            <a:off x="436192" y="1889727"/>
            <a:ext cx="8097950" cy="4011007"/>
          </a:xfrm>
        </p:spPr>
        <p:txBody>
          <a:bodyPr>
            <a:normAutofit fontScale="92500" lnSpcReduction="20000"/>
          </a:bodyPr>
          <a:lstStyle/>
          <a:p>
            <a:r>
              <a:rPr lang="en-US" dirty="0" smtClean="0">
                <a:latin typeface="Times New Roman"/>
              </a:rPr>
              <a:t>Freud’s perspective</a:t>
            </a:r>
          </a:p>
          <a:p>
            <a:pPr lvl="1"/>
            <a:r>
              <a:rPr lang="en-US" dirty="0" smtClean="0">
                <a:latin typeface="Times New Roman"/>
              </a:rPr>
              <a:t>Guilt and desire to avoid feeling guilty are foundation of moral behavior</a:t>
            </a:r>
          </a:p>
          <a:p>
            <a:r>
              <a:rPr lang="en-US" dirty="0" smtClean="0">
                <a:latin typeface="Times New Roman"/>
              </a:rPr>
              <a:t>Ego ideal</a:t>
            </a:r>
          </a:p>
          <a:p>
            <a:pPr lvl="1"/>
            <a:r>
              <a:rPr lang="en-US" dirty="0" smtClean="0">
                <a:latin typeface="Times New Roman"/>
              </a:rPr>
              <a:t>Component of superego that rewards the child by conveying a sense of pride and personal value when acting in accordance to ideal standards approved by parents</a:t>
            </a:r>
          </a:p>
          <a:p>
            <a:r>
              <a:rPr lang="en-US" dirty="0" smtClean="0">
                <a:latin typeface="Times New Roman"/>
              </a:rPr>
              <a:t>Conscience</a:t>
            </a:r>
          </a:p>
          <a:p>
            <a:pPr lvl="1"/>
            <a:r>
              <a:rPr lang="en-US" dirty="0" smtClean="0">
                <a:latin typeface="Times New Roman"/>
              </a:rPr>
              <a:t>Punishes the child for behaviors disapproved by parents</a:t>
            </a:r>
          </a:p>
          <a:p>
            <a:pPr lvl="1"/>
            <a:r>
              <a:rPr lang="en-US" dirty="0" smtClean="0">
                <a:latin typeface="Times New Roman"/>
              </a:rPr>
              <a:t>Makes the child feel guilty and worthless</a:t>
            </a:r>
          </a:p>
          <a:p>
            <a:r>
              <a:rPr lang="en-US" dirty="0" smtClean="0">
                <a:latin typeface="Times New Roman"/>
              </a:rPr>
              <a:t>Freud’s claims cannot be verified</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542096" y="1905215"/>
            <a:ext cx="8084977" cy="4160306"/>
          </a:xfrm>
        </p:spPr>
        <p:txBody>
          <a:bodyPr>
            <a:normAutofit fontScale="92500" lnSpcReduction="10000"/>
          </a:bodyPr>
          <a:lstStyle/>
          <a:p>
            <a:r>
              <a:rPr lang="en-US" dirty="0" smtClean="0">
                <a:latin typeface="Times New Roman"/>
              </a:rPr>
              <a:t>Moral development</a:t>
            </a:r>
          </a:p>
          <a:p>
            <a:pPr lvl="1"/>
            <a:r>
              <a:rPr lang="en-US" dirty="0" smtClean="0">
                <a:latin typeface="Times New Roman"/>
              </a:rPr>
              <a:t>Changes in thoughts, feelings, and behaviors regarding standards of right and wrong</a:t>
            </a:r>
          </a:p>
          <a:p>
            <a:pPr lvl="1"/>
            <a:r>
              <a:rPr lang="en-US" dirty="0" smtClean="0">
                <a:latin typeface="Times New Roman"/>
              </a:rPr>
              <a:t>Intrapersonal and interpersonal dimensions</a:t>
            </a:r>
          </a:p>
          <a:p>
            <a:r>
              <a:rPr lang="en-US" dirty="0" smtClean="0">
                <a:latin typeface="Times New Roman"/>
              </a:rPr>
              <a:t>Piaget’s theory</a:t>
            </a:r>
          </a:p>
          <a:p>
            <a:pPr lvl="1"/>
            <a:r>
              <a:rPr lang="en-US" dirty="0" err="1" smtClean="0">
                <a:latin typeface="Times New Roman"/>
              </a:rPr>
              <a:t>Heteronomous</a:t>
            </a:r>
            <a:r>
              <a:rPr lang="en-US" dirty="0" smtClean="0">
                <a:latin typeface="Times New Roman"/>
              </a:rPr>
              <a:t> morality (Ages 4-7)</a:t>
            </a:r>
          </a:p>
          <a:p>
            <a:pPr lvl="2"/>
            <a:r>
              <a:rPr lang="en-US" dirty="0" smtClean="0">
                <a:latin typeface="Times New Roman"/>
              </a:rPr>
              <a:t>Rules and justice as unchangeable, removed from people’s control</a:t>
            </a:r>
          </a:p>
          <a:p>
            <a:pPr lvl="1"/>
            <a:r>
              <a:rPr lang="en-US" dirty="0" smtClean="0">
                <a:latin typeface="Times New Roman"/>
              </a:rPr>
              <a:t>Transition from ages 7-10 years</a:t>
            </a:r>
          </a:p>
          <a:p>
            <a:pPr lvl="1"/>
            <a:r>
              <a:rPr lang="en-US" dirty="0" smtClean="0">
                <a:latin typeface="Times New Roman"/>
              </a:rPr>
              <a:t>Autonomous morality (Ages 10+)</a:t>
            </a:r>
          </a:p>
          <a:p>
            <a:pPr lvl="2"/>
            <a:r>
              <a:rPr lang="en-US" dirty="0" smtClean="0">
                <a:latin typeface="Times New Roman"/>
              </a:rPr>
              <a:t>Aware that rules and laws are created by people, and in judging action, consider intentions and consequences</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8" name="Content Placeholder 7"/>
          <p:cNvSpPr>
            <a:spLocks noGrp="1"/>
          </p:cNvSpPr>
          <p:nvPr>
            <p:ph idx="1"/>
          </p:nvPr>
        </p:nvSpPr>
        <p:spPr>
          <a:xfrm>
            <a:off x="449165" y="1936194"/>
            <a:ext cx="8239861" cy="4129327"/>
          </a:xfrm>
        </p:spPr>
        <p:txBody>
          <a:bodyPr>
            <a:normAutofit/>
          </a:bodyPr>
          <a:lstStyle/>
          <a:p>
            <a:r>
              <a:rPr lang="en-US" dirty="0" smtClean="0">
                <a:latin typeface="Times New Roman"/>
              </a:rPr>
              <a:t>Kohlberg’s theory</a:t>
            </a:r>
          </a:p>
          <a:p>
            <a:pPr lvl="1"/>
            <a:r>
              <a:rPr lang="en-US" dirty="0" smtClean="0">
                <a:latin typeface="Times New Roman"/>
              </a:rPr>
              <a:t>Universal stages of moral development</a:t>
            </a:r>
          </a:p>
          <a:p>
            <a:pPr lvl="1"/>
            <a:r>
              <a:rPr lang="en-US" dirty="0" smtClean="0">
                <a:latin typeface="Times New Roman"/>
              </a:rPr>
              <a:t>Perspective taking and experience of conflict between one’s stage and higher moral reasoning of others advances moral development</a:t>
            </a:r>
          </a:p>
          <a:p>
            <a:r>
              <a:rPr lang="en-US" dirty="0" err="1" smtClean="0">
                <a:latin typeface="Times New Roman"/>
              </a:rPr>
              <a:t>Preconventional</a:t>
            </a:r>
            <a:r>
              <a:rPr lang="en-US" dirty="0" smtClean="0">
                <a:latin typeface="Times New Roman"/>
              </a:rPr>
              <a:t> reasoning</a:t>
            </a:r>
          </a:p>
          <a:p>
            <a:pPr lvl="1"/>
            <a:r>
              <a:rPr lang="en-US" dirty="0" smtClean="0">
                <a:latin typeface="Times New Roman"/>
              </a:rPr>
              <a:t>Lowest level of moral reasoning</a:t>
            </a:r>
          </a:p>
          <a:p>
            <a:pPr lvl="1"/>
            <a:r>
              <a:rPr lang="en-US" dirty="0" smtClean="0">
                <a:latin typeface="Times New Roman"/>
              </a:rPr>
              <a:t>Good and bad interpreted according to external reward and punishment</a:t>
            </a:r>
          </a:p>
        </p:txBody>
      </p:sp>
      <p:sp>
        <p:nvSpPr>
          <p:cNvPr id="6" name="TextBox 5"/>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667118" y="1949808"/>
            <a:ext cx="7825801" cy="4115713"/>
          </a:xfrm>
        </p:spPr>
        <p:txBody>
          <a:bodyPr>
            <a:normAutofit/>
          </a:bodyPr>
          <a:lstStyle/>
          <a:p>
            <a:r>
              <a:rPr lang="en-US" dirty="0" smtClean="0">
                <a:latin typeface="Times New Roman"/>
              </a:rPr>
              <a:t>Stage 1: </a:t>
            </a:r>
            <a:r>
              <a:rPr lang="en-US" dirty="0" err="1" smtClean="0">
                <a:latin typeface="Times New Roman"/>
              </a:rPr>
              <a:t>Heteronomous</a:t>
            </a:r>
            <a:r>
              <a:rPr lang="en-US" dirty="0" smtClean="0">
                <a:latin typeface="Times New Roman"/>
              </a:rPr>
              <a:t> morality</a:t>
            </a:r>
          </a:p>
          <a:p>
            <a:pPr lvl="1"/>
            <a:r>
              <a:rPr lang="en-US" dirty="0" smtClean="0">
                <a:latin typeface="Times New Roman"/>
              </a:rPr>
              <a:t>Moral thinking is tied to punishment</a:t>
            </a:r>
          </a:p>
          <a:p>
            <a:r>
              <a:rPr lang="en-US" dirty="0" smtClean="0">
                <a:latin typeface="Times New Roman"/>
              </a:rPr>
              <a:t>Stage 2: Individualism, instrumental purpose, and exchange</a:t>
            </a:r>
          </a:p>
          <a:p>
            <a:pPr lvl="1"/>
            <a:r>
              <a:rPr lang="en-US" dirty="0" smtClean="0">
                <a:latin typeface="Times New Roman"/>
              </a:rPr>
              <a:t>Individuals pursue their own interests but also let others do the same</a:t>
            </a:r>
          </a:p>
          <a:p>
            <a:pPr>
              <a:buNone/>
            </a:pPr>
            <a:endParaRPr lang="en-US" dirty="0" smtClean="0">
              <a:latin typeface="Times New Roman"/>
            </a:endParaRP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557586" y="1936195"/>
            <a:ext cx="7930090" cy="3964540"/>
          </a:xfrm>
        </p:spPr>
        <p:txBody>
          <a:bodyPr>
            <a:normAutofit fontScale="92500" lnSpcReduction="10000"/>
          </a:bodyPr>
          <a:lstStyle/>
          <a:p>
            <a:r>
              <a:rPr lang="en-US" dirty="0" smtClean="0">
                <a:latin typeface="Times New Roman"/>
              </a:rPr>
              <a:t>Conventional reasoning</a:t>
            </a:r>
          </a:p>
          <a:p>
            <a:pPr lvl="1"/>
            <a:r>
              <a:rPr lang="en-US" dirty="0" smtClean="0">
                <a:latin typeface="Times New Roman"/>
              </a:rPr>
              <a:t>Intermediate level in Kohlberg’s theory</a:t>
            </a:r>
          </a:p>
          <a:p>
            <a:pPr lvl="1"/>
            <a:r>
              <a:rPr lang="en-US" dirty="0" smtClean="0">
                <a:latin typeface="Times New Roman"/>
              </a:rPr>
              <a:t>Individuals apply certain standards that are set by others, such as parents or government</a:t>
            </a:r>
          </a:p>
          <a:p>
            <a:r>
              <a:rPr lang="en-US" dirty="0" smtClean="0">
                <a:latin typeface="Times New Roman"/>
              </a:rPr>
              <a:t>Stage 3: Mutual interpersonal expectations, relationships, and interpersonal conformity</a:t>
            </a:r>
          </a:p>
          <a:p>
            <a:pPr lvl="1"/>
            <a:r>
              <a:rPr lang="en-US" dirty="0" smtClean="0">
                <a:latin typeface="Times New Roman"/>
              </a:rPr>
              <a:t>Individuals value trust, caring, and loyalty to others as basis of moral judgment</a:t>
            </a:r>
          </a:p>
          <a:p>
            <a:r>
              <a:rPr lang="en-US" dirty="0" smtClean="0">
                <a:latin typeface="Times New Roman"/>
              </a:rPr>
              <a:t>Stage 4: Social systems morality</a:t>
            </a:r>
          </a:p>
          <a:p>
            <a:pPr lvl="1"/>
            <a:r>
              <a:rPr lang="en-US" dirty="0" smtClean="0">
                <a:latin typeface="Times New Roman"/>
              </a:rPr>
              <a:t>Judgments based on understanding social order, law, justice, and duty</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650516" y="1936195"/>
            <a:ext cx="7914604" cy="3964540"/>
          </a:xfrm>
        </p:spPr>
        <p:txBody>
          <a:bodyPr>
            <a:normAutofit fontScale="92500"/>
          </a:bodyPr>
          <a:lstStyle/>
          <a:p>
            <a:r>
              <a:rPr lang="en-US" dirty="0" err="1" smtClean="0">
                <a:latin typeface="Times New Roman"/>
              </a:rPr>
              <a:t>Postconventional</a:t>
            </a:r>
            <a:r>
              <a:rPr lang="en-US" dirty="0" smtClean="0">
                <a:latin typeface="Times New Roman"/>
              </a:rPr>
              <a:t> reasoning</a:t>
            </a:r>
          </a:p>
          <a:p>
            <a:pPr lvl="1"/>
            <a:r>
              <a:rPr lang="en-US" dirty="0" smtClean="0">
                <a:latin typeface="Times New Roman"/>
              </a:rPr>
              <a:t>Highest level in Kohlberg’s theory</a:t>
            </a:r>
          </a:p>
          <a:p>
            <a:pPr lvl="1"/>
            <a:r>
              <a:rPr lang="en-US" dirty="0" smtClean="0">
                <a:latin typeface="Times New Roman"/>
              </a:rPr>
              <a:t>Individual recognizes alternative moral courses, explores options, then decides on a personal moral code</a:t>
            </a:r>
          </a:p>
          <a:p>
            <a:r>
              <a:rPr lang="en-US" dirty="0" smtClean="0">
                <a:latin typeface="Times New Roman"/>
              </a:rPr>
              <a:t>Stage 5: Social contract or utility and individual rights</a:t>
            </a:r>
          </a:p>
          <a:p>
            <a:pPr lvl="1"/>
            <a:r>
              <a:rPr lang="en-US" dirty="0" smtClean="0">
                <a:latin typeface="Times New Roman"/>
              </a:rPr>
              <a:t>Individuals reason that values, rights, and principles undergird or transcend the law</a:t>
            </a:r>
          </a:p>
          <a:p>
            <a:r>
              <a:rPr lang="en-US" dirty="0" smtClean="0">
                <a:latin typeface="Times New Roman"/>
              </a:rPr>
              <a:t>Stage 6: Universal ethical principle</a:t>
            </a:r>
          </a:p>
          <a:p>
            <a:pPr lvl="1"/>
            <a:r>
              <a:rPr lang="en-US" dirty="0" smtClean="0">
                <a:latin typeface="Times New Roman"/>
              </a:rPr>
              <a:t>Individuals develop a moral standard based on universal human rights</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altLang="en-US" smtClean="0"/>
          </a:p>
        </p:txBody>
      </p:sp>
      <p:sp>
        <p:nvSpPr>
          <p:cNvPr id="28675" name="TextBox 1"/>
          <p:cNvSpPr>
            <a:spLocks noGrp="1"/>
          </p:cNvSpPr>
          <p:nvPr>
            <p:ph idx="1"/>
          </p:nvPr>
        </p:nvSpPr>
        <p:spPr>
          <a:xfrm>
            <a:off x="457200" y="1600200"/>
            <a:ext cx="8229600" cy="4708525"/>
          </a:xfrm>
        </p:spPr>
        <p:txBody>
          <a:bodyPr>
            <a:spAutoFit/>
          </a:bodyPr>
          <a:lstStyle/>
          <a:p>
            <a:pPr>
              <a:spcBef>
                <a:spcPct val="0"/>
              </a:spcBef>
            </a:pPr>
            <a:r>
              <a:rPr lang="en-US" altLang="en-US" sz="2000" i="1" smtClean="0">
                <a:latin typeface="HelveticaNeueLT-Italic"/>
              </a:rPr>
              <a:t>Heinz Steals the Drug</a:t>
            </a:r>
          </a:p>
          <a:p>
            <a:pPr>
              <a:spcBef>
                <a:spcPct val="0"/>
              </a:spcBef>
            </a:pPr>
            <a:r>
              <a:rPr lang="en-US" altLang="en-US" sz="2000" i="1" smtClean="0">
                <a:latin typeface="HelveticaNeueLTStd-LtIt"/>
              </a:rPr>
              <a:t>In Europe, a woman was near death from a special kind of cancer. There was one drug that the doctors thought might save her. It was a form of radium that a druggist in the same town had recently discovered. The drug was expensive to make, but the druggist was charging ten times what the drug cost him to</a:t>
            </a:r>
          </a:p>
          <a:p>
            <a:pPr>
              <a:spcBef>
                <a:spcPct val="0"/>
              </a:spcBef>
            </a:pPr>
            <a:r>
              <a:rPr lang="en-US" altLang="en-US" sz="2000" i="1" smtClean="0">
                <a:latin typeface="HelveticaNeueLTStd-LtIt"/>
              </a:rPr>
              <a:t>make. He paid $200 for the radium and charged $2,000 for a small dose of the drug. The sick woman’s husband, Heinz, went to everyone he knew to borrow the money, but he could only get together about $1,000 which is half of what it cost. He told the druggist that his wife was dying and asked him to sell it cheaper or let him pay later. But the druggist said: “No, I discovered the drug and I’m going to make money from it.” So Heinz got desperate and broke into the man’s store to steal the drug for his wife. Should the husband have done that? (Kohlberg, 1963, p. 19)</a:t>
            </a:r>
            <a:endParaRPr lang="en-US" altLang="en-US" sz="2000" smtClean="0">
              <a:latin typeface="Tahoma" pitchFamily="34" charset="0"/>
            </a:endParaRPr>
          </a:p>
        </p:txBody>
      </p:sp>
    </p:spTree>
    <p:extLst>
      <p:ext uri="{BB962C8B-B14F-4D97-AF65-F5344CB8AC3E}">
        <p14:creationId xmlns:p14="http://schemas.microsoft.com/office/powerpoint/2010/main" val="224286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573073" y="1827767"/>
            <a:ext cx="7919845" cy="4237754"/>
          </a:xfrm>
        </p:spPr>
        <p:txBody>
          <a:bodyPr>
            <a:normAutofit/>
          </a:bodyPr>
          <a:lstStyle/>
          <a:p>
            <a:r>
              <a:rPr lang="en-US" dirty="0" smtClean="0">
                <a:latin typeface="Times New Roman"/>
              </a:rPr>
              <a:t>Levels and stages occur sequentially and are age-related</a:t>
            </a:r>
          </a:p>
          <a:p>
            <a:pPr lvl="1"/>
            <a:r>
              <a:rPr lang="en-US" dirty="0" smtClean="0">
                <a:latin typeface="Times New Roman"/>
              </a:rPr>
              <a:t>Before age 9, children use stage 1 </a:t>
            </a:r>
            <a:r>
              <a:rPr lang="en-US" dirty="0" err="1" smtClean="0">
                <a:latin typeface="Times New Roman"/>
              </a:rPr>
              <a:t>preconventional</a:t>
            </a:r>
            <a:r>
              <a:rPr lang="en-US" dirty="0" smtClean="0">
                <a:latin typeface="Times New Roman"/>
              </a:rPr>
              <a:t> reasoning</a:t>
            </a:r>
          </a:p>
          <a:p>
            <a:pPr lvl="1"/>
            <a:r>
              <a:rPr lang="en-US" dirty="0" smtClean="0">
                <a:latin typeface="Times New Roman"/>
              </a:rPr>
              <a:t>Most adolescents reason at stage 3</a:t>
            </a:r>
          </a:p>
          <a:p>
            <a:pPr lvl="1"/>
            <a:r>
              <a:rPr lang="en-US" dirty="0" smtClean="0">
                <a:latin typeface="Times New Roman"/>
              </a:rPr>
              <a:t>By early adulthood, a small number of individuals reason in </a:t>
            </a:r>
            <a:r>
              <a:rPr lang="en-US" dirty="0" err="1" smtClean="0">
                <a:latin typeface="Times New Roman"/>
              </a:rPr>
              <a:t>postconventional</a:t>
            </a:r>
            <a:r>
              <a:rPr lang="en-US" dirty="0" smtClean="0">
                <a:latin typeface="Times New Roman"/>
              </a:rPr>
              <a:t> ways</a:t>
            </a:r>
          </a:p>
          <a:p>
            <a:r>
              <a:rPr lang="en-US" dirty="0" smtClean="0">
                <a:latin typeface="Times New Roman"/>
              </a:rPr>
              <a:t>Moral stages appeared somewhat later than Kohlberg envisioned</a:t>
            </a:r>
          </a:p>
          <a:p>
            <a:pPr lvl="1"/>
            <a:r>
              <a:rPr lang="en-US" dirty="0" smtClean="0">
                <a:latin typeface="Times New Roman"/>
              </a:rPr>
              <a:t>Reasoning at higher stages, especially stage 6, is rare</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Domains of Moral Development</a:t>
            </a:r>
            <a:endParaRPr lang="en-US" sz="3600" dirty="0">
              <a:latin typeface="Times New Roman"/>
            </a:endParaRPr>
          </a:p>
        </p:txBody>
      </p:sp>
      <p:sp>
        <p:nvSpPr>
          <p:cNvPr id="3" name="Content Placeholder 2"/>
          <p:cNvSpPr>
            <a:spLocks noGrp="1"/>
          </p:cNvSpPr>
          <p:nvPr>
            <p:ph idx="1"/>
          </p:nvPr>
        </p:nvSpPr>
        <p:spPr>
          <a:xfrm>
            <a:off x="602972" y="1911325"/>
            <a:ext cx="7902776" cy="4154196"/>
          </a:xfrm>
        </p:spPr>
        <p:txBody>
          <a:bodyPr>
            <a:normAutofit fontScale="92500"/>
          </a:bodyPr>
          <a:lstStyle/>
          <a:p>
            <a:r>
              <a:rPr lang="en-US" dirty="0" smtClean="0">
                <a:latin typeface="Times New Roman"/>
              </a:rPr>
              <a:t>Kohlberg’s theory criticized for placing emphasis on moral thought and not enough on moral behavior</a:t>
            </a:r>
          </a:p>
          <a:p>
            <a:pPr lvl="1"/>
            <a:r>
              <a:rPr lang="en-US" dirty="0" smtClean="0">
                <a:latin typeface="Times New Roman"/>
              </a:rPr>
              <a:t>Some critics claim that his theory is culturally biased</a:t>
            </a:r>
          </a:p>
          <a:p>
            <a:r>
              <a:rPr lang="en-US" dirty="0" smtClean="0">
                <a:latin typeface="Times New Roman"/>
              </a:rPr>
              <a:t>As Kohlberg predicted, individuals do move through stages in sequence</a:t>
            </a:r>
          </a:p>
          <a:p>
            <a:pPr lvl="1"/>
            <a:r>
              <a:rPr lang="en-US" dirty="0" smtClean="0">
                <a:latin typeface="Times New Roman"/>
              </a:rPr>
              <a:t>Stages 5 and 6 have not been found in all cultures</a:t>
            </a:r>
          </a:p>
          <a:p>
            <a:r>
              <a:rPr lang="en-US" dirty="0" smtClean="0">
                <a:latin typeface="Times New Roman"/>
              </a:rPr>
              <a:t>Cohort effects in moral reasoning</a:t>
            </a:r>
          </a:p>
          <a:p>
            <a:pPr lvl="1"/>
            <a:r>
              <a:rPr lang="en-US" dirty="0" err="1" smtClean="0">
                <a:latin typeface="Times New Roman"/>
              </a:rPr>
              <a:t>Postconventional</a:t>
            </a:r>
            <a:r>
              <a:rPr lang="en-US" dirty="0" smtClean="0">
                <a:latin typeface="Times New Roman"/>
              </a:rPr>
              <a:t> reasoning has declined in college students down to lowest level</a:t>
            </a:r>
          </a:p>
          <a:p>
            <a:pPr lvl="1"/>
            <a:r>
              <a:rPr lang="en-US" dirty="0" smtClean="0">
                <a:latin typeface="Times New Roman"/>
              </a:rPr>
              <a:t>Declines in </a:t>
            </a:r>
            <a:r>
              <a:rPr lang="en-US" dirty="0" err="1" smtClean="0">
                <a:latin typeface="Times New Roman"/>
              </a:rPr>
              <a:t>prosocial</a:t>
            </a:r>
            <a:r>
              <a:rPr lang="en-US" dirty="0" smtClean="0">
                <a:latin typeface="Times New Roman"/>
              </a:rPr>
              <a:t> behavior in recent years in Western cultures</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4009</TotalTime>
  <Words>983</Words>
  <Application>Microsoft Office PowerPoint</Application>
  <PresentationFormat>On-screen Show (4:3)</PresentationFormat>
  <Paragraphs>104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Capital</vt:lpstr>
      <vt:lpstr>A Topical Approach to Life-Span Development, 7th edition John W. Santrock</vt:lpstr>
      <vt:lpstr>Domains of Moral Development</vt:lpstr>
      <vt:lpstr>Domains of Moral Development</vt:lpstr>
      <vt:lpstr>Domains of Moral Development</vt:lpstr>
      <vt:lpstr>Domains of Moral Development</vt:lpstr>
      <vt:lpstr>Domains of Moral Development</vt:lpstr>
      <vt:lpstr>PowerPoint Presentation</vt:lpstr>
      <vt:lpstr>Domains of Moral Development</vt:lpstr>
      <vt:lpstr>Domains of Moral Development</vt:lpstr>
      <vt:lpstr>Domains of Moral Development</vt:lpstr>
      <vt:lpstr>Domains of Moral Development</vt:lpstr>
      <vt:lpstr>Domains of Moral Behavior</vt:lpstr>
      <vt:lpstr>Domains of Moral Behavior</vt:lpstr>
      <vt:lpstr>Domains of Moral Behavior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Topical Approach to Life-Span Development, 6th edition John W. Santrock</dc:title>
  <dc:creator>Khia Thomas</dc:creator>
  <cp:lastModifiedBy>Shawn</cp:lastModifiedBy>
  <cp:revision>217</cp:revision>
  <dcterms:created xsi:type="dcterms:W3CDTF">2013-08-20T15:11:11Z</dcterms:created>
  <dcterms:modified xsi:type="dcterms:W3CDTF">2014-11-16T17:59:33Z</dcterms:modified>
</cp:coreProperties>
</file>