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sldIdLst>
    <p:sldId id="256" r:id="rId2"/>
    <p:sldId id="257" r:id="rId3"/>
    <p:sldId id="259" r:id="rId4"/>
    <p:sldId id="260" r:id="rId5"/>
    <p:sldId id="300" r:id="rId6"/>
    <p:sldId id="265" r:id="rId7"/>
    <p:sldId id="266" r:id="rId8"/>
    <p:sldId id="267" r:id="rId9"/>
    <p:sldId id="270" r:id="rId10"/>
    <p:sldId id="271" r:id="rId11"/>
    <p:sldId id="272" r:id="rId12"/>
    <p:sldId id="273" r:id="rId13"/>
    <p:sldId id="275" r:id="rId14"/>
    <p:sldId id="274" r:id="rId15"/>
    <p:sldId id="277" r:id="rId16"/>
    <p:sldId id="283" r:id="rId17"/>
    <p:sldId id="318" r:id="rId18"/>
    <p:sldId id="319" r:id="rId19"/>
    <p:sldId id="321" r:id="rId20"/>
    <p:sldId id="322" r:id="rId21"/>
    <p:sldId id="326" r:id="rId22"/>
    <p:sldId id="329" r:id="rId23"/>
    <p:sldId id="330" r:id="rId24"/>
    <p:sldId id="331" r:id="rId25"/>
    <p:sldId id="336" r:id="rId26"/>
    <p:sldId id="34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1D2A01D2-A620-4845-B23B-3DD7112969DE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3" name="Picture 3" descr="MHE-red-RGB-email-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4262" y="475550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1D2A01D2-A620-4845-B23B-3DD7112969DE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1D2A01D2-A620-4845-B23B-3DD7112969DE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20946"/>
            <a:ext cx="7342188" cy="1924050"/>
          </a:xfrm>
        </p:spPr>
        <p:txBody>
          <a:bodyPr/>
          <a:lstStyle/>
          <a:p>
            <a:r>
              <a:rPr lang="en-US" sz="3600" b="1" dirty="0" smtClean="0">
                <a:latin typeface="Times New Roman"/>
              </a:rPr>
              <a:t>A Topical Approach to Life-Span Development, 7</a:t>
            </a:r>
            <a:r>
              <a:rPr lang="en-US" sz="3600" b="1" baseline="30000" dirty="0" smtClean="0">
                <a:latin typeface="Times New Roman"/>
              </a:rPr>
              <a:t>th</a:t>
            </a:r>
            <a:r>
              <a:rPr lang="en-US" sz="3600" b="1" dirty="0" smtClean="0">
                <a:latin typeface="Times New Roman"/>
              </a:rPr>
              <a:t> edition</a:t>
            </a:r>
            <a:r>
              <a:rPr lang="en-US" sz="3600" dirty="0" smtClean="0">
                <a:latin typeface="Times New Roman"/>
              </a:rPr>
              <a:t/>
            </a:r>
            <a:br>
              <a:rPr lang="en-US" sz="3600" dirty="0" smtClean="0">
                <a:latin typeface="Times New Roman"/>
              </a:rPr>
            </a:br>
            <a:r>
              <a:rPr lang="en-US" sz="3200" dirty="0" smtClean="0">
                <a:latin typeface="Times New Roman"/>
              </a:rPr>
              <a:t>John W. </a:t>
            </a:r>
            <a:r>
              <a:rPr lang="en-US" sz="3200" dirty="0" err="1" smtClean="0">
                <a:latin typeface="Times New Roman"/>
              </a:rPr>
              <a:t>Santrock</a:t>
            </a:r>
            <a:endParaRPr lang="en-US" sz="32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Chapter 11 – </a:t>
            </a:r>
          </a:p>
          <a:p>
            <a:r>
              <a:rPr lang="en-US" sz="3600" dirty="0" smtClean="0">
                <a:latin typeface="Times New Roman"/>
              </a:rPr>
              <a:t>The Self, Identity, and Personality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5701163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The Self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92" y="1889727"/>
            <a:ext cx="8097950" cy="401100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As </a:t>
            </a:r>
            <a:r>
              <a:rPr lang="en-US" dirty="0" smtClean="0">
                <a:latin typeface="Times New Roman"/>
              </a:rPr>
              <a:t>individuals age, they describe fewer possible selves and portray them in more concrete and realistic ways</a:t>
            </a:r>
          </a:p>
          <a:p>
            <a:pPr lvl="1"/>
            <a:r>
              <a:rPr lang="en-US" dirty="0" smtClean="0">
                <a:latin typeface="Times New Roman"/>
              </a:rPr>
              <a:t>By middle age, individuals frequently describe possible selves in areas of their lives in which they have already performed</a:t>
            </a:r>
          </a:p>
          <a:p>
            <a:pPr lvl="1"/>
            <a:r>
              <a:rPr lang="en-US" dirty="0" smtClean="0">
                <a:latin typeface="Times New Roman"/>
              </a:rPr>
              <a:t>Older adults are more concerned with maintaining what they have</a:t>
            </a:r>
          </a:p>
          <a:p>
            <a:pPr lvl="2"/>
            <a:r>
              <a:rPr lang="en-US" dirty="0" smtClean="0">
                <a:latin typeface="Times New Roman"/>
              </a:rPr>
              <a:t>Preventing or avoiding health problems and dependency</a:t>
            </a:r>
          </a:p>
          <a:p>
            <a:pPr lvl="1">
              <a:buNone/>
            </a:pPr>
            <a:endParaRPr lang="en-US" dirty="0" smtClean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  <a:p>
            <a:pPr lvl="1"/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The Self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96" y="1936194"/>
            <a:ext cx="7899115" cy="392605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Self-esteem</a:t>
            </a:r>
          </a:p>
          <a:p>
            <a:pPr lvl="1"/>
            <a:r>
              <a:rPr lang="en-US" dirty="0" smtClean="0">
                <a:latin typeface="Times New Roman"/>
              </a:rPr>
              <a:t>Global evaluations of the self</a:t>
            </a:r>
          </a:p>
          <a:p>
            <a:r>
              <a:rPr lang="en-US" dirty="0" smtClean="0">
                <a:latin typeface="Times New Roman"/>
              </a:rPr>
              <a:t>Self-concept</a:t>
            </a:r>
          </a:p>
          <a:p>
            <a:pPr lvl="1"/>
            <a:r>
              <a:rPr lang="en-US" dirty="0" smtClean="0">
                <a:latin typeface="Times New Roman"/>
              </a:rPr>
              <a:t>Domain-specific evaluations of the self</a:t>
            </a:r>
          </a:p>
          <a:p>
            <a:pPr lvl="1"/>
            <a:r>
              <a:rPr lang="en-US" dirty="0" smtClean="0">
                <a:latin typeface="Times New Roman"/>
              </a:rPr>
              <a:t>Academic, athletic, appearance, etc.</a:t>
            </a:r>
          </a:p>
          <a:p>
            <a:r>
              <a:rPr lang="en-US" dirty="0" smtClean="0">
                <a:latin typeface="Times New Roman"/>
              </a:rPr>
              <a:t>Foundations of self-esteem and self-concept emerge from quality of parent-child interactions in infancy and early childhood</a:t>
            </a:r>
          </a:p>
          <a:p>
            <a:pPr>
              <a:buNone/>
            </a:pPr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/>
              </a:rPr>
              <a:t>The Self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54" y="1936194"/>
            <a:ext cx="8053923" cy="393434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/>
              </a:rPr>
              <a:t>Self-esteem and life satisfaction</a:t>
            </a:r>
          </a:p>
          <a:p>
            <a:pPr lvl="1"/>
            <a:r>
              <a:rPr lang="en-US" dirty="0" smtClean="0">
                <a:latin typeface="Times New Roman"/>
              </a:rPr>
              <a:t>Low self-esteem in adolescence predicts lower levels of life satisfaction at age 30</a:t>
            </a:r>
          </a:p>
          <a:p>
            <a:pPr lvl="1"/>
            <a:r>
              <a:rPr lang="en-US" dirty="0" smtClean="0">
                <a:latin typeface="Times New Roman"/>
              </a:rPr>
              <a:t>Low self-esteem implicated in being overweight or obese, high levels of anxiety, delinquency, and attempting suicide</a:t>
            </a:r>
          </a:p>
          <a:p>
            <a:r>
              <a:rPr lang="en-US" dirty="0" smtClean="0">
                <a:latin typeface="Times New Roman"/>
              </a:rPr>
              <a:t>Self-esteem and job performance</a:t>
            </a:r>
          </a:p>
          <a:p>
            <a:pPr lvl="1"/>
            <a:r>
              <a:rPr lang="en-US" dirty="0" smtClean="0">
                <a:latin typeface="Times New Roman"/>
              </a:rPr>
              <a:t>Modest correlations between school performance and self-esteem</a:t>
            </a:r>
          </a:p>
          <a:p>
            <a:pPr lvl="1"/>
            <a:r>
              <a:rPr lang="en-US" dirty="0" smtClean="0">
                <a:latin typeface="Times New Roman"/>
              </a:rPr>
              <a:t>Occupational success may lead to higher self-esteem</a:t>
            </a:r>
          </a:p>
          <a:p>
            <a:pPr lvl="2"/>
            <a:r>
              <a:rPr lang="en-US" dirty="0" smtClean="0">
                <a:latin typeface="Times New Roman"/>
              </a:rPr>
              <a:t>Opposite may not </a:t>
            </a:r>
            <a:r>
              <a:rPr lang="en-US" dirty="0" smtClean="0">
                <a:latin typeface="Times New Roman"/>
              </a:rPr>
              <a:t>occur – Why?</a:t>
            </a:r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The Self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96" y="1874236"/>
            <a:ext cx="8007534" cy="419128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Self-esteem and happiness</a:t>
            </a:r>
          </a:p>
          <a:p>
            <a:pPr lvl="1"/>
            <a:r>
              <a:rPr lang="en-US" dirty="0" smtClean="0">
                <a:latin typeface="Times New Roman"/>
              </a:rPr>
              <a:t>Self-esteem is strongly related to happiness</a:t>
            </a:r>
          </a:p>
          <a:p>
            <a:pPr lvl="1"/>
            <a:r>
              <a:rPr lang="en-US" dirty="0" smtClean="0">
                <a:latin typeface="Times New Roman"/>
              </a:rPr>
              <a:t>High self-esteem increases happiness</a:t>
            </a:r>
          </a:p>
          <a:p>
            <a:r>
              <a:rPr lang="en-US" dirty="0" smtClean="0">
                <a:latin typeface="Times New Roman"/>
              </a:rPr>
              <a:t>Self-esteem and physical appearance</a:t>
            </a:r>
          </a:p>
          <a:p>
            <a:pPr lvl="1"/>
            <a:r>
              <a:rPr lang="en-US" dirty="0" smtClean="0">
                <a:latin typeface="Times New Roman"/>
              </a:rPr>
              <a:t>Self-esteem is related to perceived physical appearance</a:t>
            </a:r>
          </a:p>
          <a:p>
            <a:r>
              <a:rPr lang="en-US" dirty="0" smtClean="0">
                <a:latin typeface="Times New Roman"/>
              </a:rPr>
              <a:t>Self-esteem and depression</a:t>
            </a:r>
          </a:p>
          <a:p>
            <a:pPr lvl="1"/>
            <a:r>
              <a:rPr lang="en-US" dirty="0" smtClean="0">
                <a:latin typeface="Times New Roman"/>
              </a:rPr>
              <a:t>Individuals with low self-esteem report feeling more depressed</a:t>
            </a:r>
          </a:p>
          <a:p>
            <a:pPr lvl="1"/>
            <a:r>
              <a:rPr lang="en-US" dirty="0" smtClean="0">
                <a:latin typeface="Times New Roman"/>
              </a:rPr>
              <a:t>Low self-esteem implicated in suicide attempts and anorexia nervosa</a:t>
            </a: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The Self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20" y="1723869"/>
            <a:ext cx="7992046" cy="46802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/>
              </a:rPr>
              <a:t>Self-esteem fluctuates across the life span</a:t>
            </a:r>
          </a:p>
          <a:p>
            <a:pPr lvl="1"/>
            <a:r>
              <a:rPr lang="en-US" dirty="0" smtClean="0">
                <a:latin typeface="Times New Roman"/>
              </a:rPr>
              <a:t>Self-esteem decreases in adolescence, increases in the twenties, levels off in the thirties, rises in the fifties and sixties, drops off in seventies and eighties</a:t>
            </a:r>
          </a:p>
          <a:p>
            <a:pPr lvl="1"/>
            <a:r>
              <a:rPr lang="en-US" dirty="0" smtClean="0">
                <a:latin typeface="Times New Roman"/>
              </a:rPr>
              <a:t>Self-esteem of males tends to be higher than </a:t>
            </a:r>
            <a:r>
              <a:rPr lang="en-US" dirty="0" smtClean="0">
                <a:latin typeface="Times New Roman"/>
              </a:rPr>
              <a:t>females (emerges by adolescence)</a:t>
            </a:r>
          </a:p>
          <a:p>
            <a:pPr lvl="1"/>
            <a:endParaRPr lang="en-US" dirty="0">
              <a:latin typeface="Times New Roman"/>
            </a:endParaRPr>
          </a:p>
          <a:p>
            <a:pPr lvl="1"/>
            <a:endParaRPr lang="en-US" dirty="0" smtClean="0">
              <a:latin typeface="Times New Roman"/>
            </a:endParaRPr>
          </a:p>
          <a:p>
            <a:pPr lvl="1"/>
            <a:endParaRPr lang="en-US" dirty="0" smtClean="0">
              <a:latin typeface="Times New Roman"/>
            </a:endParaRPr>
          </a:p>
          <a:p>
            <a:pPr lvl="1"/>
            <a:endParaRPr lang="en-US" dirty="0">
              <a:latin typeface="Times New Roman"/>
            </a:endParaRPr>
          </a:p>
          <a:p>
            <a:pPr lvl="1"/>
            <a:endParaRPr lang="en-US" dirty="0">
              <a:latin typeface="Times New Roman"/>
            </a:endParaRPr>
          </a:p>
          <a:p>
            <a:pPr lvl="1"/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Pick one of these and create your own theory.</a:t>
            </a:r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5" name="Content Placeholder 5" descr="san35503_11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754" y="3828317"/>
            <a:ext cx="3235888" cy="174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The Self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142" y="1898497"/>
            <a:ext cx="7928435" cy="416702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Current concern among college students is inflated self-esteem</a:t>
            </a:r>
          </a:p>
          <a:p>
            <a:pPr lvl="1"/>
            <a:r>
              <a:rPr lang="en-US" dirty="0" smtClean="0">
                <a:latin typeface="Times New Roman"/>
              </a:rPr>
              <a:t>Growing up receiving empty praise for mediocre or poor performance</a:t>
            </a:r>
          </a:p>
          <a:p>
            <a:pPr lvl="1"/>
            <a:r>
              <a:rPr lang="en-US" dirty="0" smtClean="0">
                <a:latin typeface="Times New Roman"/>
              </a:rPr>
              <a:t>Experience difficulty handling competition and </a:t>
            </a:r>
            <a:r>
              <a:rPr lang="en-US" dirty="0" smtClean="0">
                <a:latin typeface="Times New Roman"/>
              </a:rPr>
              <a:t>criticism</a:t>
            </a:r>
          </a:p>
          <a:p>
            <a:pPr lvl="1"/>
            <a:r>
              <a:rPr lang="en-US" dirty="0" smtClean="0">
                <a:latin typeface="Times New Roman"/>
              </a:rPr>
              <a:t>95% will rate themselves in the top 50%</a:t>
            </a:r>
            <a:endParaRPr lang="en-US" dirty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The Self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656" y="1924152"/>
            <a:ext cx="8018238" cy="39308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Among adults, higher levels of self-control are linked to better health and adjustment</a:t>
            </a:r>
          </a:p>
          <a:p>
            <a:pPr lvl="1"/>
            <a:r>
              <a:rPr lang="en-US" dirty="0" smtClean="0">
                <a:latin typeface="Times New Roman"/>
              </a:rPr>
              <a:t>Self-control increases in early adulthood and into middle adult years</a:t>
            </a:r>
          </a:p>
          <a:p>
            <a:pPr lvl="1"/>
            <a:r>
              <a:rPr lang="en-US" dirty="0" smtClean="0">
                <a:latin typeface="Times New Roman"/>
              </a:rPr>
              <a:t>Decline in perceived self-control of health and cognitive functioning</a:t>
            </a:r>
          </a:p>
          <a:p>
            <a:endParaRPr lang="en-US" dirty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The Self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996" y="1949808"/>
            <a:ext cx="8018240" cy="411571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Attainment of meaningful goals is important to life satisfaction</a:t>
            </a:r>
          </a:p>
          <a:p>
            <a:pPr lvl="1"/>
            <a:r>
              <a:rPr lang="en-US" dirty="0" smtClean="0">
                <a:latin typeface="Times New Roman"/>
              </a:rPr>
              <a:t>Younger adults more likely to assess well-being in career and accomplishments</a:t>
            </a:r>
          </a:p>
          <a:p>
            <a:pPr lvl="1"/>
            <a:r>
              <a:rPr lang="en-US" dirty="0" smtClean="0">
                <a:latin typeface="Times New Roman"/>
              </a:rPr>
              <a:t>Older adults more likely to link well-being with good health and ability to accept 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Identity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01" y="1936980"/>
            <a:ext cx="7941263" cy="412854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/>
              </a:rPr>
              <a:t>What is identity?</a:t>
            </a:r>
          </a:p>
          <a:p>
            <a:pPr lvl="1"/>
            <a:r>
              <a:rPr lang="en-US" dirty="0" smtClean="0">
                <a:latin typeface="Times New Roman"/>
              </a:rPr>
              <a:t>Career and work path</a:t>
            </a:r>
          </a:p>
          <a:p>
            <a:pPr lvl="1"/>
            <a:r>
              <a:rPr lang="en-US" dirty="0" smtClean="0">
                <a:latin typeface="Times New Roman"/>
              </a:rPr>
              <a:t>Political beliefs</a:t>
            </a:r>
          </a:p>
          <a:p>
            <a:pPr lvl="1"/>
            <a:r>
              <a:rPr lang="en-US" dirty="0" smtClean="0">
                <a:latin typeface="Times New Roman"/>
              </a:rPr>
              <a:t>Spiritual beliefs</a:t>
            </a:r>
          </a:p>
          <a:p>
            <a:pPr lvl="1"/>
            <a:r>
              <a:rPr lang="en-US" dirty="0" smtClean="0">
                <a:latin typeface="Times New Roman"/>
              </a:rPr>
              <a:t>Relationship status</a:t>
            </a:r>
          </a:p>
          <a:p>
            <a:pPr lvl="1"/>
            <a:r>
              <a:rPr lang="en-US" dirty="0" smtClean="0">
                <a:latin typeface="Times New Roman"/>
              </a:rPr>
              <a:t>Achievement/intellectual identity</a:t>
            </a:r>
          </a:p>
          <a:p>
            <a:pPr lvl="1"/>
            <a:r>
              <a:rPr lang="en-US" dirty="0" smtClean="0">
                <a:latin typeface="Times New Roman"/>
              </a:rPr>
              <a:t>Cultural/ethnic identity</a:t>
            </a:r>
          </a:p>
          <a:p>
            <a:pPr lvl="1"/>
            <a:r>
              <a:rPr lang="en-US" dirty="0" smtClean="0">
                <a:latin typeface="Times New Roman"/>
              </a:rPr>
              <a:t>Interests</a:t>
            </a:r>
          </a:p>
          <a:p>
            <a:pPr lvl="1"/>
            <a:r>
              <a:rPr lang="en-US" dirty="0" smtClean="0">
                <a:latin typeface="Times New Roman"/>
              </a:rPr>
              <a:t>Personality</a:t>
            </a:r>
          </a:p>
          <a:p>
            <a:pPr lvl="1"/>
            <a:r>
              <a:rPr lang="en-US" dirty="0" smtClean="0">
                <a:latin typeface="Times New Roman"/>
              </a:rPr>
              <a:t>Physical identity/body image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Identity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26" y="1962635"/>
            <a:ext cx="8031068" cy="39252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/>
              </a:rPr>
              <a:t>Erikson’s stage - identity vs. identity confusion</a:t>
            </a:r>
          </a:p>
          <a:p>
            <a:pPr lvl="1"/>
            <a:r>
              <a:rPr lang="en-US" dirty="0" smtClean="0">
                <a:latin typeface="Times New Roman"/>
              </a:rPr>
              <a:t>Adolescents faced with deciding who they are, what they are all about, and where they are going in life</a:t>
            </a:r>
          </a:p>
          <a:p>
            <a:pPr lvl="1"/>
            <a:r>
              <a:rPr lang="en-US" dirty="0" smtClean="0">
                <a:latin typeface="Times New Roman"/>
              </a:rPr>
              <a:t>Questions occur throughout life, but become especially important during adolescence</a:t>
            </a:r>
          </a:p>
          <a:p>
            <a:r>
              <a:rPr lang="en-US" dirty="0" smtClean="0">
                <a:latin typeface="Times New Roman"/>
              </a:rPr>
              <a:t>Search for identity aided by psychosocial moratorium</a:t>
            </a:r>
          </a:p>
          <a:p>
            <a:pPr lvl="1"/>
            <a:r>
              <a:rPr lang="en-US" dirty="0" smtClean="0">
                <a:latin typeface="Times New Roman"/>
              </a:rPr>
              <a:t>Society leaves adolescents relatively free of responsibility</a:t>
            </a:r>
          </a:p>
          <a:p>
            <a:pPr lvl="1"/>
            <a:r>
              <a:rPr lang="en-US" dirty="0" smtClean="0">
                <a:latin typeface="Times New Roman"/>
              </a:rPr>
              <a:t>Allows them to try on different identities</a:t>
            </a:r>
          </a:p>
          <a:p>
            <a:r>
              <a:rPr lang="en-US" dirty="0" smtClean="0">
                <a:latin typeface="Times New Roman"/>
              </a:rPr>
              <a:t>Adolescents who do not successfully resolve identity crisis suffer from identity confusion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/>
              </a:rPr>
              <a:t>The Self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96" y="1905215"/>
            <a:ext cx="8084977" cy="41603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</a:rPr>
              <a:t>Self</a:t>
            </a:r>
          </a:p>
          <a:p>
            <a:pPr lvl="1"/>
            <a:r>
              <a:rPr lang="en-US" dirty="0" smtClean="0">
                <a:latin typeface="Times New Roman"/>
              </a:rPr>
              <a:t>All characteristics of a person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/>
              </a:rPr>
              <a:t>Identity</a:t>
            </a:r>
          </a:p>
          <a:p>
            <a:pPr lvl="1"/>
            <a:r>
              <a:rPr lang="en-US" dirty="0" smtClean="0">
                <a:latin typeface="Times New Roman"/>
              </a:rPr>
              <a:t>Who a person is, representing a synthesis and integration of self-understanding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/>
              </a:rPr>
              <a:t>Personality</a:t>
            </a:r>
          </a:p>
          <a:p>
            <a:pPr lvl="1"/>
            <a:r>
              <a:rPr lang="en-US" dirty="0" smtClean="0">
                <a:latin typeface="Times New Roman"/>
              </a:rPr>
              <a:t>Enduring personal characteristics of individuals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Identity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118" y="1936980"/>
            <a:ext cx="7877118" cy="429781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Identity </a:t>
            </a:r>
            <a:r>
              <a:rPr lang="en-US" dirty="0" smtClean="0">
                <a:latin typeface="Times New Roman"/>
              </a:rPr>
              <a:t>statuses  (Marcia)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Crisis – a period of identity development during which individual explores alternatives</a:t>
            </a:r>
          </a:p>
          <a:p>
            <a:pPr lvl="1"/>
            <a:r>
              <a:rPr lang="en-US" dirty="0" smtClean="0">
                <a:latin typeface="Times New Roman"/>
              </a:rPr>
              <a:t>Commitment – personal investment in identity</a:t>
            </a:r>
          </a:p>
          <a:p>
            <a:r>
              <a:rPr lang="en-US" dirty="0" smtClean="0">
                <a:latin typeface="Times New Roman"/>
              </a:rPr>
              <a:t>4 statuses:</a:t>
            </a:r>
          </a:p>
          <a:p>
            <a:pPr lvl="1"/>
            <a:r>
              <a:rPr lang="en-US" dirty="0" smtClean="0">
                <a:latin typeface="Times New Roman"/>
              </a:rPr>
              <a:t>Identity diffusion</a:t>
            </a:r>
          </a:p>
          <a:p>
            <a:pPr lvl="1"/>
            <a:r>
              <a:rPr lang="en-US" dirty="0" smtClean="0">
                <a:latin typeface="Times New Roman"/>
              </a:rPr>
              <a:t>Identity foreclosure</a:t>
            </a:r>
          </a:p>
          <a:p>
            <a:pPr lvl="1"/>
            <a:r>
              <a:rPr lang="en-US" dirty="0" smtClean="0">
                <a:latin typeface="Times New Roman"/>
              </a:rPr>
              <a:t>Identity moratorium</a:t>
            </a:r>
          </a:p>
          <a:p>
            <a:pPr lvl="1"/>
            <a:r>
              <a:rPr lang="en-US" dirty="0" smtClean="0">
                <a:latin typeface="Times New Roman"/>
              </a:rPr>
              <a:t>Identity </a:t>
            </a:r>
            <a:r>
              <a:rPr lang="en-US" dirty="0" smtClean="0">
                <a:latin typeface="Times New Roman"/>
              </a:rPr>
              <a:t>achievement</a:t>
            </a:r>
          </a:p>
          <a:p>
            <a:pPr lvl="1"/>
            <a:r>
              <a:rPr lang="en-US" dirty="0" smtClean="0">
                <a:latin typeface="Times New Roman"/>
              </a:rPr>
              <a:t>MAMA cycles</a:t>
            </a:r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5" name="Content Placeholder 5" descr="san35503_11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737" y="3621788"/>
            <a:ext cx="3656620" cy="2613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Identity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972" y="1936980"/>
            <a:ext cx="7877118" cy="412854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Parents are important in adolescent identity development</a:t>
            </a:r>
          </a:p>
          <a:p>
            <a:pPr lvl="1"/>
            <a:r>
              <a:rPr lang="en-US" dirty="0" smtClean="0">
                <a:latin typeface="Times New Roman"/>
              </a:rPr>
              <a:t>Poor communication and persistent conflict with friends linked to less positive identity development</a:t>
            </a:r>
          </a:p>
          <a:p>
            <a:r>
              <a:rPr lang="en-US" dirty="0" smtClean="0">
                <a:latin typeface="Times New Roman"/>
              </a:rPr>
              <a:t>Family atmosphere promotes individuality and connectedness:</a:t>
            </a:r>
          </a:p>
          <a:p>
            <a:pPr lvl="1"/>
            <a:r>
              <a:rPr lang="en-US" dirty="0" smtClean="0">
                <a:latin typeface="Times New Roman"/>
              </a:rPr>
              <a:t>Individuality – self-assertion and separateness</a:t>
            </a:r>
          </a:p>
          <a:p>
            <a:pPr lvl="1"/>
            <a:r>
              <a:rPr lang="en-US" dirty="0" smtClean="0">
                <a:latin typeface="Times New Roman"/>
              </a:rPr>
              <a:t>Connectedness – mutuality and </a:t>
            </a:r>
            <a:r>
              <a:rPr lang="en-US" dirty="0" smtClean="0">
                <a:latin typeface="Times New Roman"/>
              </a:rPr>
              <a:t>permeability</a:t>
            </a:r>
          </a:p>
          <a:p>
            <a:pPr lvl="1"/>
            <a:endParaRPr lang="en-US" dirty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Identify can occur in a variety of contexts.</a:t>
            </a:r>
            <a:endParaRPr lang="en-US" dirty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Personality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30" y="1584008"/>
            <a:ext cx="7915606" cy="44815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/>
              </a:rPr>
              <a:t>Trait theories</a:t>
            </a:r>
          </a:p>
          <a:p>
            <a:pPr lvl="1"/>
            <a:r>
              <a:rPr lang="en-US" dirty="0" smtClean="0">
                <a:latin typeface="Times New Roman"/>
              </a:rPr>
              <a:t>Personality consists of broad dispositions that produce characteristic </a:t>
            </a:r>
            <a:r>
              <a:rPr lang="en-US" dirty="0" smtClean="0">
                <a:latin typeface="Times New Roman"/>
              </a:rPr>
              <a:t>responses</a:t>
            </a:r>
          </a:p>
          <a:p>
            <a:pPr marL="350838" lvl="1" indent="0">
              <a:buNone/>
            </a:pPr>
            <a:r>
              <a:rPr lang="en-US" sz="2400" dirty="0">
                <a:latin typeface="Times New Roman"/>
              </a:rPr>
              <a:t>Type theories</a:t>
            </a:r>
          </a:p>
          <a:p>
            <a:r>
              <a:rPr lang="en-US" dirty="0" smtClean="0">
                <a:latin typeface="Times New Roman"/>
              </a:rPr>
              <a:t>Big Five factors of personality</a:t>
            </a:r>
          </a:p>
          <a:p>
            <a:pPr lvl="1"/>
            <a:r>
              <a:rPr lang="en-US" dirty="0" smtClean="0">
                <a:latin typeface="Times New Roman"/>
              </a:rPr>
              <a:t>Openness to experience</a:t>
            </a:r>
          </a:p>
          <a:p>
            <a:pPr lvl="1"/>
            <a:r>
              <a:rPr lang="en-US" dirty="0" smtClean="0">
                <a:latin typeface="Times New Roman"/>
              </a:rPr>
              <a:t>Conscientiousness</a:t>
            </a:r>
          </a:p>
          <a:p>
            <a:pPr lvl="1"/>
            <a:r>
              <a:rPr lang="en-US" dirty="0" smtClean="0">
                <a:latin typeface="Times New Roman"/>
              </a:rPr>
              <a:t>Extraversion</a:t>
            </a:r>
          </a:p>
          <a:p>
            <a:pPr lvl="1"/>
            <a:r>
              <a:rPr lang="en-US" dirty="0" smtClean="0">
                <a:latin typeface="Times New Roman"/>
              </a:rPr>
              <a:t>Agreeableness</a:t>
            </a:r>
          </a:p>
          <a:p>
            <a:pPr lvl="1"/>
            <a:r>
              <a:rPr lang="en-US" dirty="0" smtClean="0">
                <a:latin typeface="Times New Roman"/>
              </a:rPr>
              <a:t>Neuroticism</a:t>
            </a:r>
          </a:p>
          <a:p>
            <a:r>
              <a:rPr lang="en-US" dirty="0" smtClean="0">
                <a:latin typeface="Times New Roman"/>
              </a:rPr>
              <a:t>Related to health, intelligence, cognitive functioning, achievement, work, and relationships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Personality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30" y="1936980"/>
            <a:ext cx="7864289" cy="412854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Levinson’s Seasons of a Man’s Life</a:t>
            </a:r>
          </a:p>
          <a:p>
            <a:pPr lvl="1"/>
            <a:r>
              <a:rPr lang="en-US" dirty="0" smtClean="0">
                <a:latin typeface="Times New Roman"/>
              </a:rPr>
              <a:t>Stages and transitions in midlife change </a:t>
            </a:r>
          </a:p>
          <a:p>
            <a:pPr lvl="1"/>
            <a:r>
              <a:rPr lang="en-US" dirty="0" smtClean="0">
                <a:latin typeface="Times New Roman"/>
              </a:rPr>
              <a:t>Developmental tasks mastered at each stage</a:t>
            </a:r>
          </a:p>
          <a:p>
            <a:r>
              <a:rPr lang="en-US" dirty="0" smtClean="0">
                <a:latin typeface="Times New Roman"/>
              </a:rPr>
              <a:t>Twenties as a novice phase of adult development</a:t>
            </a:r>
          </a:p>
          <a:p>
            <a:r>
              <a:rPr lang="en-US" dirty="0" smtClean="0">
                <a:latin typeface="Times New Roman"/>
              </a:rPr>
              <a:t>Thirties as a focus on family and career development</a:t>
            </a:r>
          </a:p>
          <a:p>
            <a:r>
              <a:rPr lang="en-US" dirty="0" smtClean="0">
                <a:latin typeface="Times New Roman"/>
              </a:rPr>
              <a:t>By age 40, stable career reached and looks forward to life as a middle-aged adult</a:t>
            </a: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Personality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7" y="1911325"/>
            <a:ext cx="8043897" cy="415419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Change to middle adulthood lasts about 5 years (ages 40-45)</a:t>
            </a:r>
          </a:p>
          <a:p>
            <a:r>
              <a:rPr lang="en-US" dirty="0" smtClean="0">
                <a:latin typeface="Times New Roman"/>
              </a:rPr>
              <a:t>Adult male must come to grips with existing conflicts:</a:t>
            </a:r>
          </a:p>
          <a:p>
            <a:pPr lvl="1"/>
            <a:r>
              <a:rPr lang="en-US" dirty="0" smtClean="0">
                <a:latin typeface="Times New Roman"/>
              </a:rPr>
              <a:t>Being young vs. being old</a:t>
            </a:r>
          </a:p>
          <a:p>
            <a:pPr lvl="1"/>
            <a:r>
              <a:rPr lang="en-US" dirty="0" smtClean="0">
                <a:latin typeface="Times New Roman"/>
              </a:rPr>
              <a:t>Being destructive vs. being constructive</a:t>
            </a:r>
          </a:p>
          <a:p>
            <a:pPr lvl="1"/>
            <a:r>
              <a:rPr lang="en-US" dirty="0" smtClean="0">
                <a:latin typeface="Times New Roman"/>
              </a:rPr>
              <a:t>Being masculine vs. being feminine</a:t>
            </a:r>
          </a:p>
          <a:p>
            <a:pPr lvl="1"/>
            <a:r>
              <a:rPr lang="en-US" dirty="0" smtClean="0">
                <a:latin typeface="Times New Roman"/>
              </a:rPr>
              <a:t>Being attached to others vs. being separated</a:t>
            </a:r>
          </a:p>
          <a:p>
            <a:r>
              <a:rPr lang="en-US" dirty="0" smtClean="0">
                <a:latin typeface="Times New Roman"/>
              </a:rPr>
              <a:t>70-80% of men studied found midlife transition tumultuous and psychologically painful</a:t>
            </a:r>
          </a:p>
          <a:p>
            <a:pPr lvl="1"/>
            <a:r>
              <a:rPr lang="en-US" dirty="0" smtClean="0">
                <a:latin typeface="Times New Roman"/>
              </a:rPr>
              <a:t>Levinson maintains that females also undergo midlife crisis</a:t>
            </a:r>
            <a:endParaRPr lang="en-US" dirty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Personality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972" y="1949808"/>
            <a:ext cx="7992580" cy="411571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Times New Roman"/>
              </a:rPr>
              <a:t>Generativity</a:t>
            </a:r>
            <a:r>
              <a:rPr lang="en-US" dirty="0" smtClean="0">
                <a:latin typeface="Times New Roman"/>
              </a:rPr>
              <a:t> versus stagnation</a:t>
            </a:r>
          </a:p>
          <a:p>
            <a:pPr lvl="1"/>
            <a:r>
              <a:rPr lang="en-US" dirty="0" err="1" smtClean="0">
                <a:latin typeface="Times New Roman"/>
              </a:rPr>
              <a:t>Generativity</a:t>
            </a:r>
            <a:r>
              <a:rPr lang="en-US" dirty="0" smtClean="0">
                <a:latin typeface="Times New Roman"/>
              </a:rPr>
              <a:t> – adults’ desire to leave a legacy of themselves to the next generation</a:t>
            </a:r>
          </a:p>
          <a:p>
            <a:pPr lvl="1"/>
            <a:r>
              <a:rPr lang="en-US" dirty="0" smtClean="0">
                <a:latin typeface="Times New Roman"/>
              </a:rPr>
              <a:t>Stagnation – an individual senses he/she has done nothing for the next generation</a:t>
            </a:r>
          </a:p>
          <a:p>
            <a:r>
              <a:rPr lang="en-US" dirty="0" smtClean="0">
                <a:latin typeface="Times New Roman"/>
              </a:rPr>
              <a:t>Middle-aged adults are especially concerned about </a:t>
            </a:r>
            <a:r>
              <a:rPr lang="en-US" dirty="0" err="1" smtClean="0">
                <a:latin typeface="Times New Roman"/>
              </a:rPr>
              <a:t>generativity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Linked to positive social engagement in family life and community </a:t>
            </a:r>
            <a:r>
              <a:rPr lang="en-US" dirty="0" smtClean="0">
                <a:latin typeface="Times New Roman"/>
              </a:rPr>
              <a:t>activities</a:t>
            </a:r>
          </a:p>
          <a:p>
            <a:r>
              <a:rPr lang="en-US" dirty="0" smtClean="0">
                <a:latin typeface="Times New Roman"/>
              </a:rPr>
              <a:t>In what ways might one find </a:t>
            </a:r>
            <a:r>
              <a:rPr lang="en-US" dirty="0" err="1" smtClean="0">
                <a:latin typeface="Times New Roman"/>
              </a:rPr>
              <a:t>generativity</a:t>
            </a:r>
            <a:r>
              <a:rPr lang="en-US" dirty="0" smtClean="0">
                <a:latin typeface="Times New Roman"/>
              </a:rPr>
              <a:t>?</a:t>
            </a:r>
            <a:endParaRPr lang="en-US" dirty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Personality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313" y="1898497"/>
            <a:ext cx="7954093" cy="400223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Personality traits continue to change during adult years, even into late adulthood</a:t>
            </a:r>
          </a:p>
          <a:p>
            <a:pPr lvl="1"/>
            <a:r>
              <a:rPr lang="en-US" dirty="0" smtClean="0">
                <a:latin typeface="Times New Roman"/>
              </a:rPr>
              <a:t>Most change occurs during early adulthood</a:t>
            </a:r>
          </a:p>
          <a:p>
            <a:pPr lvl="1"/>
            <a:r>
              <a:rPr lang="en-US" dirty="0" smtClean="0">
                <a:latin typeface="Times New Roman"/>
              </a:rPr>
              <a:t>More stability shown in personality traits after midlife</a:t>
            </a:r>
          </a:p>
          <a:p>
            <a:r>
              <a:rPr lang="en-US" dirty="0" smtClean="0">
                <a:latin typeface="Times New Roman"/>
              </a:rPr>
              <a:t>Personality </a:t>
            </a:r>
            <a:r>
              <a:rPr lang="en-US" dirty="0" smtClean="0">
                <a:latin typeface="Times New Roman"/>
              </a:rPr>
              <a:t>changes across adulthood move in a positive direction</a:t>
            </a:r>
          </a:p>
          <a:p>
            <a:pPr lvl="1"/>
            <a:r>
              <a:rPr lang="en-US" dirty="0" smtClean="0">
                <a:latin typeface="Times New Roman"/>
              </a:rPr>
              <a:t>Social maturity comes with confidence, warmth, being responsible, and calm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The Self</a:t>
            </a:r>
            <a:endParaRPr lang="en-US" sz="3600" dirty="0">
              <a:latin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632" y="1936195"/>
            <a:ext cx="8084976" cy="39517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Self-understanding</a:t>
            </a:r>
          </a:p>
          <a:p>
            <a:pPr lvl="1"/>
            <a:r>
              <a:rPr lang="en-US" dirty="0" smtClean="0">
                <a:latin typeface="Times New Roman"/>
              </a:rPr>
              <a:t>Cognitive representation of the self, the substance of self-conceptions</a:t>
            </a:r>
          </a:p>
          <a:p>
            <a:pPr lvl="1"/>
            <a:r>
              <a:rPr lang="en-US" dirty="0" smtClean="0">
                <a:latin typeface="Times New Roman"/>
              </a:rPr>
              <a:t>Based, in part, on roles and membership categories</a:t>
            </a:r>
          </a:p>
          <a:p>
            <a:pPr lvl="1"/>
            <a:r>
              <a:rPr lang="en-US" dirty="0" smtClean="0">
                <a:latin typeface="Times New Roman"/>
              </a:rPr>
              <a:t>Underpinnings for identity development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The Self</a:t>
            </a:r>
            <a:endParaRPr lang="en-US" sz="3600" dirty="0">
              <a:latin typeface="Times New Roman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9165" y="1936194"/>
            <a:ext cx="8239861" cy="412932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Early form of self-recognition – being attentive and positive toward one’s image – appears as early as 3 months</a:t>
            </a:r>
          </a:p>
          <a:p>
            <a:r>
              <a:rPr lang="en-US" dirty="0" smtClean="0">
                <a:latin typeface="Times New Roman"/>
              </a:rPr>
              <a:t>Mirror technique</a:t>
            </a:r>
          </a:p>
          <a:p>
            <a:pPr lvl="1"/>
            <a:r>
              <a:rPr lang="en-US" dirty="0" smtClean="0">
                <a:latin typeface="Times New Roman"/>
              </a:rPr>
              <a:t>Increased touching means that infant recognizes itself in the mirror</a:t>
            </a:r>
          </a:p>
          <a:p>
            <a:pPr lvl="1"/>
            <a:r>
              <a:rPr lang="en-US" dirty="0" smtClean="0">
                <a:latin typeface="Times New Roman"/>
              </a:rPr>
              <a:t>Signs of self-recognition appear between 15-18 months old</a:t>
            </a:r>
          </a:p>
          <a:p>
            <a:pPr lvl="1"/>
            <a:r>
              <a:rPr lang="en-US" dirty="0" smtClean="0">
                <a:latin typeface="Times New Roman"/>
              </a:rPr>
              <a:t>Infants develop a conscious awareness of their bodies by second year of life</a:t>
            </a: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5" name="Content Placeholder 5" descr="san35503_1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319" y="-480494"/>
            <a:ext cx="4092047" cy="254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The Self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516" y="1936195"/>
            <a:ext cx="7752599" cy="396454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Children begin to describe themselves and perceive others in terms of psychological traits</a:t>
            </a:r>
          </a:p>
          <a:p>
            <a:pPr lvl="1"/>
            <a:r>
              <a:rPr lang="en-US" dirty="0" smtClean="0">
                <a:latin typeface="Times New Roman"/>
              </a:rPr>
              <a:t>Gradually understand that people do not always give accurate reports of their beliefs</a:t>
            </a:r>
          </a:p>
          <a:p>
            <a:r>
              <a:rPr lang="en-US" dirty="0" smtClean="0">
                <a:latin typeface="Times New Roman"/>
              </a:rPr>
              <a:t>Individual differences in children’s self-understanding</a:t>
            </a:r>
          </a:p>
          <a:p>
            <a:pPr lvl="1"/>
            <a:r>
              <a:rPr lang="en-US" dirty="0" smtClean="0">
                <a:latin typeface="Times New Roman"/>
              </a:rPr>
              <a:t>Some children are better than others in understanding others’ feelings and desires</a:t>
            </a:r>
          </a:p>
          <a:p>
            <a:r>
              <a:rPr lang="en-US" dirty="0">
                <a:latin typeface="Times New Roman"/>
              </a:rPr>
              <a:t>Children’s self-understanding becomes more complex during middle and late childhood</a:t>
            </a:r>
          </a:p>
          <a:p>
            <a:endParaRPr lang="en-US" dirty="0" smtClean="0">
              <a:latin typeface="Times New Roman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The Self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972" y="1920705"/>
            <a:ext cx="7838238" cy="398002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Perspective taking</a:t>
            </a:r>
          </a:p>
          <a:p>
            <a:pPr lvl="1"/>
            <a:r>
              <a:rPr lang="en-US" dirty="0" smtClean="0">
                <a:latin typeface="Times New Roman"/>
              </a:rPr>
              <a:t>Ability to assume another person’s perspective and understanding his/her thoughts and </a:t>
            </a:r>
            <a:r>
              <a:rPr lang="en-US" dirty="0" smtClean="0">
                <a:latin typeface="Times New Roman"/>
              </a:rPr>
              <a:t>feelings (intent)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Improves children’s likelihood of understanding and sympathizing with others when distressed or in need</a:t>
            </a:r>
          </a:p>
          <a:p>
            <a:pPr>
              <a:buNone/>
            </a:pPr>
            <a:r>
              <a:rPr lang="en-US" dirty="0" smtClean="0">
                <a:latin typeface="Times New Roman"/>
              </a:rPr>
              <a:t> </a:t>
            </a:r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The Self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86" y="1858746"/>
            <a:ext cx="7930090" cy="42067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Adolescent developments in self-understanding:</a:t>
            </a:r>
          </a:p>
          <a:p>
            <a:pPr lvl="1"/>
            <a:r>
              <a:rPr lang="en-US" dirty="0" smtClean="0">
                <a:latin typeface="Times New Roman"/>
              </a:rPr>
              <a:t>Abstract and idealistic thinking</a:t>
            </a:r>
          </a:p>
          <a:p>
            <a:pPr lvl="1"/>
            <a:r>
              <a:rPr lang="en-US" dirty="0" smtClean="0">
                <a:latin typeface="Times New Roman"/>
              </a:rPr>
              <a:t>Self-consciousness</a:t>
            </a:r>
          </a:p>
          <a:p>
            <a:pPr lvl="1"/>
            <a:r>
              <a:rPr lang="en-US" dirty="0" smtClean="0">
                <a:latin typeface="Times New Roman"/>
              </a:rPr>
              <a:t>Contradictions within the self</a:t>
            </a:r>
          </a:p>
          <a:p>
            <a:pPr lvl="1"/>
            <a:r>
              <a:rPr lang="en-US" dirty="0" smtClean="0">
                <a:latin typeface="Times New Roman"/>
              </a:rPr>
              <a:t>Fluctuating self</a:t>
            </a:r>
          </a:p>
          <a:p>
            <a:pPr lvl="1"/>
            <a:r>
              <a:rPr lang="en-US" dirty="0" smtClean="0">
                <a:latin typeface="Times New Roman"/>
              </a:rPr>
              <a:t>Real and ideal selves</a:t>
            </a:r>
          </a:p>
          <a:p>
            <a:r>
              <a:rPr lang="en-US" dirty="0" smtClean="0">
                <a:latin typeface="Times New Roman"/>
              </a:rPr>
              <a:t>Possible </a:t>
            </a:r>
            <a:r>
              <a:rPr lang="en-US" dirty="0" smtClean="0">
                <a:latin typeface="Times New Roman"/>
              </a:rPr>
              <a:t>selves include what adolescents hope to be and what they dread becoming</a:t>
            </a: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The Self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73" y="1889726"/>
            <a:ext cx="7930091" cy="41757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Among the aspects of understanding others important to adolescent development include perceiving others’ traits, perspective taking, and social cognitive monitoring</a:t>
            </a:r>
          </a:p>
          <a:p>
            <a:r>
              <a:rPr lang="en-US" dirty="0" smtClean="0">
                <a:latin typeface="Times New Roman"/>
              </a:rPr>
              <a:t>Adolescents understand that others are complex and have private and public faces</a:t>
            </a:r>
          </a:p>
          <a:p>
            <a:r>
              <a:rPr lang="en-US" dirty="0" smtClean="0">
                <a:latin typeface="Times New Roman"/>
              </a:rPr>
              <a:t>Adolescents monitor their social world more extensively</a:t>
            </a:r>
          </a:p>
          <a:p>
            <a:pPr lvl="1"/>
            <a:r>
              <a:rPr lang="en-US" dirty="0" smtClean="0">
                <a:latin typeface="Times New Roman"/>
              </a:rPr>
              <a:t>May be important part of social maturity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</a:rPr>
              <a:t>The Self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96" y="1920705"/>
            <a:ext cx="7961069" cy="41448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Self-awareness becomes more important in early adulthood</a:t>
            </a:r>
          </a:p>
          <a:p>
            <a:pPr lvl="1"/>
            <a:r>
              <a:rPr lang="en-US" dirty="0" smtClean="0">
                <a:latin typeface="Times New Roman"/>
              </a:rPr>
              <a:t>How much a young adult is aware of his/her psychological makeup, including strengths and weaknesses</a:t>
            </a:r>
          </a:p>
          <a:p>
            <a:pPr lvl="1"/>
            <a:r>
              <a:rPr lang="en-US" dirty="0" smtClean="0">
                <a:latin typeface="Times New Roman"/>
              </a:rPr>
              <a:t>Many do not have good awareness of psychological makeup and skills, as well as causes of weaknesses</a:t>
            </a:r>
          </a:p>
          <a:p>
            <a:pPr lvl="1"/>
            <a:r>
              <a:rPr lang="en-US" dirty="0" smtClean="0">
                <a:latin typeface="Times New Roman"/>
              </a:rPr>
              <a:t>Early adulthood is a time when individuals can benefit considerably from addressing weaknesses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2514</TotalTime>
  <Words>1314</Words>
  <Application>Microsoft Office PowerPoint</Application>
  <PresentationFormat>On-screen Show (4:3)</PresentationFormat>
  <Paragraphs>207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Capital</vt:lpstr>
      <vt:lpstr>A Topical Approach to Life-Span Development, 7th edition John W. Santrock</vt:lpstr>
      <vt:lpstr>The Self</vt:lpstr>
      <vt:lpstr>The Self</vt:lpstr>
      <vt:lpstr>The Self</vt:lpstr>
      <vt:lpstr>The Self</vt:lpstr>
      <vt:lpstr>The Self</vt:lpstr>
      <vt:lpstr>The Self</vt:lpstr>
      <vt:lpstr>The Self</vt:lpstr>
      <vt:lpstr>The Self</vt:lpstr>
      <vt:lpstr>The Self</vt:lpstr>
      <vt:lpstr>The Self</vt:lpstr>
      <vt:lpstr>The Self</vt:lpstr>
      <vt:lpstr>The Self</vt:lpstr>
      <vt:lpstr>The Self</vt:lpstr>
      <vt:lpstr>The Self</vt:lpstr>
      <vt:lpstr>The Self</vt:lpstr>
      <vt:lpstr>The Self</vt:lpstr>
      <vt:lpstr>Identity</vt:lpstr>
      <vt:lpstr>Identity</vt:lpstr>
      <vt:lpstr>Identity</vt:lpstr>
      <vt:lpstr>Identity</vt:lpstr>
      <vt:lpstr>Personality</vt:lpstr>
      <vt:lpstr>Personality</vt:lpstr>
      <vt:lpstr>Personality</vt:lpstr>
      <vt:lpstr>Personality</vt:lpstr>
      <vt:lpstr>Personality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Topical Approach to Life-Span Development, 6th edition John W. Santrock</dc:title>
  <dc:creator>Khia Thomas</dc:creator>
  <cp:lastModifiedBy>Shawn</cp:lastModifiedBy>
  <cp:revision>138</cp:revision>
  <dcterms:created xsi:type="dcterms:W3CDTF">2013-08-19T19:08:56Z</dcterms:created>
  <dcterms:modified xsi:type="dcterms:W3CDTF">2014-11-09T20:05:00Z</dcterms:modified>
</cp:coreProperties>
</file>