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sldIdLst>
    <p:sldId id="256" r:id="rId2"/>
    <p:sldId id="257" r:id="rId3"/>
    <p:sldId id="259" r:id="rId4"/>
    <p:sldId id="260" r:id="rId5"/>
    <p:sldId id="261" r:id="rId6"/>
    <p:sldId id="300" r:id="rId7"/>
    <p:sldId id="264" r:id="rId8"/>
    <p:sldId id="303" r:id="rId9"/>
    <p:sldId id="265" r:id="rId10"/>
    <p:sldId id="266" r:id="rId11"/>
    <p:sldId id="270" r:id="rId12"/>
    <p:sldId id="271" r:id="rId13"/>
    <p:sldId id="273" r:id="rId14"/>
    <p:sldId id="275" r:id="rId15"/>
    <p:sldId id="274" r:id="rId16"/>
    <p:sldId id="276" r:id="rId17"/>
    <p:sldId id="277" r:id="rId18"/>
    <p:sldId id="280" r:id="rId19"/>
    <p:sldId id="347" r:id="rId20"/>
    <p:sldId id="283" r:id="rId21"/>
    <p:sldId id="317" r:id="rId22"/>
    <p:sldId id="318" r:id="rId23"/>
    <p:sldId id="348" r:id="rId24"/>
    <p:sldId id="319" r:id="rId25"/>
    <p:sldId id="321" r:id="rId26"/>
    <p:sldId id="333" r:id="rId27"/>
    <p:sldId id="337" r:id="rId28"/>
    <p:sldId id="340" r:id="rId29"/>
    <p:sldId id="34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1D2A01D2-A620-4845-B23B-3DD7112969DE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3" name="Picture 3" descr="MHE-red-RGB-email-logo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84262" y="475550"/>
            <a:ext cx="61277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1D2A01D2-A620-4845-B23B-3DD7112969DE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1D2A01D2-A620-4845-B23B-3DD7112969DE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20946"/>
            <a:ext cx="7342188" cy="1924050"/>
          </a:xfrm>
        </p:spPr>
        <p:txBody>
          <a:bodyPr/>
          <a:lstStyle/>
          <a:p>
            <a:r>
              <a:rPr lang="en-US" sz="3600" b="1" dirty="0" smtClean="0">
                <a:latin typeface="Times New Roman"/>
              </a:rPr>
              <a:t>A Topical Approach to Life-Span Development, 7</a:t>
            </a:r>
            <a:r>
              <a:rPr lang="en-US" sz="3600" b="1" baseline="30000" dirty="0" smtClean="0">
                <a:latin typeface="Times New Roman"/>
              </a:rPr>
              <a:t>th</a:t>
            </a:r>
            <a:r>
              <a:rPr lang="en-US" sz="3600" b="1" dirty="0" smtClean="0">
                <a:latin typeface="Times New Roman"/>
              </a:rPr>
              <a:t> edition</a:t>
            </a:r>
            <a:r>
              <a:rPr lang="en-US" sz="3600" dirty="0" smtClean="0">
                <a:latin typeface="Times New Roman"/>
              </a:rPr>
              <a:t/>
            </a:r>
            <a:br>
              <a:rPr lang="en-US" sz="3600" dirty="0" smtClean="0">
                <a:latin typeface="Times New Roman"/>
              </a:rPr>
            </a:br>
            <a:r>
              <a:rPr lang="en-US" sz="3200" dirty="0" smtClean="0">
                <a:latin typeface="Times New Roman"/>
              </a:rPr>
              <a:t>John W. </a:t>
            </a:r>
            <a:r>
              <a:rPr lang="en-US" sz="3200" dirty="0" err="1" smtClean="0">
                <a:latin typeface="Times New Roman"/>
              </a:rPr>
              <a:t>Santrock</a:t>
            </a:r>
            <a:endParaRPr lang="en-US" sz="3200" dirty="0">
              <a:latin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latin typeface="Times New Roman"/>
              </a:rPr>
              <a:t>Chapter 10 – </a:t>
            </a:r>
          </a:p>
          <a:p>
            <a:r>
              <a:rPr lang="en-US" sz="3600" dirty="0" smtClean="0">
                <a:latin typeface="Times New Roman"/>
              </a:rPr>
              <a:t>Emotional Development and Attachment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5701163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Development of Emotion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586" y="1858746"/>
            <a:ext cx="7930090" cy="420677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Watson emphasized that parents rewarded crying and increased its incidence</a:t>
            </a:r>
          </a:p>
          <a:p>
            <a:r>
              <a:rPr lang="en-US" dirty="0" smtClean="0">
                <a:latin typeface="Times New Roman"/>
              </a:rPr>
              <a:t>Ainsworth and </a:t>
            </a:r>
            <a:r>
              <a:rPr lang="en-US" dirty="0" err="1" smtClean="0">
                <a:latin typeface="Times New Roman"/>
              </a:rPr>
              <a:t>Bowlby</a:t>
            </a:r>
            <a:r>
              <a:rPr lang="en-US" dirty="0" smtClean="0">
                <a:latin typeface="Times New Roman"/>
              </a:rPr>
              <a:t> stress that you cannot respond too much to an infant’s crying in first year of life</a:t>
            </a:r>
          </a:p>
          <a:p>
            <a:r>
              <a:rPr lang="en-US" dirty="0" smtClean="0">
                <a:latin typeface="Times New Roman"/>
              </a:rPr>
              <a:t>Some </a:t>
            </a:r>
            <a:r>
              <a:rPr lang="en-US" dirty="0" err="1" smtClean="0">
                <a:latin typeface="Times New Roman"/>
              </a:rPr>
              <a:t>developmentalists</a:t>
            </a:r>
            <a:r>
              <a:rPr lang="en-US" dirty="0" smtClean="0">
                <a:latin typeface="Times New Roman"/>
              </a:rPr>
              <a:t> suggest that responding to a crying infant increases a sense of trust and secure attachment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/>
              </a:rPr>
              <a:t>Development of Emotion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096" y="1920705"/>
            <a:ext cx="7961069" cy="414481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/>
              </a:rPr>
              <a:t>Children develop increased understanding of emotion during early childhood</a:t>
            </a:r>
          </a:p>
          <a:p>
            <a:r>
              <a:rPr lang="en-US" dirty="0" smtClean="0">
                <a:latin typeface="Times New Roman"/>
              </a:rPr>
              <a:t>Between 2-4 years, children increase the number of terms used to describe emotions</a:t>
            </a:r>
          </a:p>
          <a:p>
            <a:pPr lvl="1"/>
            <a:r>
              <a:rPr lang="en-US" dirty="0" smtClean="0">
                <a:latin typeface="Times New Roman"/>
              </a:rPr>
              <a:t>Learn about causes and consequences of emotions</a:t>
            </a:r>
          </a:p>
          <a:p>
            <a:r>
              <a:rPr lang="en-US" dirty="0" smtClean="0">
                <a:latin typeface="Times New Roman"/>
              </a:rPr>
              <a:t>Between 4-5 years, children show increased ability to reflect on emotions</a:t>
            </a:r>
          </a:p>
          <a:p>
            <a:pPr lvl="1"/>
            <a:r>
              <a:rPr lang="en-US" dirty="0" smtClean="0">
                <a:latin typeface="Times New Roman"/>
              </a:rPr>
              <a:t>Same event can elicit different emotions in different people</a:t>
            </a:r>
          </a:p>
          <a:p>
            <a:pPr lvl="1"/>
            <a:r>
              <a:rPr lang="en-US" dirty="0" smtClean="0">
                <a:latin typeface="Times New Roman"/>
              </a:rPr>
              <a:t>Growing awareness of need to manage emotions to meet social standards</a:t>
            </a: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Development of Emotion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192" y="1889727"/>
            <a:ext cx="8097950" cy="417579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Emotional regulation is fundamental to the development of social competence</a:t>
            </a:r>
          </a:p>
          <a:p>
            <a:pPr lvl="1"/>
            <a:r>
              <a:rPr lang="en-US" dirty="0" smtClean="0">
                <a:latin typeface="Times New Roman"/>
              </a:rPr>
              <a:t>Important component of self-regulation or executive function</a:t>
            </a:r>
          </a:p>
          <a:p>
            <a:endParaRPr lang="en-US" dirty="0" smtClean="0">
              <a:latin typeface="Times New Roman"/>
            </a:endParaRPr>
          </a:p>
          <a:p>
            <a:pPr lvl="1"/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/>
              </a:rPr>
              <a:t>Development of Emotion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654" y="1936194"/>
            <a:ext cx="8053923" cy="393434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Learning how to cope with stress is an important aspect of children’s lives</a:t>
            </a:r>
          </a:p>
          <a:p>
            <a:pPr lvl="1"/>
            <a:r>
              <a:rPr lang="en-US" dirty="0" smtClean="0">
                <a:latin typeface="Times New Roman"/>
              </a:rPr>
              <a:t>With age, children able to more accurately appraise a stressful situation and determine how much control they have over it</a:t>
            </a:r>
          </a:p>
          <a:p>
            <a:r>
              <a:rPr lang="en-US" dirty="0" smtClean="0">
                <a:latin typeface="Times New Roman"/>
              </a:rPr>
              <a:t>Older children generate more coping alternatives to stressful conditions and make greater use of cognitive coping strategies</a:t>
            </a:r>
          </a:p>
          <a:p>
            <a:pPr lvl="1"/>
            <a:r>
              <a:rPr lang="en-US" dirty="0" smtClean="0">
                <a:latin typeface="Times New Roman"/>
              </a:rPr>
              <a:t>By age 10, most children are able to use cognitive strategies to cope with stress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Development of Emotion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096" y="1874236"/>
            <a:ext cx="8007534" cy="419128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Adolescents are not constantly in a state of emotional turmoil, or “storm or stress”</a:t>
            </a:r>
          </a:p>
          <a:p>
            <a:pPr lvl="1"/>
            <a:r>
              <a:rPr lang="en-US" dirty="0" smtClean="0">
                <a:latin typeface="Times New Roman"/>
              </a:rPr>
              <a:t>Emotional highs and lows do increase during early adolescence</a:t>
            </a:r>
          </a:p>
          <a:p>
            <a:pPr lvl="1"/>
            <a:r>
              <a:rPr lang="en-US" dirty="0" smtClean="0">
                <a:latin typeface="Times New Roman"/>
              </a:rPr>
              <a:t>Intensity of emotions may seem out of proportion to events that elicit them</a:t>
            </a:r>
          </a:p>
          <a:p>
            <a:pPr lvl="1"/>
            <a:r>
              <a:rPr lang="en-US" dirty="0" smtClean="0">
                <a:latin typeface="Times New Roman"/>
              </a:rPr>
              <a:t>Emotional mood swings may be due to not knowing how to adequately express their feelings</a:t>
            </a:r>
          </a:p>
          <a:p>
            <a:r>
              <a:rPr lang="en-US" dirty="0" smtClean="0">
                <a:latin typeface="Times New Roman"/>
              </a:rPr>
              <a:t>Girls are especially vulnerable to depression in </a:t>
            </a:r>
            <a:r>
              <a:rPr lang="en-US" dirty="0" smtClean="0">
                <a:latin typeface="Times New Roman"/>
              </a:rPr>
              <a:t>adolescence</a:t>
            </a:r>
          </a:p>
          <a:p>
            <a:pPr marL="0" indent="0">
              <a:buNone/>
            </a:pPr>
            <a:endParaRPr lang="en-US" dirty="0" smtClean="0">
              <a:latin typeface="Times New Roman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Development of Emotion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120" y="1920705"/>
            <a:ext cx="7992046" cy="414481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Adults adapt more effectively with emotional intelligence</a:t>
            </a:r>
          </a:p>
          <a:p>
            <a:pPr lvl="1"/>
            <a:r>
              <a:rPr lang="en-US" dirty="0" smtClean="0">
                <a:latin typeface="Times New Roman"/>
              </a:rPr>
              <a:t>Skilled at perceiving and expressing emotions, understanding emotion, using feelings to facilitate thought, and managing emotion effectively</a:t>
            </a:r>
          </a:p>
          <a:p>
            <a:r>
              <a:rPr lang="en-US" dirty="0" smtClean="0">
                <a:latin typeface="Times New Roman"/>
              </a:rPr>
              <a:t>Women and men differ in experience of emotion and response to stress</a:t>
            </a:r>
          </a:p>
          <a:p>
            <a:pPr lvl="1"/>
            <a:r>
              <a:rPr lang="en-US" dirty="0" smtClean="0">
                <a:latin typeface="Times New Roman"/>
              </a:rPr>
              <a:t>Women are more vulnerable to social stressors, in romance, family, and work</a:t>
            </a:r>
          </a:p>
          <a:p>
            <a:pPr lvl="2"/>
            <a:r>
              <a:rPr lang="en-US" dirty="0" smtClean="0">
                <a:latin typeface="Times New Roman"/>
              </a:rPr>
              <a:t>More likely to become depressed in stressful events</a:t>
            </a:r>
          </a:p>
          <a:p>
            <a:pPr lvl="1"/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Development of Emotion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826" y="1924152"/>
            <a:ext cx="7964339" cy="394638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Men are more likely to respond in a fight or flight manner when facing stress</a:t>
            </a:r>
          </a:p>
          <a:p>
            <a:pPr lvl="1"/>
            <a:r>
              <a:rPr lang="en-US" dirty="0" smtClean="0">
                <a:latin typeface="Times New Roman"/>
              </a:rPr>
              <a:t>Become aggressive, withdraw from social contact, or drink alcohol</a:t>
            </a:r>
          </a:p>
          <a:p>
            <a:r>
              <a:rPr lang="en-US" dirty="0" smtClean="0">
                <a:latin typeface="Times New Roman"/>
              </a:rPr>
              <a:t>When women experience stress, they engage in a tend and befriend pattern</a:t>
            </a:r>
          </a:p>
          <a:p>
            <a:pPr lvl="1"/>
            <a:r>
              <a:rPr lang="en-US" dirty="0" smtClean="0">
                <a:latin typeface="Times New Roman"/>
              </a:rPr>
              <a:t>Seeking social alliances with others, especially friends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Development of Emotion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142" y="1898497"/>
            <a:ext cx="7928435" cy="416702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Older adults report experiencing more positive emotion and less negative emotion than younger adults</a:t>
            </a:r>
          </a:p>
          <a:p>
            <a:pPr lvl="1"/>
            <a:r>
              <a:rPr lang="en-US" dirty="0" smtClean="0">
                <a:latin typeface="Times New Roman"/>
              </a:rPr>
              <a:t>Positive emotion increased with age at an accelerating rate</a:t>
            </a:r>
          </a:p>
          <a:p>
            <a:r>
              <a:rPr lang="en-US" dirty="0" smtClean="0">
                <a:latin typeface="Times New Roman"/>
              </a:rPr>
              <a:t>Older adults may experience less extreme joy, but have more contentment when connected in positive ways with friends and family</a:t>
            </a:r>
          </a:p>
          <a:p>
            <a:pPr lvl="1"/>
            <a:r>
              <a:rPr lang="en-US" dirty="0" smtClean="0">
                <a:latin typeface="Times New Roman"/>
              </a:rPr>
              <a:t>React less strongly to negative circumstances, better at ignoring irrelevant negative information, and remember more positive than negative information</a:t>
            </a:r>
          </a:p>
          <a:p>
            <a:endParaRPr lang="en-US" dirty="0" smtClean="0">
              <a:latin typeface="Times New Roman"/>
            </a:endParaRPr>
          </a:p>
          <a:p>
            <a:pPr>
              <a:buNone/>
            </a:pPr>
            <a:endParaRPr lang="en-US" dirty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Temperament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826" y="1898497"/>
            <a:ext cx="8056726" cy="416702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Temperament</a:t>
            </a:r>
          </a:p>
          <a:p>
            <a:pPr lvl="1"/>
            <a:r>
              <a:rPr lang="en-US" dirty="0" smtClean="0">
                <a:latin typeface="Times New Roman"/>
              </a:rPr>
              <a:t>Individual differences in behavioral styles, emotions, and characteristic ways of responding</a:t>
            </a:r>
          </a:p>
          <a:p>
            <a:pPr lvl="1"/>
            <a:r>
              <a:rPr lang="en-US" dirty="0" smtClean="0">
                <a:latin typeface="Times New Roman"/>
              </a:rPr>
              <a:t>How quickly emotion is shown, how strong it is, how long it lasts, and how soon it fades away</a:t>
            </a:r>
          </a:p>
          <a:p>
            <a:pPr>
              <a:buNone/>
            </a:pPr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Temperament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288" y="1962635"/>
            <a:ext cx="7825802" cy="4102886"/>
          </a:xfrm>
        </p:spPr>
        <p:txBody>
          <a:bodyPr/>
          <a:lstStyle/>
          <a:p>
            <a:r>
              <a:rPr lang="en-US" dirty="0" smtClean="0">
                <a:latin typeface="Times New Roman"/>
              </a:rPr>
              <a:t>Chess and Thomas’ classifications:</a:t>
            </a:r>
          </a:p>
          <a:p>
            <a:pPr lvl="1"/>
            <a:r>
              <a:rPr lang="en-US" dirty="0" smtClean="0">
                <a:latin typeface="Times New Roman"/>
              </a:rPr>
              <a:t>Easy child – positive mood, quickly establishes regular routines, adapts easily to new experiences</a:t>
            </a:r>
          </a:p>
          <a:p>
            <a:pPr lvl="1"/>
            <a:r>
              <a:rPr lang="en-US" dirty="0" smtClean="0">
                <a:latin typeface="Times New Roman"/>
              </a:rPr>
              <a:t>Difficult child – reacts negatively and cries frequently, irregular daily routines, slow to accept change</a:t>
            </a:r>
          </a:p>
          <a:p>
            <a:pPr lvl="1"/>
            <a:r>
              <a:rPr lang="en-US" dirty="0" smtClean="0">
                <a:latin typeface="Times New Roman"/>
              </a:rPr>
              <a:t>Slow-to-warm-up child – low activity level, somewhat negative, low intensity of mood</a:t>
            </a:r>
          </a:p>
          <a:p>
            <a:r>
              <a:rPr lang="en-US" dirty="0" smtClean="0">
                <a:latin typeface="Times New Roman"/>
              </a:rPr>
              <a:t>40% are easy children, 10% are difficult children, 15% are slow-to-warm-up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/>
              </a:rPr>
              <a:t>Exploring Emotion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096" y="1905215"/>
            <a:ext cx="8084977" cy="416030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Emotion</a:t>
            </a:r>
          </a:p>
          <a:p>
            <a:pPr lvl="1"/>
            <a:r>
              <a:rPr lang="en-US" dirty="0" smtClean="0">
                <a:latin typeface="Times New Roman"/>
              </a:rPr>
              <a:t>Feeling, or affect, that occurs in a state or an interaction that is important to a person, especially to his/her well-being</a:t>
            </a:r>
          </a:p>
          <a:p>
            <a:pPr lvl="1"/>
            <a:r>
              <a:rPr lang="en-US" dirty="0" smtClean="0">
                <a:latin typeface="Times New Roman"/>
              </a:rPr>
              <a:t>Positive emotions include enthusiasm, joy, and love</a:t>
            </a:r>
          </a:p>
          <a:p>
            <a:pPr lvl="1"/>
            <a:r>
              <a:rPr lang="en-US" dirty="0" smtClean="0">
                <a:latin typeface="Times New Roman"/>
              </a:rPr>
              <a:t>Negative emotions include anxiety, anger, guilt, and sadness</a:t>
            </a:r>
          </a:p>
          <a:p>
            <a:r>
              <a:rPr lang="en-US" dirty="0" smtClean="0">
                <a:latin typeface="Times New Roman"/>
              </a:rPr>
              <a:t>Emotions influenced by biological foundations and a person’s experience</a:t>
            </a:r>
          </a:p>
          <a:p>
            <a:pPr lvl="1"/>
            <a:r>
              <a:rPr lang="en-US" dirty="0" smtClean="0">
                <a:latin typeface="Times New Roman"/>
              </a:rPr>
              <a:t>Social relationships provide setting for development of emotions</a:t>
            </a:r>
          </a:p>
          <a:p>
            <a:pPr lvl="1"/>
            <a:r>
              <a:rPr lang="en-US" dirty="0" smtClean="0">
                <a:latin typeface="Times New Roman"/>
              </a:rPr>
              <a:t>Cultural variations characterize emotional development</a:t>
            </a: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Attachment and Love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6" y="1924152"/>
            <a:ext cx="8018238" cy="393089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Social referencing</a:t>
            </a:r>
          </a:p>
          <a:p>
            <a:pPr lvl="1"/>
            <a:r>
              <a:rPr lang="en-US" dirty="0" smtClean="0">
                <a:latin typeface="Times New Roman"/>
              </a:rPr>
              <a:t>Reading emotional cues in others to help determine how to act in a specific situation</a:t>
            </a:r>
          </a:p>
          <a:p>
            <a:pPr lvl="1"/>
            <a:r>
              <a:rPr lang="en-US" dirty="0" smtClean="0">
                <a:latin typeface="Times New Roman"/>
              </a:rPr>
              <a:t>A mother’s facial expression influences how an infant will explore an unfamiliar environment</a:t>
            </a:r>
          </a:p>
          <a:p>
            <a:endParaRPr lang="en-US" dirty="0" smtClean="0">
              <a:latin typeface="Times New Roman"/>
            </a:endParaRPr>
          </a:p>
          <a:p>
            <a:endParaRPr lang="en-US" dirty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Attachment and Love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996" y="1949808"/>
            <a:ext cx="7941265" cy="411571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Attachment</a:t>
            </a:r>
          </a:p>
          <a:p>
            <a:pPr lvl="1"/>
            <a:r>
              <a:rPr lang="en-US" dirty="0" smtClean="0">
                <a:latin typeface="Times New Roman"/>
              </a:rPr>
              <a:t>Close emotional bond between two people</a:t>
            </a:r>
          </a:p>
          <a:p>
            <a:r>
              <a:rPr lang="en-US" dirty="0" smtClean="0">
                <a:latin typeface="Times New Roman"/>
              </a:rPr>
              <a:t>Freud </a:t>
            </a:r>
            <a:r>
              <a:rPr lang="en-US" dirty="0">
                <a:latin typeface="Times New Roman"/>
              </a:rPr>
              <a:t>- </a:t>
            </a:r>
            <a:r>
              <a:rPr lang="en-US" dirty="0" smtClean="0">
                <a:latin typeface="Times New Roman"/>
              </a:rPr>
              <a:t>infants attach to person/object that provides oral satisfaction</a:t>
            </a:r>
          </a:p>
          <a:p>
            <a:r>
              <a:rPr lang="en-US" dirty="0" smtClean="0">
                <a:latin typeface="Times New Roman"/>
              </a:rPr>
              <a:t>Harlow -  contact comfort is crucial element in developing attachment</a:t>
            </a:r>
          </a:p>
          <a:p>
            <a:r>
              <a:rPr lang="en-US" dirty="0" smtClean="0">
                <a:latin typeface="Times New Roman"/>
              </a:rPr>
              <a:t>Erikson -  trust vs. mistrust stage emphasizes the role of physical comfort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Attachment and Love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996" y="1949808"/>
            <a:ext cx="8018240" cy="411571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Stages of attachment:</a:t>
            </a:r>
          </a:p>
          <a:p>
            <a:r>
              <a:rPr lang="en-US" dirty="0" smtClean="0">
                <a:latin typeface="Times New Roman"/>
              </a:rPr>
              <a:t>Phase 1 (Birth-2 months)</a:t>
            </a:r>
          </a:p>
          <a:p>
            <a:pPr lvl="1"/>
            <a:r>
              <a:rPr lang="en-US" dirty="0" smtClean="0">
                <a:latin typeface="Times New Roman"/>
              </a:rPr>
              <a:t>Infants attach to human figures – strangers, siblings, and parents alike</a:t>
            </a:r>
          </a:p>
          <a:p>
            <a:r>
              <a:rPr lang="en-US" dirty="0" smtClean="0">
                <a:latin typeface="Times New Roman"/>
              </a:rPr>
              <a:t>Phase 3 (2-7 months)</a:t>
            </a:r>
          </a:p>
          <a:p>
            <a:pPr lvl="1"/>
            <a:r>
              <a:rPr lang="en-US" dirty="0" smtClean="0">
                <a:latin typeface="Times New Roman"/>
              </a:rPr>
              <a:t>Attachment focused on one figure, usually the primary caregiver, as baby learns to distinguish familiar from unfamiliar people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Attachment and Love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30" y="1911325"/>
            <a:ext cx="7902777" cy="4154196"/>
          </a:xfrm>
        </p:spPr>
        <p:txBody>
          <a:bodyPr/>
          <a:lstStyle/>
          <a:p>
            <a:r>
              <a:rPr lang="en-US" dirty="0" smtClean="0">
                <a:latin typeface="Times New Roman"/>
              </a:rPr>
              <a:t>Stages of attachment (continued):</a:t>
            </a:r>
          </a:p>
          <a:p>
            <a:r>
              <a:rPr lang="en-US" dirty="0" smtClean="0">
                <a:latin typeface="Times New Roman"/>
              </a:rPr>
              <a:t>Phase 3 (7-24 months)</a:t>
            </a:r>
          </a:p>
          <a:p>
            <a:pPr lvl="1"/>
            <a:r>
              <a:rPr lang="en-US" dirty="0" smtClean="0">
                <a:latin typeface="Times New Roman"/>
              </a:rPr>
              <a:t>Specific attachments develop and with increased locomotion, infants seek out contact </a:t>
            </a:r>
          </a:p>
          <a:p>
            <a:r>
              <a:rPr lang="en-US" dirty="0" smtClean="0">
                <a:latin typeface="Times New Roman"/>
              </a:rPr>
              <a:t>Phase 4 (24 months on)</a:t>
            </a:r>
          </a:p>
          <a:p>
            <a:pPr lvl="1"/>
            <a:r>
              <a:rPr lang="en-US" dirty="0" smtClean="0">
                <a:latin typeface="Times New Roman"/>
              </a:rPr>
              <a:t>Children become aware of others’ feelings, goals, and plans, and take these into account when forming actions</a:t>
            </a:r>
          </a:p>
          <a:p>
            <a:endParaRPr lang="en-US" dirty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Attachment and Love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801" y="1936980"/>
            <a:ext cx="7941263" cy="412854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Strange Situation</a:t>
            </a:r>
          </a:p>
          <a:p>
            <a:pPr lvl="1"/>
            <a:r>
              <a:rPr lang="en-US" dirty="0" smtClean="0">
                <a:latin typeface="Times New Roman"/>
              </a:rPr>
              <a:t>Observational measure of infant attachment in which the infant experiences a series of introductions, separations, and reunions with caregiver and an adult stranger in prescribed order</a:t>
            </a:r>
          </a:p>
          <a:p>
            <a:r>
              <a:rPr lang="en-US" dirty="0" smtClean="0">
                <a:latin typeface="Times New Roman"/>
              </a:rPr>
              <a:t>Securely attached children</a:t>
            </a:r>
          </a:p>
          <a:p>
            <a:r>
              <a:rPr lang="en-US" dirty="0" smtClean="0">
                <a:latin typeface="Times New Roman"/>
              </a:rPr>
              <a:t>Insecure </a:t>
            </a:r>
            <a:r>
              <a:rPr lang="en-US" dirty="0" smtClean="0">
                <a:latin typeface="Times New Roman"/>
              </a:rPr>
              <a:t>avoidant </a:t>
            </a:r>
            <a:r>
              <a:rPr lang="en-US" dirty="0" smtClean="0">
                <a:latin typeface="Times New Roman"/>
              </a:rPr>
              <a:t>children</a:t>
            </a:r>
          </a:p>
          <a:p>
            <a:r>
              <a:rPr lang="en-US" dirty="0" smtClean="0">
                <a:latin typeface="Times New Roman"/>
              </a:rPr>
              <a:t>Insecure ambivalent children</a:t>
            </a:r>
          </a:p>
          <a:p>
            <a:r>
              <a:rPr lang="en-US" dirty="0" smtClean="0">
                <a:latin typeface="Times New Roman"/>
              </a:rPr>
              <a:t>Insecure </a:t>
            </a:r>
            <a:r>
              <a:rPr lang="en-US" dirty="0" smtClean="0">
                <a:latin typeface="Times New Roman"/>
              </a:rPr>
              <a:t>disorganized children</a:t>
            </a:r>
          </a:p>
          <a:p>
            <a:pPr marL="350838" lvl="1" indent="0">
              <a:buNone/>
            </a:pPr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Attachment and Love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826" y="1962635"/>
            <a:ext cx="8031068" cy="410288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Ainsworth - secure attachment forms a foundation for important psychological development later in life</a:t>
            </a:r>
          </a:p>
          <a:p>
            <a:pPr lvl="1"/>
            <a:r>
              <a:rPr lang="en-US" dirty="0" smtClean="0">
                <a:latin typeface="Times New Roman"/>
              </a:rPr>
              <a:t>Few studies address attachment to mother and father separately</a:t>
            </a:r>
          </a:p>
          <a:p>
            <a:pPr lvl="1"/>
            <a:r>
              <a:rPr lang="en-US" dirty="0" smtClean="0">
                <a:latin typeface="Times New Roman"/>
              </a:rPr>
              <a:t>Consistent positive </a:t>
            </a:r>
            <a:r>
              <a:rPr lang="en-US" dirty="0" err="1" smtClean="0">
                <a:latin typeface="Times New Roman"/>
              </a:rPr>
              <a:t>caregiving</a:t>
            </a:r>
            <a:r>
              <a:rPr lang="en-US" dirty="0" smtClean="0">
                <a:latin typeface="Times New Roman"/>
              </a:rPr>
              <a:t> over a number of years is an important part in connecting early attachment with child’s functioning later in life</a:t>
            </a:r>
            <a:endParaRPr lang="en-US" dirty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Attachment and Love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972" y="1949808"/>
            <a:ext cx="7928435" cy="4115713"/>
          </a:xfrm>
        </p:spPr>
        <p:txBody>
          <a:bodyPr/>
          <a:lstStyle/>
          <a:p>
            <a:r>
              <a:rPr lang="en-US" dirty="0" smtClean="0">
                <a:latin typeface="Times New Roman"/>
              </a:rPr>
              <a:t>Secure attachment in adolescence facilitates social competence and well-being</a:t>
            </a:r>
          </a:p>
          <a:p>
            <a:pPr lvl="1"/>
            <a:r>
              <a:rPr lang="en-US" dirty="0" smtClean="0">
                <a:latin typeface="Times New Roman"/>
              </a:rPr>
              <a:t>Reflected in self-esteem, emotional adjustment, and physical health</a:t>
            </a:r>
          </a:p>
          <a:p>
            <a:pPr lvl="1"/>
            <a:r>
              <a:rPr lang="en-US" dirty="0" smtClean="0">
                <a:latin typeface="Times New Roman"/>
              </a:rPr>
              <a:t>Most consistent outcomes of secure attachment include positive peer relations and emotional regulation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Attachment and Love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484" y="1949808"/>
            <a:ext cx="7877118" cy="4115713"/>
          </a:xfrm>
        </p:spPr>
        <p:txBody>
          <a:bodyPr/>
          <a:lstStyle/>
          <a:p>
            <a:r>
              <a:rPr lang="en-US" dirty="0" smtClean="0">
                <a:latin typeface="Times New Roman"/>
              </a:rPr>
              <a:t>Romantic partners fulfill some of the same needs for adults as parents do for their children</a:t>
            </a:r>
          </a:p>
          <a:p>
            <a:pPr lvl="1"/>
            <a:r>
              <a:rPr lang="en-US" dirty="0" smtClean="0">
                <a:latin typeface="Times New Roman"/>
              </a:rPr>
              <a:t>Adults count on romantic partners to be a secure base to return to and obtain comfort and security in stressful times</a:t>
            </a:r>
          </a:p>
          <a:p>
            <a:r>
              <a:rPr lang="en-US" dirty="0" smtClean="0">
                <a:latin typeface="Times New Roman"/>
              </a:rPr>
              <a:t>Young adults who were securely attached in romantic relationships were more likely to describe early relationships with parents as securely attached</a:t>
            </a:r>
          </a:p>
          <a:p>
            <a:r>
              <a:rPr lang="en-US" dirty="0" smtClean="0">
                <a:latin typeface="Times New Roman"/>
              </a:rPr>
              <a:t>Sleeper Effect</a:t>
            </a:r>
            <a:endParaRPr lang="en-US" dirty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Attachment and Love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801" y="1962635"/>
            <a:ext cx="7812971" cy="4102886"/>
          </a:xfrm>
        </p:spPr>
        <p:txBody>
          <a:bodyPr/>
          <a:lstStyle/>
          <a:p>
            <a:r>
              <a:rPr lang="en-US" dirty="0" smtClean="0">
                <a:latin typeface="Times New Roman"/>
              </a:rPr>
              <a:t>Older adults have fewer attachment relationships than younger adults</a:t>
            </a:r>
          </a:p>
          <a:p>
            <a:pPr lvl="1"/>
            <a:r>
              <a:rPr lang="en-US" dirty="0" smtClean="0">
                <a:latin typeface="Times New Roman"/>
              </a:rPr>
              <a:t>With increasing age, attachment anxiety decreases</a:t>
            </a:r>
          </a:p>
          <a:p>
            <a:pPr lvl="1"/>
            <a:r>
              <a:rPr lang="en-US" dirty="0" smtClean="0">
                <a:latin typeface="Times New Roman"/>
              </a:rPr>
              <a:t>In late adulthood, attachment security is associated with psychological and physical well-being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Attachment and Love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314" y="1911325"/>
            <a:ext cx="7851459" cy="41541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Sternberg’s Triangular Theory of Love</a:t>
            </a:r>
          </a:p>
          <a:p>
            <a:pPr lvl="1"/>
            <a:r>
              <a:rPr lang="en-US" dirty="0" smtClean="0">
                <a:latin typeface="Times New Roman"/>
              </a:rPr>
              <a:t>Passion – physical and sexual attraction</a:t>
            </a:r>
          </a:p>
          <a:p>
            <a:pPr lvl="1"/>
            <a:r>
              <a:rPr lang="en-US" dirty="0" smtClean="0">
                <a:latin typeface="Times New Roman"/>
              </a:rPr>
              <a:t>Intimacy – emotional feelings of warmth, closeness, and sharing</a:t>
            </a:r>
          </a:p>
          <a:p>
            <a:pPr lvl="1"/>
            <a:r>
              <a:rPr lang="en-US" dirty="0" smtClean="0">
                <a:latin typeface="Times New Roman"/>
              </a:rPr>
              <a:t>Commitment – cognitive appraisal of relationship and intent to maintain relationship in the face of problems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Exploring Emotion</a:t>
            </a:r>
            <a:endParaRPr lang="en-US" sz="3600" dirty="0">
              <a:latin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632" y="1936195"/>
            <a:ext cx="8084976" cy="395171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Emotional regulation consists of effectively managing arousal to adapt to circumstances and to reach a goal</a:t>
            </a:r>
          </a:p>
          <a:p>
            <a:pPr lvl="1"/>
            <a:r>
              <a:rPr lang="en-US" dirty="0" smtClean="0">
                <a:latin typeface="Times New Roman"/>
              </a:rPr>
              <a:t>Arousal involves a state of alertness or activation</a:t>
            </a:r>
          </a:p>
          <a:p>
            <a:r>
              <a:rPr lang="en-US" dirty="0" smtClean="0">
                <a:latin typeface="Times New Roman"/>
              </a:rPr>
              <a:t>Regulation of emotion gradually shifts from external sources to self-initiated, internal sources</a:t>
            </a:r>
          </a:p>
          <a:p>
            <a:pPr lvl="1"/>
            <a:r>
              <a:rPr lang="en-US" dirty="0" smtClean="0">
                <a:latin typeface="Times New Roman"/>
              </a:rPr>
              <a:t>Children improve use of cognitive strategies to regulate emotion, modulate arousal, manage situations to minimize negative emotion, cope with stress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Exploring Emotion</a:t>
            </a:r>
            <a:endParaRPr lang="en-US" sz="3600" dirty="0">
              <a:latin typeface="Times New Roman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49165" y="1936194"/>
            <a:ext cx="8239861" cy="412932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Emotion-coaching parents:</a:t>
            </a:r>
          </a:p>
          <a:p>
            <a:pPr lvl="1"/>
            <a:r>
              <a:rPr lang="en-US" dirty="0" smtClean="0">
                <a:latin typeface="Times New Roman"/>
              </a:rPr>
              <a:t>Monitor child’s emotions, view negative emotions as a teaching opportunity, assist them in labeling emotions, and coach on how to effectively deal with emotions</a:t>
            </a:r>
          </a:p>
          <a:p>
            <a:pPr lvl="1"/>
            <a:r>
              <a:rPr lang="en-US" dirty="0" smtClean="0">
                <a:latin typeface="Times New Roman"/>
              </a:rPr>
              <a:t>Better able to self-soothe, more effective in regulating negative affect, focus attention better, fewer behavioral problems</a:t>
            </a:r>
          </a:p>
          <a:p>
            <a:r>
              <a:rPr lang="en-US" dirty="0" smtClean="0">
                <a:latin typeface="Times New Roman"/>
              </a:rPr>
              <a:t>Emotion-dismissing parents:</a:t>
            </a:r>
          </a:p>
          <a:p>
            <a:pPr lvl="1"/>
            <a:r>
              <a:rPr lang="en-US" dirty="0" smtClean="0">
                <a:latin typeface="Times New Roman"/>
              </a:rPr>
              <a:t>Deny, ignore, or change negative emotions</a:t>
            </a:r>
          </a:p>
          <a:p>
            <a:pPr lvl="1"/>
            <a:r>
              <a:rPr lang="en-US" dirty="0" smtClean="0">
                <a:latin typeface="Times New Roman"/>
              </a:rPr>
              <a:t>Linked with poor emotional regulation</a:t>
            </a: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Exploring Emotion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586" y="1936195"/>
            <a:ext cx="7930090" cy="39645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/>
              </a:rPr>
              <a:t>Emotional competence involves:</a:t>
            </a:r>
          </a:p>
          <a:p>
            <a:pPr lvl="1"/>
            <a:r>
              <a:rPr lang="en-US" dirty="0" smtClean="0">
                <a:latin typeface="Times New Roman"/>
              </a:rPr>
              <a:t>Awareness of one’s emotional states</a:t>
            </a:r>
          </a:p>
          <a:p>
            <a:pPr lvl="1"/>
            <a:r>
              <a:rPr lang="en-US" dirty="0" smtClean="0">
                <a:latin typeface="Times New Roman"/>
              </a:rPr>
              <a:t>Detecting others’ emotions</a:t>
            </a:r>
          </a:p>
          <a:p>
            <a:pPr lvl="1"/>
            <a:r>
              <a:rPr lang="en-US" dirty="0" smtClean="0">
                <a:latin typeface="Times New Roman"/>
              </a:rPr>
              <a:t>Using vocabulary of emotion in socially and culturally appropriate ways</a:t>
            </a:r>
          </a:p>
          <a:p>
            <a:pPr lvl="1"/>
            <a:r>
              <a:rPr lang="en-US" dirty="0" smtClean="0">
                <a:latin typeface="Times New Roman"/>
              </a:rPr>
              <a:t>Having empathic and sympathetic sensitivity to others’ experiences</a:t>
            </a:r>
          </a:p>
          <a:p>
            <a:pPr lvl="1"/>
            <a:r>
              <a:rPr lang="en-US" dirty="0" smtClean="0">
                <a:latin typeface="Times New Roman"/>
              </a:rPr>
              <a:t>Adaptively coping with negative emotions</a:t>
            </a:r>
          </a:p>
          <a:p>
            <a:pPr lvl="1"/>
            <a:r>
              <a:rPr lang="en-US" dirty="0" smtClean="0">
                <a:latin typeface="Times New Roman"/>
              </a:rPr>
              <a:t>Awareness that emotional expression plays a role in relationships</a:t>
            </a:r>
          </a:p>
          <a:p>
            <a:pPr lvl="1"/>
            <a:r>
              <a:rPr lang="en-US" dirty="0" smtClean="0">
                <a:latin typeface="Times New Roman"/>
              </a:rPr>
              <a:t>Viewing oneself overall as feeling the way one wants to feel</a:t>
            </a:r>
          </a:p>
          <a:p>
            <a:r>
              <a:rPr lang="en-US" dirty="0" smtClean="0">
                <a:latin typeface="Times New Roman"/>
              </a:rPr>
              <a:t>Linked to effective management of resilience, and more positive relationships</a:t>
            </a:r>
          </a:p>
          <a:p>
            <a:pPr>
              <a:buNone/>
            </a:pPr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Development of Emotion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516" y="1936195"/>
            <a:ext cx="7914604" cy="396454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Primary emotions</a:t>
            </a:r>
          </a:p>
          <a:p>
            <a:pPr lvl="1"/>
            <a:r>
              <a:rPr lang="en-US" dirty="0" smtClean="0">
                <a:latin typeface="Times New Roman"/>
              </a:rPr>
              <a:t>Present in humans and other animals</a:t>
            </a:r>
          </a:p>
          <a:p>
            <a:pPr lvl="1"/>
            <a:r>
              <a:rPr lang="en-US" dirty="0" smtClean="0">
                <a:latin typeface="Times New Roman"/>
              </a:rPr>
              <a:t>Appear in the first 6 months of life</a:t>
            </a:r>
          </a:p>
          <a:p>
            <a:pPr lvl="1"/>
            <a:r>
              <a:rPr lang="en-US" dirty="0" smtClean="0">
                <a:latin typeface="Times New Roman"/>
              </a:rPr>
              <a:t>Surprise, interest, joy, anger, sadness, fear, and disgust</a:t>
            </a:r>
          </a:p>
          <a:p>
            <a:r>
              <a:rPr lang="en-US" dirty="0" smtClean="0">
                <a:latin typeface="Times New Roman"/>
              </a:rPr>
              <a:t>What do you think? Are these the primary or first emotions with which we start?</a:t>
            </a:r>
            <a:endParaRPr lang="en-US" dirty="0" smtClean="0">
              <a:latin typeface="Times New Roman"/>
            </a:endParaRPr>
          </a:p>
          <a:p>
            <a:endParaRPr lang="en-US" dirty="0" smtClean="0">
              <a:latin typeface="Times New Roman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Development of Emotion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73" y="1827767"/>
            <a:ext cx="7919845" cy="423775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/>
              </a:rPr>
              <a:t>Cries and smiles are among babies’ first form of emotional communication</a:t>
            </a:r>
          </a:p>
          <a:p>
            <a:pPr lvl="1"/>
            <a:r>
              <a:rPr lang="en-US" dirty="0" smtClean="0">
                <a:latin typeface="Times New Roman"/>
              </a:rPr>
              <a:t>Basic cry</a:t>
            </a:r>
          </a:p>
          <a:p>
            <a:pPr lvl="1"/>
            <a:r>
              <a:rPr lang="en-US" dirty="0" smtClean="0">
                <a:latin typeface="Times New Roman"/>
              </a:rPr>
              <a:t>Anger cry</a:t>
            </a:r>
          </a:p>
          <a:p>
            <a:pPr lvl="1"/>
            <a:r>
              <a:rPr lang="en-US" dirty="0" smtClean="0">
                <a:latin typeface="Times New Roman"/>
              </a:rPr>
              <a:t>Pain cry</a:t>
            </a:r>
          </a:p>
          <a:p>
            <a:pPr lvl="1"/>
            <a:r>
              <a:rPr lang="en-US" dirty="0" smtClean="0">
                <a:latin typeface="Times New Roman"/>
              </a:rPr>
              <a:t>Parents can distinguish various cries of their own infant better than those of other babies</a:t>
            </a:r>
          </a:p>
          <a:p>
            <a:r>
              <a:rPr lang="en-US" dirty="0" smtClean="0">
                <a:latin typeface="Times New Roman"/>
              </a:rPr>
              <a:t>Smiling</a:t>
            </a:r>
          </a:p>
          <a:p>
            <a:pPr lvl="1"/>
            <a:r>
              <a:rPr lang="en-US" dirty="0" smtClean="0">
                <a:latin typeface="Times New Roman"/>
              </a:rPr>
              <a:t>Reflexive smile – does not occur in response to external stimuli</a:t>
            </a:r>
          </a:p>
          <a:p>
            <a:pPr lvl="1"/>
            <a:r>
              <a:rPr lang="en-US" dirty="0" smtClean="0">
                <a:latin typeface="Times New Roman"/>
              </a:rPr>
              <a:t>Social smile – occurs in response to external stimuli</a:t>
            </a: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Development of Emotion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972" y="1911325"/>
            <a:ext cx="7902776" cy="415419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Stranger anxiety</a:t>
            </a:r>
          </a:p>
          <a:p>
            <a:pPr lvl="1"/>
            <a:r>
              <a:rPr lang="en-US" dirty="0" smtClean="0">
                <a:latin typeface="Times New Roman"/>
              </a:rPr>
              <a:t>Fear and wariness of strangers</a:t>
            </a:r>
          </a:p>
          <a:p>
            <a:pPr lvl="1"/>
            <a:r>
              <a:rPr lang="en-US" dirty="0" smtClean="0">
                <a:latin typeface="Times New Roman"/>
              </a:rPr>
              <a:t>Emerges gradually, appearing at about 6 months of age</a:t>
            </a:r>
          </a:p>
          <a:p>
            <a:pPr lvl="1"/>
            <a:r>
              <a:rPr lang="en-US" dirty="0" smtClean="0">
                <a:latin typeface="Times New Roman"/>
              </a:rPr>
              <a:t>Most frequent expression of infant fear</a:t>
            </a:r>
          </a:p>
          <a:p>
            <a:r>
              <a:rPr lang="en-US" dirty="0" smtClean="0">
                <a:latin typeface="Times New Roman"/>
              </a:rPr>
              <a:t>Separation protest</a:t>
            </a:r>
          </a:p>
          <a:p>
            <a:pPr lvl="1"/>
            <a:r>
              <a:rPr lang="en-US" dirty="0" smtClean="0">
                <a:latin typeface="Times New Roman"/>
              </a:rPr>
              <a:t>Crying when caregiver leaves</a:t>
            </a:r>
          </a:p>
          <a:p>
            <a:pPr lvl="1"/>
            <a:r>
              <a:rPr lang="en-US" dirty="0" smtClean="0">
                <a:latin typeface="Times New Roman"/>
              </a:rPr>
              <a:t>Typically displayed by 7-8 months of age</a:t>
            </a:r>
          </a:p>
          <a:p>
            <a:pPr lvl="1"/>
            <a:r>
              <a:rPr lang="en-US" dirty="0" smtClean="0">
                <a:latin typeface="Times New Roman"/>
              </a:rPr>
              <a:t>Peaks at about 13-15 months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Development of Emotion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021" y="1920705"/>
            <a:ext cx="7992189" cy="398002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Infants </a:t>
            </a:r>
            <a:r>
              <a:rPr lang="en-US" dirty="0" smtClean="0">
                <a:latin typeface="Times New Roman"/>
              </a:rPr>
              <a:t>develop </a:t>
            </a:r>
            <a:r>
              <a:rPr lang="en-US" dirty="0" smtClean="0">
                <a:latin typeface="Times New Roman"/>
              </a:rPr>
              <a:t>ability to inhibit, or minimize, the intensity and duration of emotional reactions</a:t>
            </a:r>
          </a:p>
          <a:p>
            <a:pPr lvl="1"/>
            <a:r>
              <a:rPr lang="en-US" dirty="0" smtClean="0">
                <a:latin typeface="Times New Roman"/>
              </a:rPr>
              <a:t>Suck thumb to self-soothe</a:t>
            </a:r>
          </a:p>
          <a:p>
            <a:pPr lvl="1"/>
            <a:r>
              <a:rPr lang="en-US" dirty="0" smtClean="0">
                <a:latin typeface="Times New Roman"/>
              </a:rPr>
              <a:t>Caregivers help soothe emotions</a:t>
            </a:r>
          </a:p>
          <a:p>
            <a:pPr>
              <a:buNone/>
            </a:pPr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2136</TotalTime>
  <Words>1613</Words>
  <Application>Microsoft Office PowerPoint</Application>
  <PresentationFormat>On-screen Show (4:3)</PresentationFormat>
  <Paragraphs>193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Capital</vt:lpstr>
      <vt:lpstr>A Topical Approach to Life-Span Development, 7th edition John W. Santrock</vt:lpstr>
      <vt:lpstr>Exploring Emotion</vt:lpstr>
      <vt:lpstr>Exploring Emotion</vt:lpstr>
      <vt:lpstr>Exploring Emotion</vt:lpstr>
      <vt:lpstr>Exploring Emotion</vt:lpstr>
      <vt:lpstr>Development of Emotion</vt:lpstr>
      <vt:lpstr>Development of Emotion</vt:lpstr>
      <vt:lpstr>Development of Emotion</vt:lpstr>
      <vt:lpstr>Development of Emotion</vt:lpstr>
      <vt:lpstr>Development of Emotion</vt:lpstr>
      <vt:lpstr>Development of Emotion</vt:lpstr>
      <vt:lpstr>Development of Emotion</vt:lpstr>
      <vt:lpstr>Development of Emotion</vt:lpstr>
      <vt:lpstr>Development of Emotion</vt:lpstr>
      <vt:lpstr>Development of Emotion</vt:lpstr>
      <vt:lpstr>Development of Emotion</vt:lpstr>
      <vt:lpstr>Development of Emotion</vt:lpstr>
      <vt:lpstr>Temperament</vt:lpstr>
      <vt:lpstr>Temperament</vt:lpstr>
      <vt:lpstr>Attachment and Love</vt:lpstr>
      <vt:lpstr>Attachment and Love</vt:lpstr>
      <vt:lpstr>Attachment and Love</vt:lpstr>
      <vt:lpstr>Attachment and Love</vt:lpstr>
      <vt:lpstr>Attachment and Love</vt:lpstr>
      <vt:lpstr>Attachment and Love</vt:lpstr>
      <vt:lpstr>Attachment and Love</vt:lpstr>
      <vt:lpstr>Attachment and Love</vt:lpstr>
      <vt:lpstr>Attachment and Love</vt:lpstr>
      <vt:lpstr>Attachment and Love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Topical Approach to Life-Span Development, 6th edition John W. Santrock</dc:title>
  <dc:creator>Khia Thomas</dc:creator>
  <cp:lastModifiedBy>Shawn</cp:lastModifiedBy>
  <cp:revision>118</cp:revision>
  <dcterms:created xsi:type="dcterms:W3CDTF">2013-08-19T18:44:22Z</dcterms:created>
  <dcterms:modified xsi:type="dcterms:W3CDTF">2014-11-01T17:31:07Z</dcterms:modified>
</cp:coreProperties>
</file>