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sldIdLst>
    <p:sldId id="256" r:id="rId2"/>
    <p:sldId id="257" r:id="rId3"/>
    <p:sldId id="260" r:id="rId4"/>
    <p:sldId id="262" r:id="rId5"/>
    <p:sldId id="261" r:id="rId6"/>
    <p:sldId id="300" r:id="rId7"/>
    <p:sldId id="303" r:id="rId8"/>
    <p:sldId id="266" r:id="rId9"/>
    <p:sldId id="274" r:id="rId10"/>
    <p:sldId id="276" r:id="rId11"/>
    <p:sldId id="278" r:id="rId12"/>
    <p:sldId id="279" r:id="rId13"/>
    <p:sldId id="280" r:id="rId14"/>
    <p:sldId id="281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tan home" initials="E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pic>
        <p:nvPicPr>
          <p:cNvPr id="16" name="Picture 3" descr="MHE-red-RGB-email-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4262" y="475550"/>
            <a:ext cx="61277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D2A01D2-A620-4845-B23B-3DD7112969DE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01A9822-E000-DC4F-BB44-56AA8E07EB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20946"/>
            <a:ext cx="7342188" cy="1924050"/>
          </a:xfrm>
        </p:spPr>
        <p:txBody>
          <a:bodyPr/>
          <a:lstStyle/>
          <a:p>
            <a:r>
              <a:rPr lang="en-US" sz="3600" b="1" dirty="0" smtClean="0">
                <a:latin typeface="Times New Roman"/>
              </a:rPr>
              <a:t>A Topical Approach to Life-Span Development, 7</a:t>
            </a:r>
            <a:r>
              <a:rPr lang="en-US" sz="3600" b="1" baseline="30000" dirty="0" smtClean="0">
                <a:latin typeface="Times New Roman"/>
              </a:rPr>
              <a:t>th</a:t>
            </a:r>
            <a:r>
              <a:rPr lang="en-US" sz="3600" b="1" dirty="0" smtClean="0">
                <a:latin typeface="Times New Roman"/>
              </a:rPr>
              <a:t> edition</a:t>
            </a:r>
            <a:r>
              <a:rPr lang="en-US" sz="3600" dirty="0" smtClean="0">
                <a:latin typeface="Times New Roman"/>
              </a:rPr>
              <a:t/>
            </a:r>
            <a:br>
              <a:rPr lang="en-US" sz="3600" dirty="0" smtClean="0">
                <a:latin typeface="Times New Roman"/>
              </a:rPr>
            </a:br>
            <a:r>
              <a:rPr lang="en-US" sz="3200" dirty="0" smtClean="0">
                <a:latin typeface="Times New Roman"/>
              </a:rPr>
              <a:t>John W. </a:t>
            </a:r>
            <a:r>
              <a:rPr lang="en-US" sz="3200" dirty="0" err="1" smtClean="0">
                <a:latin typeface="Times New Roman"/>
              </a:rPr>
              <a:t>Santrock</a:t>
            </a:r>
            <a:endParaRPr lang="en-US" sz="3200" dirty="0">
              <a:latin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Chapter 8 – </a:t>
            </a:r>
          </a:p>
          <a:p>
            <a:r>
              <a:rPr lang="en-US" sz="3600" dirty="0" smtClean="0">
                <a:latin typeface="Times New Roman"/>
              </a:rPr>
              <a:t>Intelligence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5701163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5" descr="san35503_08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952" y="2758190"/>
            <a:ext cx="3394847" cy="34766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26" y="1924152"/>
            <a:ext cx="7964339" cy="394638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Crystallized intelligence</a:t>
            </a:r>
          </a:p>
          <a:p>
            <a:pPr lvl="1"/>
            <a:r>
              <a:rPr lang="en-US" dirty="0" smtClean="0">
                <a:latin typeface="Times New Roman"/>
              </a:rPr>
              <a:t>Individual’s accumulated information and verbal skills</a:t>
            </a:r>
          </a:p>
          <a:p>
            <a:pPr lvl="1"/>
            <a:r>
              <a:rPr lang="en-US" dirty="0" smtClean="0">
                <a:latin typeface="Times New Roman"/>
              </a:rPr>
              <a:t>Continues to increase across life span</a:t>
            </a:r>
          </a:p>
          <a:p>
            <a:r>
              <a:rPr lang="en-US" dirty="0" smtClean="0">
                <a:latin typeface="Times New Roman"/>
              </a:rPr>
              <a:t>Fluid intelligence</a:t>
            </a:r>
          </a:p>
          <a:p>
            <a:pPr lvl="1"/>
            <a:r>
              <a:rPr lang="en-US" dirty="0" smtClean="0">
                <a:latin typeface="Times New Roman"/>
              </a:rPr>
              <a:t>Ability to reason abstractly</a:t>
            </a:r>
          </a:p>
          <a:p>
            <a:pPr lvl="1"/>
            <a:r>
              <a:rPr lang="en-US" dirty="0" smtClean="0">
                <a:latin typeface="Times New Roman"/>
              </a:rPr>
              <a:t>Begins to decline during middle adulthood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6" y="1911325"/>
            <a:ext cx="7864288" cy="395921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Times New Roman"/>
              </a:rPr>
              <a:t>Cognitive mechanics</a:t>
            </a:r>
          </a:p>
          <a:p>
            <a:pPr lvl="1"/>
            <a:r>
              <a:rPr lang="en-US" dirty="0" smtClean="0">
                <a:latin typeface="Times New Roman"/>
              </a:rPr>
              <a:t>“Hardware” of the mind</a:t>
            </a:r>
          </a:p>
          <a:p>
            <a:pPr lvl="1"/>
            <a:r>
              <a:rPr lang="en-US" dirty="0" smtClean="0">
                <a:latin typeface="Times New Roman"/>
              </a:rPr>
              <a:t>Speed and accuracy in sensory input, attention, visual and motor memory, discrimination, comparison, and categorization</a:t>
            </a:r>
          </a:p>
          <a:p>
            <a:pPr lvl="1"/>
            <a:r>
              <a:rPr lang="en-US" dirty="0" smtClean="0">
                <a:latin typeface="Times New Roman"/>
              </a:rPr>
              <a:t>Age-related declines likely due to biology, heredity, and health</a:t>
            </a:r>
          </a:p>
          <a:p>
            <a:r>
              <a:rPr lang="en-US" dirty="0" smtClean="0">
                <a:latin typeface="Times New Roman"/>
              </a:rPr>
              <a:t>Cognitive pragmatics</a:t>
            </a:r>
          </a:p>
          <a:p>
            <a:pPr lvl="1"/>
            <a:r>
              <a:rPr lang="en-US" dirty="0" smtClean="0">
                <a:latin typeface="Times New Roman"/>
              </a:rPr>
              <a:t>Culture-based “software” of the mind</a:t>
            </a:r>
          </a:p>
          <a:p>
            <a:pPr lvl="1"/>
            <a:r>
              <a:rPr lang="en-US" dirty="0" smtClean="0">
                <a:latin typeface="Times New Roman"/>
              </a:rPr>
              <a:t>Reading and writing skills, language comprehension, educational qualifications, professional skills, self and life skills</a:t>
            </a:r>
          </a:p>
          <a:p>
            <a:pPr lvl="1"/>
            <a:r>
              <a:rPr lang="en-US" dirty="0" smtClean="0">
                <a:latin typeface="Times New Roman"/>
              </a:rPr>
              <a:t>Improvement into old age is possible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484" y="1808703"/>
            <a:ext cx="8005410" cy="406637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</a:rPr>
              <a:t>Wisdom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Expert knowledge about practical aspects of life that permits excellent judgment about important matters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Insight about human development and life matters, good judgment, understanding of how to cope with difficult life problems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High levels of wisdom are rare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Factors other than age critical for wisdom to develop to a high level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Times New Roman"/>
              </a:rPr>
              <a:t>Personality factors, such as openness to experience, </a:t>
            </a:r>
            <a:r>
              <a:rPr lang="en-US" dirty="0" err="1" smtClean="0">
                <a:solidFill>
                  <a:srgbClr val="000000"/>
                </a:solidFill>
                <a:latin typeface="Times New Roman"/>
              </a:rPr>
              <a:t>generativity</a:t>
            </a:r>
            <a:r>
              <a:rPr lang="en-US" dirty="0" smtClean="0">
                <a:solidFill>
                  <a:srgbClr val="000000"/>
                </a:solidFill>
                <a:latin typeface="Times New Roman"/>
              </a:rPr>
              <a:t>, and creativity are better predictors of wisdom than intelligence</a:t>
            </a:r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The Extremes of Intelligence and Creativity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26" y="1898497"/>
            <a:ext cx="8056726" cy="41670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Intellectual disability</a:t>
            </a:r>
          </a:p>
          <a:p>
            <a:pPr lvl="1"/>
            <a:r>
              <a:rPr lang="en-US" dirty="0" smtClean="0">
                <a:latin typeface="Times New Roman"/>
              </a:rPr>
              <a:t>Limited mental ability in which individual has:</a:t>
            </a:r>
          </a:p>
          <a:p>
            <a:pPr lvl="2"/>
            <a:r>
              <a:rPr lang="en-US" dirty="0" smtClean="0">
                <a:latin typeface="Times New Roman"/>
              </a:rPr>
              <a:t>Has low IQ, usually below 70 on a traditional intelligence test</a:t>
            </a:r>
          </a:p>
          <a:p>
            <a:pPr lvl="2"/>
            <a:r>
              <a:rPr lang="en-US" dirty="0" smtClean="0">
                <a:latin typeface="Times New Roman"/>
              </a:rPr>
              <a:t>Has difficulty adapting to demands of everyday life</a:t>
            </a:r>
          </a:p>
          <a:p>
            <a:pPr lvl="2"/>
            <a:r>
              <a:rPr lang="en-US" dirty="0" smtClean="0">
                <a:latin typeface="Times New Roman"/>
              </a:rPr>
              <a:t>First exhibits these characteristics by age 18</a:t>
            </a:r>
          </a:p>
          <a:p>
            <a:r>
              <a:rPr lang="en-US" dirty="0" smtClean="0">
                <a:latin typeface="Times New Roman"/>
              </a:rPr>
              <a:t>About 5 million Americans fit definition of intellectual disability</a:t>
            </a:r>
          </a:p>
          <a:p>
            <a:pPr lvl="1"/>
            <a:r>
              <a:rPr lang="en-US" dirty="0" smtClean="0">
                <a:latin typeface="Times New Roman"/>
              </a:rPr>
              <a:t>Varying degrees of intellectual disability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The Extremes of Intelligence and Creativity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313" y="1924152"/>
            <a:ext cx="7889947" cy="414136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Organic intellectual disability </a:t>
            </a:r>
          </a:p>
          <a:p>
            <a:pPr lvl="1"/>
            <a:r>
              <a:rPr lang="en-US" dirty="0" smtClean="0">
                <a:latin typeface="Times New Roman"/>
              </a:rPr>
              <a:t>Genetic disorder or lower level of intelligence due to brain damage</a:t>
            </a:r>
          </a:p>
          <a:p>
            <a:pPr lvl="2"/>
            <a:r>
              <a:rPr lang="en-US" dirty="0" smtClean="0">
                <a:latin typeface="Times New Roman"/>
              </a:rPr>
              <a:t>Down syndrome</a:t>
            </a:r>
          </a:p>
          <a:p>
            <a:r>
              <a:rPr lang="en-US" dirty="0" smtClean="0">
                <a:latin typeface="Times New Roman"/>
              </a:rPr>
              <a:t>Cultural-familial intellectual disability</a:t>
            </a:r>
          </a:p>
          <a:p>
            <a:pPr lvl="1"/>
            <a:r>
              <a:rPr lang="en-US" dirty="0" smtClean="0">
                <a:latin typeface="Times New Roman"/>
              </a:rPr>
              <a:t>Results from growing up in a below-average intellectual environment</a:t>
            </a:r>
          </a:p>
          <a:p>
            <a:pPr>
              <a:buNone/>
            </a:pPr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The Extremes of Intelligence and Creativity</a:t>
            </a:r>
            <a:endParaRPr lang="en-US" sz="3600" dirty="0">
              <a:latin typeface="Times New Roman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1492" y="1920705"/>
            <a:ext cx="7821673" cy="41448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Creativity often peaks in adulthood</a:t>
            </a:r>
          </a:p>
          <a:p>
            <a:pPr lvl="1"/>
            <a:r>
              <a:rPr lang="en-US" dirty="0" smtClean="0">
                <a:latin typeface="Times New Roman"/>
              </a:rPr>
              <a:t>80% of most important creative contributions completed by age 50</a:t>
            </a:r>
            <a:endParaRPr lang="en-US" sz="500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Researchers found creativity often peaks in forties before declining</a:t>
            </a:r>
          </a:p>
          <a:p>
            <a:r>
              <a:rPr lang="en-US" dirty="0" smtClean="0">
                <a:latin typeface="Times New Roman"/>
              </a:rPr>
              <a:t>Domain-related declines where lyrical poetry, abstract mathematics, and theoretical physics experience peak of creativity in twenties or thirties</a:t>
            </a:r>
          </a:p>
          <a:p>
            <a:pPr lvl="1"/>
            <a:r>
              <a:rPr lang="en-US" dirty="0" smtClean="0">
                <a:latin typeface="Times New Roman"/>
              </a:rPr>
              <a:t>Other areas experience declines much later in life</a:t>
            </a: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/>
              </a:rPr>
              <a:t>The Concept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096" y="1905215"/>
            <a:ext cx="8084977" cy="416030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Intelligence</a:t>
            </a:r>
          </a:p>
          <a:p>
            <a:pPr lvl="1"/>
            <a:r>
              <a:rPr lang="en-US" dirty="0" smtClean="0">
                <a:latin typeface="Times New Roman"/>
              </a:rPr>
              <a:t>Ability to solve problems</a:t>
            </a:r>
          </a:p>
          <a:p>
            <a:pPr lvl="1"/>
            <a:r>
              <a:rPr lang="en-US" dirty="0" smtClean="0">
                <a:latin typeface="Times New Roman"/>
              </a:rPr>
              <a:t>Capacity to adapt and learn from experience</a:t>
            </a:r>
          </a:p>
          <a:p>
            <a:pPr lvl="1"/>
            <a:r>
              <a:rPr lang="en-US" dirty="0" smtClean="0">
                <a:latin typeface="Times New Roman"/>
              </a:rPr>
              <a:t>Can only be evaluated indirectly</a:t>
            </a:r>
          </a:p>
          <a:p>
            <a:r>
              <a:rPr lang="en-US" dirty="0" smtClean="0">
                <a:latin typeface="Times New Roman"/>
              </a:rPr>
              <a:t>Individual differences measured by intelligence tests</a:t>
            </a:r>
          </a:p>
          <a:p>
            <a:pPr lvl="1"/>
            <a:r>
              <a:rPr lang="en-US" dirty="0" smtClean="0">
                <a:latin typeface="Times New Roman"/>
              </a:rPr>
              <a:t>Designed to tell whether a person can reason better than others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The Concept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9165" y="1936194"/>
            <a:ext cx="8239861" cy="412932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Intelligence quotient</a:t>
            </a:r>
          </a:p>
          <a:p>
            <a:pPr lvl="1"/>
            <a:r>
              <a:rPr lang="en-US" dirty="0" smtClean="0">
                <a:latin typeface="Times New Roman"/>
              </a:rPr>
              <a:t>Mental age divided by chronological age multiplied by 100</a:t>
            </a:r>
          </a:p>
          <a:p>
            <a:r>
              <a:rPr lang="en-US" dirty="0" smtClean="0">
                <a:latin typeface="Times New Roman"/>
              </a:rPr>
              <a:t>IQ scores approximate a normal distribution</a:t>
            </a:r>
          </a:p>
          <a:p>
            <a:pPr lvl="1"/>
            <a:r>
              <a:rPr lang="en-US" dirty="0" smtClean="0">
                <a:latin typeface="Times New Roman"/>
              </a:rPr>
              <a:t>Symmetrical, bell-shaped curve with a majority of cases falling in the middle of the range of possible scores</a:t>
            </a:r>
          </a:p>
          <a:p>
            <a:pPr lvl="1"/>
            <a:r>
              <a:rPr lang="en-US" dirty="0" smtClean="0">
                <a:latin typeface="Times New Roman"/>
              </a:rPr>
              <a:t>Few scores appearing toward the ends of the range</a:t>
            </a:r>
          </a:p>
          <a:p>
            <a:r>
              <a:rPr lang="en-US" dirty="0" smtClean="0">
                <a:latin typeface="Times New Roman"/>
              </a:rPr>
              <a:t>Stanford-</a:t>
            </a:r>
            <a:r>
              <a:rPr lang="en-US" dirty="0" err="1" smtClean="0">
                <a:latin typeface="Times New Roman"/>
              </a:rPr>
              <a:t>Binet</a:t>
            </a:r>
            <a:r>
              <a:rPr lang="en-US" dirty="0" smtClean="0">
                <a:latin typeface="Times New Roman"/>
              </a:rPr>
              <a:t> Tests among one of the most widely used intelligence tests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The Concept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  <p:pic>
        <p:nvPicPr>
          <p:cNvPr id="6" name="Content Placeholder 5" descr="san35503_08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988652"/>
            <a:ext cx="7772400" cy="3896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The Concept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86" y="1936195"/>
            <a:ext cx="7930090" cy="39645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/>
              </a:rPr>
              <a:t>Wechsler Adult Intelligence Scale (</a:t>
            </a:r>
            <a:r>
              <a:rPr lang="en-US" dirty="0" smtClean="0">
                <a:latin typeface="Times New Roman"/>
              </a:rPr>
              <a:t>WAIS-IV)</a:t>
            </a:r>
            <a:endParaRPr lang="en-US" dirty="0" smtClean="0">
              <a:latin typeface="Times New Roman"/>
            </a:endParaRPr>
          </a:p>
          <a:p>
            <a:pPr lvl="1"/>
            <a:r>
              <a:rPr lang="en-US" dirty="0" smtClean="0">
                <a:latin typeface="Times New Roman"/>
              </a:rPr>
              <a:t>Designed for adults</a:t>
            </a:r>
          </a:p>
          <a:p>
            <a:r>
              <a:rPr lang="en-US" dirty="0" smtClean="0">
                <a:latin typeface="Times New Roman"/>
              </a:rPr>
              <a:t>Wechsler Intelligence Scale for Children (WISC-IV)</a:t>
            </a:r>
          </a:p>
          <a:p>
            <a:pPr lvl="1"/>
            <a:r>
              <a:rPr lang="en-US" dirty="0" smtClean="0">
                <a:latin typeface="Times New Roman"/>
              </a:rPr>
              <a:t> Designed for children and adolescents between 6-16 years old</a:t>
            </a:r>
          </a:p>
          <a:p>
            <a:r>
              <a:rPr lang="en-US" dirty="0" smtClean="0">
                <a:latin typeface="Times New Roman"/>
              </a:rPr>
              <a:t>Wechsler Preschool and Primary Scale of Intelligence (WPPSI-III)</a:t>
            </a:r>
          </a:p>
          <a:p>
            <a:pPr lvl="1"/>
            <a:r>
              <a:rPr lang="en-US" dirty="0" smtClean="0">
                <a:latin typeface="Times New Roman"/>
              </a:rPr>
              <a:t>Designed for children age 2 years 6 months-7 years 3 months</a:t>
            </a:r>
          </a:p>
          <a:p>
            <a:r>
              <a:rPr lang="en-US" dirty="0" smtClean="0">
                <a:latin typeface="Times New Roman"/>
              </a:rPr>
              <a:t>Overall IQ score but also yield composite scores</a:t>
            </a:r>
          </a:p>
          <a:p>
            <a:pPr lvl="1"/>
            <a:r>
              <a:rPr lang="en-US" dirty="0" smtClean="0">
                <a:latin typeface="Times New Roman"/>
              </a:rPr>
              <a:t>Verbal comprehension, memory, processing speed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The Concept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16" y="1936195"/>
            <a:ext cx="7914604" cy="396454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Intelligence tests predict school and job success</a:t>
            </a:r>
          </a:p>
          <a:p>
            <a:pPr lvl="1"/>
            <a:r>
              <a:rPr lang="en-US" dirty="0" smtClean="0">
                <a:latin typeface="Times New Roman"/>
              </a:rPr>
              <a:t>Moderately correlated with work performance</a:t>
            </a:r>
          </a:p>
          <a:p>
            <a:r>
              <a:rPr lang="en-US" dirty="0" smtClean="0">
                <a:latin typeface="Times New Roman"/>
              </a:rPr>
              <a:t>Many other factors contribute to success in school and work</a:t>
            </a:r>
          </a:p>
          <a:p>
            <a:pPr lvl="1"/>
            <a:r>
              <a:rPr lang="en-US" dirty="0" smtClean="0">
                <a:latin typeface="Times New Roman"/>
              </a:rPr>
              <a:t>Motivation to succeed, physical and mental health, and social skills</a:t>
            </a:r>
          </a:p>
          <a:p>
            <a:r>
              <a:rPr lang="en-US" dirty="0" smtClean="0">
                <a:latin typeface="Times New Roman"/>
              </a:rPr>
              <a:t>Intelligence tests used in conjunction with other information </a:t>
            </a:r>
          </a:p>
          <a:p>
            <a:pPr lvl="1"/>
            <a:r>
              <a:rPr lang="en-US" dirty="0" smtClean="0">
                <a:latin typeface="Times New Roman"/>
              </a:rPr>
              <a:t>Developmental history, medical background, school performance, social competency, family experiences, etc.</a:t>
            </a:r>
          </a:p>
          <a:p>
            <a:endParaRPr lang="en-US" dirty="0" smtClean="0">
              <a:latin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The Concept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972" y="1911325"/>
            <a:ext cx="7902776" cy="41541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</a:rPr>
              <a:t>Gardner’s Theory of Multiple Intelligences</a:t>
            </a:r>
          </a:p>
          <a:p>
            <a:pPr lvl="1"/>
            <a:r>
              <a:rPr lang="en-US" dirty="0" smtClean="0">
                <a:latin typeface="Times New Roman"/>
              </a:rPr>
              <a:t>Verbal</a:t>
            </a:r>
          </a:p>
          <a:p>
            <a:pPr lvl="1"/>
            <a:r>
              <a:rPr lang="en-US" dirty="0" smtClean="0">
                <a:latin typeface="Times New Roman"/>
              </a:rPr>
              <a:t>Mathematical</a:t>
            </a:r>
          </a:p>
          <a:p>
            <a:pPr lvl="1"/>
            <a:r>
              <a:rPr lang="en-US" dirty="0" smtClean="0">
                <a:latin typeface="Times New Roman"/>
              </a:rPr>
              <a:t>Spatial</a:t>
            </a:r>
          </a:p>
          <a:p>
            <a:pPr lvl="1"/>
            <a:r>
              <a:rPr lang="en-US" dirty="0" smtClean="0">
                <a:latin typeface="Times New Roman"/>
              </a:rPr>
              <a:t>Bodily-kinesthetic</a:t>
            </a:r>
          </a:p>
          <a:p>
            <a:pPr lvl="1"/>
            <a:r>
              <a:rPr lang="en-US" dirty="0" smtClean="0">
                <a:latin typeface="Times New Roman"/>
              </a:rPr>
              <a:t>Musical</a:t>
            </a:r>
          </a:p>
          <a:p>
            <a:pPr lvl="1"/>
            <a:r>
              <a:rPr lang="en-US" dirty="0" smtClean="0">
                <a:latin typeface="Times New Roman"/>
              </a:rPr>
              <a:t>Interpersonal</a:t>
            </a:r>
          </a:p>
          <a:p>
            <a:pPr lvl="1"/>
            <a:r>
              <a:rPr lang="en-US" dirty="0" smtClean="0">
                <a:latin typeface="Times New Roman"/>
              </a:rPr>
              <a:t>Intrapersonal</a:t>
            </a:r>
          </a:p>
          <a:p>
            <a:pPr lvl="1"/>
            <a:r>
              <a:rPr lang="en-US" dirty="0" smtClean="0">
                <a:latin typeface="Times New Roman"/>
              </a:rPr>
              <a:t>Naturalist</a:t>
            </a:r>
          </a:p>
          <a:p>
            <a:r>
              <a:rPr lang="en-US" dirty="0" smtClean="0">
                <a:latin typeface="Times New Roman"/>
              </a:rPr>
              <a:t>Individuals have each type of intelligence to varying </a:t>
            </a:r>
            <a:r>
              <a:rPr lang="en-US" dirty="0" smtClean="0">
                <a:latin typeface="Times New Roman"/>
              </a:rPr>
              <a:t>degrees</a:t>
            </a:r>
          </a:p>
          <a:p>
            <a:r>
              <a:rPr lang="en-US" dirty="0" smtClean="0">
                <a:latin typeface="Times New Roman"/>
              </a:rPr>
              <a:t>Problems with tests?</a:t>
            </a:r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pPr lvl="1"/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7875" y="4467069"/>
            <a:ext cx="371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AKA – emotional intelligence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What Causes Intelligence?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586" y="1858746"/>
            <a:ext cx="7930090" cy="42067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</a:rPr>
              <a:t>Moderate correlation between brain size and intelligence</a:t>
            </a:r>
          </a:p>
          <a:p>
            <a:pPr lvl="1"/>
            <a:r>
              <a:rPr lang="en-US" dirty="0" smtClean="0">
                <a:latin typeface="Times New Roman"/>
              </a:rPr>
              <a:t>Frontal lobes are likely the location of intelligence</a:t>
            </a:r>
          </a:p>
          <a:p>
            <a:pPr lvl="1"/>
            <a:r>
              <a:rPr lang="en-US" dirty="0" smtClean="0">
                <a:latin typeface="Times New Roman"/>
              </a:rPr>
              <a:t>Highest levels of thinking in prefrontal cortex</a:t>
            </a:r>
          </a:p>
          <a:p>
            <a:r>
              <a:rPr lang="en-US" dirty="0" smtClean="0">
                <a:latin typeface="Times New Roman"/>
              </a:rPr>
              <a:t>Brain-imaging studies reveal a distributed neural network involving frontal and parietal lobes is related to higher intelligence</a:t>
            </a:r>
          </a:p>
          <a:p>
            <a:pPr lvl="1"/>
            <a:r>
              <a:rPr lang="en-US" dirty="0" smtClean="0">
                <a:latin typeface="Times New Roman"/>
              </a:rPr>
              <a:t>Temporal lobe, occipital lobe, and cerebellum also linked to higher intelligence to a lesser degree</a:t>
            </a:r>
          </a:p>
          <a:p>
            <a:r>
              <a:rPr lang="en-US" dirty="0" smtClean="0">
                <a:latin typeface="Times New Roman"/>
              </a:rPr>
              <a:t>Neurological speed may also play a role in intelligence</a:t>
            </a:r>
          </a:p>
          <a:p>
            <a:r>
              <a:rPr lang="en-US" dirty="0" smtClean="0">
                <a:latin typeface="Times New Roman"/>
              </a:rPr>
              <a:t>Heredity and environment contribute to brain size and intelligence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/>
              </a:rPr>
              <a:t>Development of Intelligence</a:t>
            </a:r>
            <a:endParaRPr lang="en-US" sz="3600" dirty="0"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20" y="1920705"/>
            <a:ext cx="7992046" cy="41448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</a:rPr>
              <a:t>Considerable stability in intelligence from late infancy through preschool years</a:t>
            </a:r>
          </a:p>
          <a:p>
            <a:r>
              <a:rPr lang="en-US" dirty="0" smtClean="0">
                <a:latin typeface="Times New Roman"/>
              </a:rPr>
              <a:t>Intelligence scores can fluctuate dramatically across childhood years</a:t>
            </a: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  <a:p>
            <a:endParaRPr lang="en-US" dirty="0" smtClean="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2754" y="6065521"/>
            <a:ext cx="52815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</a:rPr>
              <a:t>Copyright McGraw-Hill Education, 2014</a:t>
            </a:r>
            <a:endParaRPr lang="en-US" sz="1600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1684</TotalTime>
  <Words>785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Capital</vt:lpstr>
      <vt:lpstr>A Topical Approach to Life-Span Development, 7th edition John W. Santrock</vt:lpstr>
      <vt:lpstr>The Concept of Intelligence</vt:lpstr>
      <vt:lpstr>The Concept of Intelligence</vt:lpstr>
      <vt:lpstr>The Concept of Intelligence</vt:lpstr>
      <vt:lpstr>The Concept of Intelligence</vt:lpstr>
      <vt:lpstr>The Concept of Intelligence</vt:lpstr>
      <vt:lpstr>The Concept of Intelligence</vt:lpstr>
      <vt:lpstr>What Causes Intelligence?</vt:lpstr>
      <vt:lpstr>Development of Intelligence</vt:lpstr>
      <vt:lpstr>Development of Intelligence</vt:lpstr>
      <vt:lpstr>Development of Intelligence</vt:lpstr>
      <vt:lpstr>Development of Intelligence</vt:lpstr>
      <vt:lpstr>The Extremes of Intelligence and Creativity</vt:lpstr>
      <vt:lpstr>The Extremes of Intelligence and Creativity</vt:lpstr>
      <vt:lpstr>The Extremes of Intelligence and Creativity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Topical Approach to Life-Span Development, 6th edition John W. Santrock</dc:title>
  <dc:creator>Khia Thomas</dc:creator>
  <cp:lastModifiedBy>Shawn</cp:lastModifiedBy>
  <cp:revision>91</cp:revision>
  <dcterms:created xsi:type="dcterms:W3CDTF">2013-08-19T18:22:35Z</dcterms:created>
  <dcterms:modified xsi:type="dcterms:W3CDTF">2014-10-18T19:15:20Z</dcterms:modified>
</cp:coreProperties>
</file>