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sldIdLst>
    <p:sldId id="277" r:id="rId2"/>
    <p:sldId id="278"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78"/>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Lst>
        </p14:section>
        <p14:section name="Author Your Presentation" id="{16378913-E5ED-4281-BAF5-F1F938CB0BED}">
          <p14:sldIdLst/>
        </p14:section>
        <p14:section name="Enrich Your Presentation" id="{E2D565D1-BA5E-44E6-A40E-50A644912248}">
          <p14:sldIdLst/>
        </p14:section>
        <p14:section name="Deliver Your Presentation" id="{71D59651-8EFA-4415-9623-98B4C4A8699C}">
          <p14:sldIdLst/>
        </p14:section>
        <p14:section name="There's More!" id="{2E16B512-814A-4DC1-A986-25475E10E0EF}">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61" d="100"/>
          <a:sy n="61" d="100"/>
        </p:scale>
        <p:origin x="-678" y="-9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10/11/2014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66264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123572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650FE7-14AC-C545-9E35-23F4A51485C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10/11/2014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10/11/2014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10/11/2014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10/11/2014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10/11/2014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10/11/2014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10/11/2014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10/11/2014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10/11/2014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10/11/2014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10/11/2014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10/11/2014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Kellogg Community College</a:t>
            </a:r>
          </a:p>
        </p:txBody>
      </p:sp>
      <p:sp>
        <p:nvSpPr>
          <p:cNvPr id="5" name="Title 4"/>
          <p:cNvSpPr>
            <a:spLocks noGrp="1"/>
          </p:cNvSpPr>
          <p:nvPr>
            <p:ph type="title"/>
          </p:nvPr>
        </p:nvSpPr>
        <p:spPr>
          <a:xfrm>
            <a:off x="228600" y="3048000"/>
            <a:ext cx="7239000" cy="1828800"/>
          </a:xfrm>
        </p:spPr>
        <p:txBody>
          <a:bodyPr>
            <a:normAutofit fontScale="90000"/>
          </a:bodyPr>
          <a:lstStyle/>
          <a:p>
            <a:pPr algn="l"/>
            <a:r>
              <a:rPr lang="en-US" sz="2400" b="0" dirty="0">
                <a:solidFill>
                  <a:srgbClr val="262626"/>
                </a:solidFill>
              </a:rPr>
              <a:t/>
            </a:r>
            <a:br>
              <a:rPr lang="en-US" sz="2400" b="0" dirty="0">
                <a:solidFill>
                  <a:srgbClr val="262626"/>
                </a:solidFill>
              </a:rPr>
            </a:br>
            <a:r>
              <a:rPr lang="en-US" sz="5600" b="0" dirty="0" smtClean="0">
                <a:solidFill>
                  <a:prstClr val="white"/>
                </a:solidFill>
              </a:rPr>
              <a:t>PSYC 220		FA 2014</a:t>
            </a:r>
            <a:br>
              <a:rPr lang="en-US" sz="5600" b="0" dirty="0" smtClean="0">
                <a:solidFill>
                  <a:prstClr val="white"/>
                </a:solidFill>
              </a:rPr>
            </a:br>
            <a:r>
              <a:rPr lang="en-US" sz="5600" b="0" dirty="0" smtClean="0">
                <a:solidFill>
                  <a:prstClr val="white"/>
                </a:solidFill>
              </a:rPr>
              <a:t>Chapter </a:t>
            </a:r>
            <a:r>
              <a:rPr lang="en-US" sz="5600" b="0" dirty="0" smtClean="0">
                <a:solidFill>
                  <a:prstClr val="white"/>
                </a:solidFill>
              </a:rPr>
              <a:t>7</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Attention</a:t>
            </a:r>
            <a:endParaRPr lang="en-US" sz="3600" dirty="0">
              <a:latin typeface="Times New Roman"/>
            </a:endParaRPr>
          </a:p>
        </p:txBody>
      </p:sp>
      <p:sp>
        <p:nvSpPr>
          <p:cNvPr id="3" name="Content Placeholder 2"/>
          <p:cNvSpPr>
            <a:spLocks noGrp="1"/>
          </p:cNvSpPr>
          <p:nvPr>
            <p:ph idx="1"/>
          </p:nvPr>
        </p:nvSpPr>
        <p:spPr>
          <a:xfrm>
            <a:off x="542096" y="1936194"/>
            <a:ext cx="7899115" cy="3926057"/>
          </a:xfrm>
        </p:spPr>
        <p:txBody>
          <a:bodyPr>
            <a:normAutofit fontScale="70000" lnSpcReduction="20000"/>
          </a:bodyPr>
          <a:lstStyle/>
          <a:p>
            <a:r>
              <a:rPr lang="en-US" dirty="0" err="1" smtClean="0">
                <a:latin typeface="Times New Roman"/>
              </a:rPr>
              <a:t>Attentional</a:t>
            </a:r>
            <a:r>
              <a:rPr lang="en-US" dirty="0" smtClean="0">
                <a:latin typeface="Times New Roman"/>
              </a:rPr>
              <a:t> skills are excellent in early adulthood</a:t>
            </a:r>
          </a:p>
          <a:p>
            <a:pPr lvl="1"/>
            <a:r>
              <a:rPr lang="en-US" dirty="0" smtClean="0">
                <a:latin typeface="Times New Roman"/>
              </a:rPr>
              <a:t>Older adults may not be able to focus on relevant information as effectively</a:t>
            </a:r>
          </a:p>
          <a:p>
            <a:r>
              <a:rPr lang="en-US" dirty="0" smtClean="0">
                <a:latin typeface="Times New Roman"/>
              </a:rPr>
              <a:t>Older adults have deficiencies in executive attention</a:t>
            </a:r>
          </a:p>
          <a:p>
            <a:pPr lvl="1"/>
            <a:r>
              <a:rPr lang="en-US" dirty="0" smtClean="0">
                <a:latin typeface="Times New Roman"/>
              </a:rPr>
              <a:t>Linked to reduced blood flow to brain’s frontal lobes</a:t>
            </a:r>
          </a:p>
          <a:p>
            <a:r>
              <a:rPr lang="en-US" dirty="0" smtClean="0">
                <a:latin typeface="Times New Roman"/>
              </a:rPr>
              <a:t>Older adults less adept at selective attention</a:t>
            </a:r>
          </a:p>
          <a:p>
            <a:pPr lvl="1"/>
            <a:r>
              <a:rPr lang="en-US" dirty="0" smtClean="0">
                <a:latin typeface="Times New Roman"/>
              </a:rPr>
              <a:t>Age differences minimal if simple search or if task is practiced</a:t>
            </a:r>
          </a:p>
          <a:p>
            <a:pPr lvl="1"/>
            <a:r>
              <a:rPr lang="en-US" dirty="0" smtClean="0">
                <a:latin typeface="Times New Roman"/>
              </a:rPr>
              <a:t>As attention demands increase, performance of older adults decrease</a:t>
            </a:r>
          </a:p>
          <a:p>
            <a:r>
              <a:rPr lang="en-US" dirty="0" smtClean="0">
                <a:latin typeface="Times New Roman"/>
              </a:rPr>
              <a:t>Older adults perform as well as younger adults on tasks involving vigilance</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771251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464654" y="1936194"/>
            <a:ext cx="8053923" cy="3934347"/>
          </a:xfrm>
        </p:spPr>
        <p:txBody>
          <a:bodyPr>
            <a:normAutofit/>
          </a:bodyPr>
          <a:lstStyle/>
          <a:p>
            <a:r>
              <a:rPr lang="en-US" dirty="0" smtClean="0">
                <a:latin typeface="Times New Roman"/>
              </a:rPr>
              <a:t>Memory</a:t>
            </a:r>
          </a:p>
          <a:p>
            <a:pPr lvl="1"/>
            <a:r>
              <a:rPr lang="en-US" dirty="0" smtClean="0">
                <a:latin typeface="Times New Roman"/>
              </a:rPr>
              <a:t>Retention of information over time</a:t>
            </a:r>
          </a:p>
          <a:p>
            <a:pPr lvl="1"/>
            <a:r>
              <a:rPr lang="en-US" dirty="0" smtClean="0">
                <a:latin typeface="Times New Roman"/>
              </a:rPr>
              <a:t>Encoding, storage, and retrieval are basic processes required for memory</a:t>
            </a:r>
          </a:p>
          <a:p>
            <a:pPr lvl="1"/>
            <a:r>
              <a:rPr lang="en-US" dirty="0" smtClean="0">
                <a:latin typeface="Times New Roman"/>
              </a:rPr>
              <a:t>Failures can occur in any process</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pic>
        <p:nvPicPr>
          <p:cNvPr id="5" name="Content Placeholder 5" descr="san35503_0705.jpg"/>
          <p:cNvPicPr>
            <a:picLocks noChangeAspect="1"/>
          </p:cNvPicPr>
          <p:nvPr/>
        </p:nvPicPr>
        <p:blipFill>
          <a:blip r:embed="rId2"/>
          <a:stretch>
            <a:fillRect/>
          </a:stretch>
        </p:blipFill>
        <p:spPr>
          <a:xfrm>
            <a:off x="473075" y="4082122"/>
            <a:ext cx="7772400" cy="2266518"/>
          </a:xfrm>
          <a:prstGeom prst="rect">
            <a:avLst/>
          </a:prstGeom>
        </p:spPr>
      </p:pic>
    </p:spTree>
    <p:extLst>
      <p:ext uri="{BB962C8B-B14F-4D97-AF65-F5344CB8AC3E}">
        <p14:creationId xmlns:p14="http://schemas.microsoft.com/office/powerpoint/2010/main" val="291295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654288" y="1924152"/>
            <a:ext cx="7787314" cy="4141369"/>
          </a:xfrm>
        </p:spPr>
        <p:txBody>
          <a:bodyPr>
            <a:normAutofit fontScale="85000" lnSpcReduction="10000"/>
          </a:bodyPr>
          <a:lstStyle/>
          <a:p>
            <a:r>
              <a:rPr lang="en-US" dirty="0" smtClean="0">
                <a:latin typeface="Times New Roman"/>
              </a:rPr>
              <a:t>Infants as young as 3 months show a limited type of memory</a:t>
            </a:r>
          </a:p>
          <a:p>
            <a:pPr lvl="1"/>
            <a:r>
              <a:rPr lang="en-US" dirty="0" smtClean="0">
                <a:latin typeface="Times New Roman"/>
              </a:rPr>
              <a:t>Infants can remember perceptual-motor information</a:t>
            </a:r>
          </a:p>
          <a:p>
            <a:pPr lvl="2"/>
            <a:r>
              <a:rPr lang="en-US" dirty="0" smtClean="0">
                <a:latin typeface="Times New Roman"/>
              </a:rPr>
              <a:t>By 2.5 months, baby’s memory is detailed</a:t>
            </a:r>
          </a:p>
          <a:p>
            <a:r>
              <a:rPr lang="en-US" dirty="0" smtClean="0">
                <a:latin typeface="Times New Roman"/>
              </a:rPr>
              <a:t>Implicit memory</a:t>
            </a:r>
          </a:p>
          <a:p>
            <a:pPr lvl="1"/>
            <a:r>
              <a:rPr lang="en-US" dirty="0" smtClean="0">
                <a:latin typeface="Times New Roman"/>
              </a:rPr>
              <a:t>Memory without conscious recollection</a:t>
            </a:r>
          </a:p>
          <a:p>
            <a:r>
              <a:rPr lang="en-US" dirty="0" smtClean="0">
                <a:latin typeface="Times New Roman"/>
              </a:rPr>
              <a:t>Explicit memory</a:t>
            </a:r>
          </a:p>
          <a:p>
            <a:pPr lvl="1"/>
            <a:r>
              <a:rPr lang="en-US" dirty="0" smtClean="0">
                <a:latin typeface="Times New Roman"/>
              </a:rPr>
              <a:t>Conscious memory of facts and experiences</a:t>
            </a:r>
          </a:p>
          <a:p>
            <a:r>
              <a:rPr lang="en-US" dirty="0" smtClean="0">
                <a:latin typeface="Times New Roman"/>
              </a:rPr>
              <a:t>Infants do not show explicit memory until after 6 months</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2332209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538826" y="1924152"/>
            <a:ext cx="7964339" cy="3946389"/>
          </a:xfrm>
        </p:spPr>
        <p:txBody>
          <a:bodyPr>
            <a:normAutofit/>
          </a:bodyPr>
          <a:lstStyle/>
          <a:p>
            <a:r>
              <a:rPr lang="en-US" dirty="0" smtClean="0">
                <a:latin typeface="Times New Roman"/>
              </a:rPr>
              <a:t>Most infants’ conscious memories are fragile and short-lived</a:t>
            </a:r>
          </a:p>
          <a:p>
            <a:pPr lvl="1"/>
            <a:r>
              <a:rPr lang="en-US" dirty="0" smtClean="0">
                <a:latin typeface="Times New Roman"/>
              </a:rPr>
              <a:t>Except for memory of perceptual-motor actions, which can be substantial</a:t>
            </a:r>
          </a:p>
          <a:p>
            <a:pPr lvl="1"/>
            <a:r>
              <a:rPr lang="en-US" dirty="0" smtClean="0">
                <a:latin typeface="Times New Roman"/>
              </a:rPr>
              <a:t>Conscious memories improve across second year of life</a:t>
            </a:r>
          </a:p>
          <a:p>
            <a:r>
              <a:rPr lang="en-US" dirty="0" smtClean="0">
                <a:latin typeface="Times New Roman"/>
              </a:rPr>
              <a:t>Maturation of hippocampus and surrounding cerebral cortex, especially frontal lobes, makes advances in explicit memory possible</a:t>
            </a:r>
          </a:p>
          <a:p>
            <a:pPr lvl="1"/>
            <a:r>
              <a:rPr lang="en-US" dirty="0" smtClean="0">
                <a:latin typeface="Times New Roman"/>
              </a:rPr>
              <a:t>Less is known about areas of the brain involved in implicit memory in infancy</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942703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590142" y="1898497"/>
            <a:ext cx="7928435" cy="4167024"/>
          </a:xfrm>
        </p:spPr>
        <p:txBody>
          <a:bodyPr>
            <a:normAutofit/>
          </a:bodyPr>
          <a:lstStyle/>
          <a:p>
            <a:r>
              <a:rPr lang="en-US" dirty="0" smtClean="0">
                <a:latin typeface="Times New Roman"/>
              </a:rPr>
              <a:t>Infantile amnesia</a:t>
            </a:r>
          </a:p>
          <a:p>
            <a:pPr lvl="1"/>
            <a:r>
              <a:rPr lang="en-US" dirty="0" smtClean="0">
                <a:latin typeface="Times New Roman"/>
              </a:rPr>
              <a:t>Most adults can remember little, if anything, from first three years of life</a:t>
            </a:r>
          </a:p>
          <a:p>
            <a:r>
              <a:rPr lang="en-US" dirty="0" smtClean="0">
                <a:latin typeface="Times New Roman"/>
              </a:rPr>
              <a:t>Elementary school children do not remember much of their early childhood years</a:t>
            </a:r>
          </a:p>
          <a:p>
            <a:pPr lvl="1"/>
            <a:r>
              <a:rPr lang="en-US" dirty="0" smtClean="0">
                <a:latin typeface="Times New Roman"/>
              </a:rPr>
              <a:t>Immaturity of prefrontal lobes of the brain plays a role in memory difficulty in recalling events from infancy and early childhood</a:t>
            </a:r>
            <a:endParaRPr lang="en-US" dirty="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395071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551656" y="1911325"/>
            <a:ext cx="7864288" cy="3959216"/>
          </a:xfrm>
        </p:spPr>
        <p:txBody>
          <a:bodyPr>
            <a:normAutofit/>
          </a:bodyPr>
          <a:lstStyle/>
          <a:p>
            <a:r>
              <a:rPr lang="en-US" dirty="0" smtClean="0">
                <a:latin typeface="Times New Roman"/>
              </a:rPr>
              <a:t>Long-term memory</a:t>
            </a:r>
          </a:p>
          <a:p>
            <a:pPr lvl="1"/>
            <a:r>
              <a:rPr lang="en-US" dirty="0" smtClean="0">
                <a:latin typeface="Times New Roman"/>
              </a:rPr>
              <a:t>Relatively permanent and unlimited type of memory</a:t>
            </a:r>
          </a:p>
          <a:p>
            <a:r>
              <a:rPr lang="en-US" dirty="0" smtClean="0">
                <a:latin typeface="Times New Roman"/>
              </a:rPr>
              <a:t>Short-term memory</a:t>
            </a:r>
          </a:p>
          <a:p>
            <a:pPr lvl="1"/>
            <a:r>
              <a:rPr lang="en-US" dirty="0" smtClean="0">
                <a:latin typeface="Times New Roman"/>
              </a:rPr>
              <a:t>Retention of information for up to 15-30 seconds without rehearsal of information</a:t>
            </a:r>
          </a:p>
          <a:p>
            <a:pPr lvl="1"/>
            <a:r>
              <a:rPr lang="en-US" dirty="0" smtClean="0">
                <a:latin typeface="Times New Roman"/>
              </a:rPr>
              <a:t>Individuals can retain information longer using rehearsal</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488119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538826" y="1898497"/>
            <a:ext cx="8056726" cy="4167024"/>
          </a:xfrm>
        </p:spPr>
        <p:txBody>
          <a:bodyPr>
            <a:normAutofit/>
          </a:bodyPr>
          <a:lstStyle/>
          <a:p>
            <a:r>
              <a:rPr lang="en-US" dirty="0" smtClean="0">
                <a:latin typeface="Times New Roman"/>
              </a:rPr>
              <a:t>Short-term memory increases during childhood</a:t>
            </a:r>
          </a:p>
          <a:p>
            <a:pPr lvl="1"/>
            <a:r>
              <a:rPr lang="en-US" dirty="0" smtClean="0">
                <a:latin typeface="Times New Roman"/>
              </a:rPr>
              <a:t>Older children use rehearsal more than younger children</a:t>
            </a:r>
          </a:p>
          <a:p>
            <a:pPr lvl="1"/>
            <a:r>
              <a:rPr lang="en-US" dirty="0" smtClean="0">
                <a:latin typeface="Times New Roman"/>
              </a:rPr>
              <a:t>Speed of information processing is important</a:t>
            </a:r>
          </a:p>
          <a:p>
            <a:pPr lvl="2"/>
            <a:r>
              <a:rPr lang="en-US" dirty="0" smtClean="0">
                <a:latin typeface="Times New Roman"/>
              </a:rPr>
              <a:t>Repetition of information</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133864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577313" y="1924152"/>
            <a:ext cx="7889947" cy="3938099"/>
          </a:xfrm>
        </p:spPr>
        <p:txBody>
          <a:bodyPr>
            <a:normAutofit fontScale="92500" lnSpcReduction="20000"/>
          </a:bodyPr>
          <a:lstStyle/>
          <a:p>
            <a:r>
              <a:rPr lang="en-US" dirty="0" smtClean="0">
                <a:latin typeface="Times New Roman"/>
              </a:rPr>
              <a:t>Working memory</a:t>
            </a:r>
          </a:p>
          <a:p>
            <a:pPr lvl="1"/>
            <a:r>
              <a:rPr lang="en-US" dirty="0" smtClean="0">
                <a:latin typeface="Times New Roman"/>
              </a:rPr>
              <a:t>A mental “workbench” where individuals manipulate and assemble information when making decisions, problem solving, and comprehending written and spoken language</a:t>
            </a:r>
          </a:p>
          <a:p>
            <a:pPr lvl="1"/>
            <a:r>
              <a:rPr lang="en-US" dirty="0" smtClean="0">
                <a:latin typeface="Times New Roman"/>
              </a:rPr>
              <a:t>More active in modifying information than short-term memory</a:t>
            </a:r>
          </a:p>
          <a:p>
            <a:r>
              <a:rPr lang="en-US" dirty="0">
                <a:latin typeface="Times New Roman"/>
              </a:rPr>
              <a:t>Declines in working memory in late adulthood</a:t>
            </a:r>
          </a:p>
          <a:p>
            <a:pPr lvl="1"/>
            <a:r>
              <a:rPr lang="en-US" dirty="0">
                <a:latin typeface="Times New Roman"/>
              </a:rPr>
              <a:t>Less efficient inhibition in preventing irrelevant information from entering working memory</a:t>
            </a:r>
          </a:p>
          <a:p>
            <a:pPr lvl="1"/>
            <a:r>
              <a:rPr lang="en-US" dirty="0">
                <a:latin typeface="Times New Roman"/>
              </a:rPr>
              <a:t>Increased distractibility</a:t>
            </a:r>
          </a:p>
          <a:p>
            <a:r>
              <a:rPr lang="en-US" dirty="0">
                <a:latin typeface="Times New Roman"/>
              </a:rPr>
              <a:t>Processing speed declines</a:t>
            </a:r>
          </a:p>
          <a:p>
            <a:pPr lvl="1"/>
            <a:r>
              <a:rPr lang="en-US" dirty="0">
                <a:latin typeface="Times New Roman"/>
              </a:rPr>
              <a:t>Linked with decline in working memory</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34455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551655" y="1911325"/>
            <a:ext cx="8031067" cy="3959216"/>
          </a:xfrm>
        </p:spPr>
        <p:txBody>
          <a:bodyPr>
            <a:normAutofit/>
          </a:bodyPr>
          <a:lstStyle/>
          <a:p>
            <a:r>
              <a:rPr lang="en-US" dirty="0" smtClean="0">
                <a:latin typeface="Times New Roman"/>
              </a:rPr>
              <a:t>Long-term memory and eyewitness testimony:</a:t>
            </a:r>
          </a:p>
          <a:p>
            <a:pPr lvl="1"/>
            <a:r>
              <a:rPr lang="en-US" dirty="0" smtClean="0">
                <a:latin typeface="Times New Roman"/>
              </a:rPr>
              <a:t>Age differences in children’s susceptibility to suggestion</a:t>
            </a:r>
          </a:p>
          <a:p>
            <a:pPr lvl="1"/>
            <a:r>
              <a:rPr lang="en-US" dirty="0" smtClean="0">
                <a:latin typeface="Times New Roman"/>
              </a:rPr>
              <a:t>Individual differences in susceptibility</a:t>
            </a:r>
          </a:p>
          <a:p>
            <a:pPr lvl="1"/>
            <a:r>
              <a:rPr lang="en-US" dirty="0" smtClean="0">
                <a:latin typeface="Times New Roman"/>
              </a:rPr>
              <a:t>Interviewing techniques produce distortions in children’s reports about highly salient events</a:t>
            </a:r>
          </a:p>
          <a:p>
            <a:r>
              <a:rPr lang="en-US" dirty="0" smtClean="0">
                <a:latin typeface="Times New Roman"/>
              </a:rPr>
              <a:t>Children’s long-term memory improves more as they move into middle and late childhood years</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3403757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Memory</a:t>
            </a:r>
            <a:endParaRPr lang="en-US" sz="3600" dirty="0">
              <a:latin typeface="Times New Roman"/>
            </a:endParaRPr>
          </a:p>
        </p:txBody>
      </p:sp>
      <p:sp>
        <p:nvSpPr>
          <p:cNvPr id="3" name="Content Placeholder 2"/>
          <p:cNvSpPr>
            <a:spLocks noGrp="1"/>
          </p:cNvSpPr>
          <p:nvPr>
            <p:ph idx="1"/>
          </p:nvPr>
        </p:nvSpPr>
        <p:spPr>
          <a:xfrm>
            <a:off x="615801" y="1936980"/>
            <a:ext cx="7941263" cy="4128541"/>
          </a:xfrm>
        </p:spPr>
        <p:txBody>
          <a:bodyPr>
            <a:normAutofit lnSpcReduction="10000"/>
          </a:bodyPr>
          <a:lstStyle/>
          <a:p>
            <a:r>
              <a:rPr lang="en-US" dirty="0" smtClean="0">
                <a:latin typeface="Times New Roman"/>
              </a:rPr>
              <a:t>Episodic memory</a:t>
            </a:r>
          </a:p>
          <a:p>
            <a:pPr lvl="1"/>
            <a:r>
              <a:rPr lang="en-US" dirty="0" smtClean="0">
                <a:latin typeface="Times New Roman"/>
              </a:rPr>
              <a:t>Retention of information about the where and when of life’s </a:t>
            </a:r>
            <a:r>
              <a:rPr lang="en-US" dirty="0" smtClean="0">
                <a:latin typeface="Times New Roman"/>
              </a:rPr>
              <a:t>happenings (better for young adults than older)</a:t>
            </a:r>
            <a:endParaRPr lang="en-US" dirty="0" smtClean="0">
              <a:latin typeface="Times New Roman"/>
            </a:endParaRPr>
          </a:p>
          <a:p>
            <a:r>
              <a:rPr lang="en-US" dirty="0" smtClean="0">
                <a:latin typeface="Times New Roman"/>
              </a:rPr>
              <a:t>Autobiographical memory – personal recollection of events and facts</a:t>
            </a:r>
          </a:p>
          <a:p>
            <a:pPr lvl="1"/>
            <a:r>
              <a:rPr lang="en-US" dirty="0" smtClean="0">
                <a:latin typeface="Times New Roman"/>
              </a:rPr>
              <a:t>Reminiscence bump in which adults remember more events from second and third decades of their lives than other decades</a:t>
            </a:r>
          </a:p>
          <a:p>
            <a:pPr lvl="2"/>
            <a:r>
              <a:rPr lang="en-US" dirty="0" smtClean="0">
                <a:latin typeface="Times New Roman"/>
              </a:rPr>
              <a:t>Found mostly for positive life </a:t>
            </a:r>
            <a:r>
              <a:rPr lang="en-US" dirty="0" smtClean="0">
                <a:latin typeface="Times New Roman"/>
              </a:rPr>
              <a:t>events</a:t>
            </a:r>
          </a:p>
          <a:p>
            <a:r>
              <a:rPr lang="en-US" dirty="0" smtClean="0">
                <a:latin typeface="Times New Roman"/>
              </a:rPr>
              <a:t>Semantic memory - seems to improve in late adulthood as does prospective. Just takes longer to retrieve.</a:t>
            </a:r>
            <a:endParaRPr lang="en-US" dirty="0" smtClean="0">
              <a:latin typeface="Times New Roman"/>
            </a:endParaRPr>
          </a:p>
          <a:p>
            <a:endParaRPr lang="en-US" dirty="0" smtClean="0">
              <a:latin typeface="Times New Roman"/>
            </a:endParaRP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392250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a:rPr>
              <a:t>Information-Processing Approach</a:t>
            </a:r>
            <a:endParaRPr lang="en-US" sz="3600" dirty="0">
              <a:latin typeface="Times New Roman"/>
            </a:endParaRPr>
          </a:p>
        </p:txBody>
      </p:sp>
      <p:sp>
        <p:nvSpPr>
          <p:cNvPr id="3" name="Content Placeholder 2"/>
          <p:cNvSpPr>
            <a:spLocks noGrp="1"/>
          </p:cNvSpPr>
          <p:nvPr>
            <p:ph idx="1"/>
          </p:nvPr>
        </p:nvSpPr>
        <p:spPr>
          <a:xfrm>
            <a:off x="542096" y="1905215"/>
            <a:ext cx="8084977" cy="4160306"/>
          </a:xfrm>
        </p:spPr>
        <p:txBody>
          <a:bodyPr>
            <a:normAutofit/>
          </a:bodyPr>
          <a:lstStyle/>
          <a:p>
            <a:r>
              <a:rPr lang="en-US" dirty="0" smtClean="0">
                <a:latin typeface="Times New Roman"/>
              </a:rPr>
              <a:t>Information-processing approach</a:t>
            </a:r>
          </a:p>
          <a:p>
            <a:pPr lvl="1"/>
            <a:r>
              <a:rPr lang="en-US" dirty="0" smtClean="0">
                <a:latin typeface="Times New Roman"/>
              </a:rPr>
              <a:t>Analyzes how individuals manipulate, monitor, and create strategies for handling information</a:t>
            </a:r>
          </a:p>
          <a:p>
            <a:pPr lvl="1"/>
            <a:r>
              <a:rPr lang="en-US" dirty="0" smtClean="0">
                <a:latin typeface="Times New Roman"/>
              </a:rPr>
              <a:t>Involves attention, memory, and thinking</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pic>
        <p:nvPicPr>
          <p:cNvPr id="5" name="Content Placeholder 7" descr="san35503_0701.jpg"/>
          <p:cNvPicPr>
            <a:picLocks noChangeAspect="1"/>
          </p:cNvPicPr>
          <p:nvPr/>
        </p:nvPicPr>
        <p:blipFill>
          <a:blip r:embed="rId2"/>
          <a:stretch>
            <a:fillRect/>
          </a:stretch>
        </p:blipFill>
        <p:spPr>
          <a:xfrm>
            <a:off x="685800" y="4027297"/>
            <a:ext cx="7772400" cy="1274674"/>
          </a:xfrm>
          <a:prstGeom prst="rect">
            <a:avLst/>
          </a:prstGeom>
        </p:spPr>
      </p:pic>
    </p:spTree>
    <p:extLst>
      <p:ext uri="{BB962C8B-B14F-4D97-AF65-F5344CB8AC3E}">
        <p14:creationId xmlns:p14="http://schemas.microsoft.com/office/powerpoint/2010/main" val="3822533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Thinking</a:t>
            </a:r>
            <a:endParaRPr lang="en-US" sz="3600" dirty="0">
              <a:latin typeface="Times New Roman"/>
            </a:endParaRPr>
          </a:p>
        </p:txBody>
      </p:sp>
      <p:sp>
        <p:nvSpPr>
          <p:cNvPr id="3" name="Content Placeholder 2"/>
          <p:cNvSpPr>
            <a:spLocks noGrp="1"/>
          </p:cNvSpPr>
          <p:nvPr>
            <p:ph idx="1"/>
          </p:nvPr>
        </p:nvSpPr>
        <p:spPr>
          <a:xfrm>
            <a:off x="615801" y="1936980"/>
            <a:ext cx="7915605" cy="4128541"/>
          </a:xfrm>
        </p:spPr>
        <p:txBody>
          <a:bodyPr>
            <a:normAutofit/>
          </a:bodyPr>
          <a:lstStyle/>
          <a:p>
            <a:r>
              <a:rPr lang="en-US" dirty="0" smtClean="0">
                <a:latin typeface="Times New Roman"/>
              </a:rPr>
              <a:t>Thinking</a:t>
            </a:r>
          </a:p>
          <a:p>
            <a:pPr lvl="1"/>
            <a:r>
              <a:rPr lang="en-US" dirty="0" smtClean="0">
                <a:latin typeface="Times New Roman"/>
              </a:rPr>
              <a:t>Manipulating and transforming information in memory in order to reason, reflect, think critically, evaluate ideas, solve problems, or make decisions</a:t>
            </a:r>
          </a:p>
          <a:p>
            <a:r>
              <a:rPr lang="en-US" dirty="0" smtClean="0">
                <a:latin typeface="Times New Roman"/>
              </a:rPr>
              <a:t>Concepts are key aspects of infants’ cognitive development</a:t>
            </a:r>
          </a:p>
          <a:p>
            <a:pPr lvl="1"/>
            <a:r>
              <a:rPr lang="en-US" dirty="0" smtClean="0">
                <a:latin typeface="Times New Roman"/>
              </a:rPr>
              <a:t>Concepts – cognitive groupings of similar objects, events, people, or ideas</a:t>
            </a:r>
          </a:p>
          <a:p>
            <a:pPr lvl="1"/>
            <a:r>
              <a:rPr lang="en-US" dirty="0" smtClean="0">
                <a:latin typeface="Times New Roman"/>
              </a:rPr>
              <a:t>Unsure how early concept formation begins</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2963548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Thinking</a:t>
            </a:r>
            <a:endParaRPr lang="en-US" sz="3600" dirty="0">
              <a:latin typeface="Times New Roman"/>
            </a:endParaRPr>
          </a:p>
        </p:txBody>
      </p:sp>
      <p:sp>
        <p:nvSpPr>
          <p:cNvPr id="3" name="Content Placeholder 2"/>
          <p:cNvSpPr>
            <a:spLocks noGrp="1"/>
          </p:cNvSpPr>
          <p:nvPr>
            <p:ph idx="1"/>
          </p:nvPr>
        </p:nvSpPr>
        <p:spPr>
          <a:xfrm>
            <a:off x="564484" y="1808703"/>
            <a:ext cx="8005410" cy="4066376"/>
          </a:xfrm>
        </p:spPr>
        <p:txBody>
          <a:bodyPr>
            <a:normAutofit fontScale="85000" lnSpcReduction="20000"/>
          </a:bodyPr>
          <a:lstStyle/>
          <a:p>
            <a:r>
              <a:rPr lang="en-US" dirty="0" smtClean="0">
                <a:solidFill>
                  <a:srgbClr val="000000"/>
                </a:solidFill>
                <a:latin typeface="Times New Roman"/>
              </a:rPr>
              <a:t>Executive functioning</a:t>
            </a:r>
          </a:p>
          <a:p>
            <a:pPr lvl="1"/>
            <a:r>
              <a:rPr lang="en-US" dirty="0" smtClean="0">
                <a:solidFill>
                  <a:srgbClr val="000000"/>
                </a:solidFill>
                <a:latin typeface="Times New Roman"/>
              </a:rPr>
              <a:t>Higher-level cognitive processes linked to development of brain’s prefrontal cortex</a:t>
            </a:r>
          </a:p>
          <a:p>
            <a:pPr lvl="1"/>
            <a:r>
              <a:rPr lang="en-US" dirty="0" smtClean="0">
                <a:solidFill>
                  <a:srgbClr val="000000"/>
                </a:solidFill>
                <a:latin typeface="Times New Roman"/>
              </a:rPr>
              <a:t>Managing one’s thoughts to engage in goal-directed behavior and to exercise self-control</a:t>
            </a:r>
          </a:p>
          <a:p>
            <a:r>
              <a:rPr lang="en-US" dirty="0" smtClean="0">
                <a:solidFill>
                  <a:srgbClr val="000000"/>
                </a:solidFill>
                <a:latin typeface="Times New Roman"/>
              </a:rPr>
              <a:t>In early childhood, executive functioning involves advances in cognitive inhibition, cognitive flexibility, and goal-setting</a:t>
            </a:r>
          </a:p>
          <a:p>
            <a:pPr lvl="1"/>
            <a:r>
              <a:rPr lang="en-US" dirty="0" smtClean="0">
                <a:solidFill>
                  <a:srgbClr val="000000"/>
                </a:solidFill>
                <a:latin typeface="Times New Roman"/>
              </a:rPr>
              <a:t>Linked to school readiness</a:t>
            </a:r>
          </a:p>
          <a:p>
            <a:r>
              <a:rPr lang="en-US" dirty="0" smtClean="0">
                <a:solidFill>
                  <a:srgbClr val="000000"/>
                </a:solidFill>
                <a:latin typeface="Times New Roman"/>
              </a:rPr>
              <a:t>Significant advances in executive functioning unfold over middle and late childhood years</a:t>
            </a:r>
          </a:p>
          <a:p>
            <a:pPr lvl="1"/>
            <a:r>
              <a:rPr lang="en-US" dirty="0" smtClean="0">
                <a:solidFill>
                  <a:srgbClr val="000000"/>
                </a:solidFill>
                <a:latin typeface="Times New Roman"/>
              </a:rPr>
              <a:t>Increased efficiency in cognitive </a:t>
            </a:r>
            <a:r>
              <a:rPr lang="en-US" dirty="0" smtClean="0">
                <a:solidFill>
                  <a:srgbClr val="000000"/>
                </a:solidFill>
                <a:latin typeface="Times New Roman"/>
              </a:rPr>
              <a:t>control</a:t>
            </a:r>
          </a:p>
          <a:p>
            <a:r>
              <a:rPr lang="en-US" dirty="0" smtClean="0">
                <a:solidFill>
                  <a:srgbClr val="000000"/>
                </a:solidFill>
                <a:latin typeface="Times New Roman"/>
              </a:rPr>
              <a:t>Critical Thought and Abstraction</a:t>
            </a:r>
            <a:endParaRPr lang="en-US" dirty="0" smtClean="0">
              <a:solidFill>
                <a:srgbClr val="000000"/>
              </a:solidFill>
              <a:latin typeface="Times New Roman"/>
            </a:endParaRPr>
          </a:p>
          <a:p>
            <a:endParaRPr lang="en-US" dirty="0" smtClean="0">
              <a:solidFill>
                <a:srgbClr val="000000"/>
              </a:solidFill>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3376169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Thinking</a:t>
            </a:r>
            <a:endParaRPr lang="en-US" sz="3600" dirty="0">
              <a:latin typeface="Times New Roman"/>
            </a:endParaRPr>
          </a:p>
        </p:txBody>
      </p:sp>
      <p:sp>
        <p:nvSpPr>
          <p:cNvPr id="3" name="Content Placeholder 2"/>
          <p:cNvSpPr>
            <a:spLocks noGrp="1"/>
          </p:cNvSpPr>
          <p:nvPr>
            <p:ph idx="1"/>
          </p:nvPr>
        </p:nvSpPr>
        <p:spPr>
          <a:xfrm>
            <a:off x="577314" y="1924152"/>
            <a:ext cx="7902776" cy="4141369"/>
          </a:xfrm>
        </p:spPr>
        <p:txBody>
          <a:bodyPr>
            <a:normAutofit fontScale="92500" lnSpcReduction="20000"/>
          </a:bodyPr>
          <a:lstStyle/>
          <a:p>
            <a:r>
              <a:rPr lang="en-US" dirty="0" smtClean="0">
                <a:latin typeface="Times New Roman"/>
              </a:rPr>
              <a:t>Adolescent willingness to make risky decisions depends on social context</a:t>
            </a:r>
          </a:p>
          <a:p>
            <a:pPr lvl="1"/>
            <a:r>
              <a:rPr lang="en-US" dirty="0" smtClean="0">
                <a:latin typeface="Times New Roman"/>
              </a:rPr>
              <a:t>More risky decisions made when alcohol, drugs, or other temptations are readily available</a:t>
            </a:r>
          </a:p>
          <a:p>
            <a:pPr lvl="1"/>
            <a:r>
              <a:rPr lang="en-US" dirty="0" smtClean="0">
                <a:latin typeface="Times New Roman"/>
              </a:rPr>
              <a:t>Presence of peers makes risky decisions more likely</a:t>
            </a:r>
          </a:p>
          <a:p>
            <a:r>
              <a:rPr lang="en-US" dirty="0" smtClean="0">
                <a:latin typeface="Times New Roman"/>
              </a:rPr>
              <a:t>Adolescents need opportunities to practice and discuss realistic decision making</a:t>
            </a:r>
          </a:p>
          <a:p>
            <a:pPr lvl="1"/>
            <a:r>
              <a:rPr lang="en-US" dirty="0" smtClean="0">
                <a:latin typeface="Times New Roman"/>
              </a:rPr>
              <a:t>Role playing and group problem solving</a:t>
            </a:r>
          </a:p>
          <a:p>
            <a:pPr lvl="1"/>
            <a:r>
              <a:rPr lang="en-US" dirty="0" smtClean="0">
                <a:latin typeface="Times New Roman"/>
              </a:rPr>
              <a:t>Parents involve adolescents in appropriate decision-making activities</a:t>
            </a:r>
          </a:p>
          <a:p>
            <a:r>
              <a:rPr lang="en-US" dirty="0">
                <a:latin typeface="Times New Roman"/>
              </a:rPr>
              <a:t>Adolescents may not benefit from analytical approach</a:t>
            </a:r>
          </a:p>
          <a:p>
            <a:pPr lvl="1"/>
            <a:r>
              <a:rPr lang="en-US" dirty="0">
                <a:latin typeface="Times New Roman"/>
              </a:rPr>
              <a:t>Reflective, detailed, higher-level cognitive analysis</a:t>
            </a:r>
          </a:p>
          <a:p>
            <a:pPr lvl="1"/>
            <a:r>
              <a:rPr lang="en-US" dirty="0">
                <a:latin typeface="Times New Roman"/>
              </a:rPr>
              <a:t>Some disagree – adolescents benefit from both systems</a:t>
            </a:r>
          </a:p>
          <a:p>
            <a:endParaRPr lang="en-US" dirty="0">
              <a:latin typeface="Times New Roman"/>
            </a:endParaRPr>
          </a:p>
        </p:txBody>
      </p:sp>
      <p:sp>
        <p:nvSpPr>
          <p:cNvPr id="5" name="TextBox 4"/>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2435007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Thinking</a:t>
            </a:r>
            <a:endParaRPr lang="en-US" sz="3600" dirty="0">
              <a:latin typeface="Times New Roman"/>
            </a:endParaRPr>
          </a:p>
        </p:txBody>
      </p:sp>
      <p:sp>
        <p:nvSpPr>
          <p:cNvPr id="3" name="Content Placeholder 2"/>
          <p:cNvSpPr>
            <a:spLocks noGrp="1"/>
          </p:cNvSpPr>
          <p:nvPr>
            <p:ph idx="1"/>
          </p:nvPr>
        </p:nvSpPr>
        <p:spPr>
          <a:xfrm>
            <a:off x="602972" y="1949808"/>
            <a:ext cx="7928435" cy="4115713"/>
          </a:xfrm>
        </p:spPr>
        <p:txBody>
          <a:bodyPr>
            <a:normAutofit/>
          </a:bodyPr>
          <a:lstStyle/>
          <a:p>
            <a:r>
              <a:rPr lang="en-US" dirty="0" smtClean="0">
                <a:latin typeface="Times New Roman"/>
              </a:rPr>
              <a:t>Expertise</a:t>
            </a:r>
          </a:p>
          <a:p>
            <a:pPr lvl="1"/>
            <a:r>
              <a:rPr lang="en-US" dirty="0" smtClean="0">
                <a:latin typeface="Times New Roman"/>
              </a:rPr>
              <a:t>Extensive, highly organized knowledge and understanding of a particular domain</a:t>
            </a:r>
          </a:p>
          <a:p>
            <a:pPr lvl="1"/>
            <a:r>
              <a:rPr lang="en-US" dirty="0" smtClean="0">
                <a:latin typeface="Times New Roman"/>
              </a:rPr>
              <a:t>Expertise shows up more among middle-aged or older adults</a:t>
            </a:r>
          </a:p>
          <a:p>
            <a:r>
              <a:rPr lang="en-US" dirty="0" smtClean="0">
                <a:latin typeface="Times New Roman"/>
              </a:rPr>
              <a:t>Distinguishing novices from experts:</a:t>
            </a:r>
          </a:p>
          <a:p>
            <a:pPr lvl="1"/>
            <a:r>
              <a:rPr lang="en-US" dirty="0" smtClean="0">
                <a:latin typeface="Times New Roman"/>
              </a:rPr>
              <a:t>Experts rely on accumulated knowledge to solve problems</a:t>
            </a:r>
          </a:p>
          <a:p>
            <a:pPr lvl="1"/>
            <a:r>
              <a:rPr lang="en-US" dirty="0" smtClean="0">
                <a:latin typeface="Times New Roman"/>
              </a:rPr>
              <a:t>Experts have better strategies and shortcuts</a:t>
            </a:r>
          </a:p>
          <a:p>
            <a:pPr lvl="1"/>
            <a:r>
              <a:rPr lang="en-US" dirty="0" smtClean="0">
                <a:latin typeface="Times New Roman"/>
              </a:rPr>
              <a:t>Experts are more creative and flexible in problem solving</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4072384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Thinking</a:t>
            </a:r>
            <a:endParaRPr lang="en-US" sz="3600" dirty="0">
              <a:latin typeface="Times New Roman"/>
            </a:endParaRPr>
          </a:p>
        </p:txBody>
      </p:sp>
      <p:sp>
        <p:nvSpPr>
          <p:cNvPr id="3" name="Content Placeholder 2"/>
          <p:cNvSpPr>
            <a:spLocks noGrp="1"/>
          </p:cNvSpPr>
          <p:nvPr>
            <p:ph idx="1"/>
          </p:nvPr>
        </p:nvSpPr>
        <p:spPr>
          <a:xfrm>
            <a:off x="628630" y="1975463"/>
            <a:ext cx="7851460" cy="3912443"/>
          </a:xfrm>
        </p:spPr>
        <p:txBody>
          <a:bodyPr>
            <a:normAutofit/>
          </a:bodyPr>
          <a:lstStyle/>
          <a:p>
            <a:r>
              <a:rPr lang="en-US" dirty="0" smtClean="0">
                <a:latin typeface="Times New Roman"/>
              </a:rPr>
              <a:t>Use it or lose it</a:t>
            </a:r>
          </a:p>
          <a:p>
            <a:pPr lvl="1"/>
            <a:r>
              <a:rPr lang="en-US" dirty="0" smtClean="0">
                <a:latin typeface="Times New Roman"/>
              </a:rPr>
              <a:t>Older adults benefit from activities such as reading books, crossword puzzles, attending lectures and concerts</a:t>
            </a:r>
          </a:p>
          <a:p>
            <a:pPr lvl="1"/>
            <a:r>
              <a:rPr lang="en-US" dirty="0" smtClean="0">
                <a:latin typeface="Times New Roman"/>
              </a:rPr>
              <a:t>Disuse may promote atrophy of cognitive skills</a:t>
            </a:r>
          </a:p>
          <a:p>
            <a:r>
              <a:rPr lang="en-US" dirty="0" smtClean="0">
                <a:latin typeface="Times New Roman"/>
              </a:rPr>
              <a:t>Cognitive training</a:t>
            </a:r>
          </a:p>
          <a:p>
            <a:pPr lvl="1"/>
            <a:r>
              <a:rPr lang="en-US" dirty="0" smtClean="0">
                <a:latin typeface="Times New Roman"/>
              </a:rPr>
              <a:t>Training can improve cognitive skills of many older adults</a:t>
            </a:r>
          </a:p>
          <a:p>
            <a:pPr lvl="1"/>
            <a:r>
              <a:rPr lang="en-US" dirty="0" smtClean="0">
                <a:latin typeface="Times New Roman"/>
              </a:rPr>
              <a:t>Loss in plasticity in late adulthood</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3119379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latin typeface="Times New Roman"/>
              </a:rPr>
              <a:t>Metacognition</a:t>
            </a:r>
            <a:endParaRPr lang="en-US" sz="3600" dirty="0">
              <a:latin typeface="Times New Roman"/>
            </a:endParaRPr>
          </a:p>
        </p:txBody>
      </p:sp>
      <p:sp>
        <p:nvSpPr>
          <p:cNvPr id="3" name="Content Placeholder 2"/>
          <p:cNvSpPr>
            <a:spLocks noGrp="1"/>
          </p:cNvSpPr>
          <p:nvPr>
            <p:ph idx="1"/>
          </p:nvPr>
        </p:nvSpPr>
        <p:spPr>
          <a:xfrm>
            <a:off x="564484" y="1738859"/>
            <a:ext cx="7915606" cy="4495939"/>
          </a:xfrm>
        </p:spPr>
        <p:txBody>
          <a:bodyPr>
            <a:normAutofit fontScale="85000" lnSpcReduction="20000"/>
          </a:bodyPr>
          <a:lstStyle/>
          <a:p>
            <a:r>
              <a:rPr lang="en-US" dirty="0" err="1" smtClean="0">
                <a:latin typeface="Times New Roman"/>
              </a:rPr>
              <a:t>Metamemory</a:t>
            </a:r>
            <a:endParaRPr lang="en-US" dirty="0" smtClean="0">
              <a:latin typeface="Times New Roman"/>
            </a:endParaRPr>
          </a:p>
          <a:p>
            <a:pPr lvl="1"/>
            <a:r>
              <a:rPr lang="en-US" dirty="0" smtClean="0">
                <a:latin typeface="Times New Roman"/>
              </a:rPr>
              <a:t>Knowledge about memory</a:t>
            </a:r>
          </a:p>
          <a:p>
            <a:r>
              <a:rPr lang="en-US" dirty="0" smtClean="0">
                <a:latin typeface="Times New Roman"/>
              </a:rPr>
              <a:t>Includes:</a:t>
            </a:r>
          </a:p>
          <a:p>
            <a:pPr lvl="1"/>
            <a:r>
              <a:rPr lang="en-US" dirty="0" smtClean="0">
                <a:latin typeface="Times New Roman"/>
              </a:rPr>
              <a:t>General knowledge about memory</a:t>
            </a:r>
          </a:p>
          <a:p>
            <a:pPr lvl="1"/>
            <a:r>
              <a:rPr lang="en-US" dirty="0" smtClean="0">
                <a:latin typeface="Times New Roman"/>
              </a:rPr>
              <a:t>Knowledge about one’s own </a:t>
            </a:r>
            <a:r>
              <a:rPr lang="en-US" dirty="0" smtClean="0">
                <a:latin typeface="Times New Roman"/>
              </a:rPr>
              <a:t>memory</a:t>
            </a:r>
          </a:p>
          <a:p>
            <a:pPr lvl="1"/>
            <a:r>
              <a:rPr lang="en-US" dirty="0">
                <a:latin typeface="Times New Roman"/>
              </a:rPr>
              <a:t>Improves with age </a:t>
            </a:r>
            <a:r>
              <a:rPr lang="en-US" dirty="0" smtClean="0">
                <a:latin typeface="Times New Roman"/>
              </a:rPr>
              <a:t>and is likely due </a:t>
            </a:r>
            <a:r>
              <a:rPr lang="en-US" dirty="0">
                <a:latin typeface="Times New Roman"/>
              </a:rPr>
              <a:t>to improvements in the frontal lobe. </a:t>
            </a:r>
            <a:r>
              <a:rPr lang="en-US" dirty="0" smtClean="0">
                <a:latin typeface="Times New Roman"/>
              </a:rPr>
              <a:t>It does seem to decrease in older adulthood as we believe our memory is actually worse  than it is.</a:t>
            </a:r>
            <a:endParaRPr lang="en-US" dirty="0" smtClean="0">
              <a:latin typeface="Times New Roman"/>
            </a:endParaRPr>
          </a:p>
          <a:p>
            <a:r>
              <a:rPr lang="en-US" dirty="0" err="1" smtClean="0">
                <a:latin typeface="Times New Roman"/>
              </a:rPr>
              <a:t>Metacognition</a:t>
            </a:r>
            <a:r>
              <a:rPr lang="en-US" dirty="0" smtClean="0">
                <a:latin typeface="Times New Roman"/>
              </a:rPr>
              <a:t> helps people perform cognitive tasks more effectively</a:t>
            </a:r>
          </a:p>
          <a:p>
            <a:pPr lvl="1"/>
            <a:r>
              <a:rPr lang="en-US" dirty="0" smtClean="0">
                <a:latin typeface="Times New Roman"/>
              </a:rPr>
              <a:t>Critical thinking skills</a:t>
            </a:r>
          </a:p>
          <a:p>
            <a:pPr lvl="1"/>
            <a:r>
              <a:rPr lang="en-US" dirty="0" smtClean="0">
                <a:latin typeface="Times New Roman"/>
              </a:rPr>
              <a:t>Generate hypotheses for problem solving</a:t>
            </a:r>
          </a:p>
          <a:p>
            <a:pPr lvl="1"/>
            <a:r>
              <a:rPr lang="en-US" dirty="0" smtClean="0">
                <a:latin typeface="Times New Roman"/>
              </a:rPr>
              <a:t>Solve math </a:t>
            </a:r>
            <a:r>
              <a:rPr lang="en-US" dirty="0" smtClean="0">
                <a:latin typeface="Times New Roman"/>
              </a:rPr>
              <a:t>problems</a:t>
            </a:r>
          </a:p>
          <a:p>
            <a:r>
              <a:rPr lang="en-US" dirty="0" smtClean="0">
                <a:latin typeface="Times New Roman"/>
              </a:rPr>
              <a:t>Improves with age likely due to improvements in the frontal lobe. </a:t>
            </a:r>
            <a:endParaRPr lang="en-US" dirty="0" smtClean="0">
              <a:latin typeface="Times New Roman"/>
            </a:endParaRP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2986552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Information-Processing Approach</a:t>
            </a:r>
            <a:endParaRPr lang="en-US" sz="3600" dirty="0">
              <a:latin typeface="Times New Roman"/>
            </a:endParaRPr>
          </a:p>
        </p:txBody>
      </p:sp>
      <p:sp>
        <p:nvSpPr>
          <p:cNvPr id="3" name="Content Placeholder 2"/>
          <p:cNvSpPr>
            <a:spLocks noGrp="1"/>
          </p:cNvSpPr>
          <p:nvPr>
            <p:ph idx="1"/>
          </p:nvPr>
        </p:nvSpPr>
        <p:spPr>
          <a:xfrm>
            <a:off x="667118" y="1949808"/>
            <a:ext cx="7825801" cy="4115713"/>
          </a:xfrm>
        </p:spPr>
        <p:txBody>
          <a:bodyPr>
            <a:normAutofit/>
          </a:bodyPr>
          <a:lstStyle/>
          <a:p>
            <a:r>
              <a:rPr lang="en-US" dirty="0" err="1" smtClean="0">
                <a:latin typeface="Times New Roman"/>
              </a:rPr>
              <a:t>Metacognition</a:t>
            </a:r>
            <a:endParaRPr lang="en-US" dirty="0" smtClean="0">
              <a:latin typeface="Times New Roman"/>
            </a:endParaRPr>
          </a:p>
          <a:p>
            <a:pPr lvl="1"/>
            <a:r>
              <a:rPr lang="en-US" dirty="0" smtClean="0">
                <a:latin typeface="Times New Roman"/>
              </a:rPr>
              <a:t>Knowing about knowing</a:t>
            </a:r>
          </a:p>
          <a:p>
            <a:pPr lvl="1"/>
            <a:r>
              <a:rPr lang="en-US" dirty="0" smtClean="0">
                <a:latin typeface="Times New Roman"/>
              </a:rPr>
              <a:t>Assists in self-modification in children’s information processing</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230823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Information-Processing Approach</a:t>
            </a:r>
            <a:endParaRPr lang="en-US" sz="3600" dirty="0">
              <a:latin typeface="Times New Roman"/>
            </a:endParaRPr>
          </a:p>
        </p:txBody>
      </p:sp>
      <p:sp>
        <p:nvSpPr>
          <p:cNvPr id="3" name="Content Placeholder 2"/>
          <p:cNvSpPr>
            <a:spLocks noGrp="1"/>
          </p:cNvSpPr>
          <p:nvPr>
            <p:ph idx="1"/>
          </p:nvPr>
        </p:nvSpPr>
        <p:spPr>
          <a:xfrm>
            <a:off x="557586" y="1936195"/>
            <a:ext cx="7930090" cy="3964540"/>
          </a:xfrm>
        </p:spPr>
        <p:txBody>
          <a:bodyPr>
            <a:normAutofit fontScale="92500" lnSpcReduction="20000"/>
          </a:bodyPr>
          <a:lstStyle/>
          <a:p>
            <a:r>
              <a:rPr lang="en-US" dirty="0" smtClean="0">
                <a:latin typeface="Times New Roman"/>
              </a:rPr>
              <a:t>How fast information is processed influences what we can do with information</a:t>
            </a:r>
          </a:p>
          <a:p>
            <a:pPr lvl="1"/>
            <a:r>
              <a:rPr lang="en-US" dirty="0" smtClean="0">
                <a:latin typeface="Times New Roman"/>
              </a:rPr>
              <a:t>Reaction time assesses processing speed</a:t>
            </a:r>
          </a:p>
          <a:p>
            <a:r>
              <a:rPr lang="en-US" dirty="0" smtClean="0">
                <a:latin typeface="Times New Roman"/>
              </a:rPr>
              <a:t>Speed at which tasks are completed improves dramatically across childhood</a:t>
            </a:r>
          </a:p>
          <a:p>
            <a:pPr lvl="1"/>
            <a:r>
              <a:rPr lang="en-US" dirty="0" smtClean="0">
                <a:latin typeface="Times New Roman"/>
              </a:rPr>
              <a:t>Continues to improve in adolescence</a:t>
            </a:r>
          </a:p>
          <a:p>
            <a:pPr lvl="1"/>
            <a:r>
              <a:rPr lang="en-US" dirty="0" smtClean="0">
                <a:latin typeface="Times New Roman"/>
              </a:rPr>
              <a:t>Begins to decline in middle adulthood and continues to slow into late adulthood</a:t>
            </a:r>
          </a:p>
          <a:p>
            <a:pPr lvl="2"/>
            <a:r>
              <a:rPr lang="en-US" dirty="0" smtClean="0">
                <a:latin typeface="Times New Roman"/>
              </a:rPr>
              <a:t>Due to decline in functioning of brain and central nervous system</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898700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Information-Processing Approach</a:t>
            </a:r>
            <a:endParaRPr lang="en-US" sz="3600" dirty="0">
              <a:latin typeface="Times New Roman"/>
            </a:endParaRPr>
          </a:p>
        </p:txBody>
      </p:sp>
      <p:sp>
        <p:nvSpPr>
          <p:cNvPr id="3" name="Content Placeholder 2"/>
          <p:cNvSpPr>
            <a:spLocks noGrp="1"/>
          </p:cNvSpPr>
          <p:nvPr>
            <p:ph idx="1"/>
          </p:nvPr>
        </p:nvSpPr>
        <p:spPr>
          <a:xfrm>
            <a:off x="650516" y="1936195"/>
            <a:ext cx="7914604" cy="3964540"/>
          </a:xfrm>
        </p:spPr>
        <p:txBody>
          <a:bodyPr>
            <a:normAutofit/>
          </a:bodyPr>
          <a:lstStyle/>
          <a:p>
            <a:r>
              <a:rPr lang="en-US" dirty="0" smtClean="0">
                <a:latin typeface="Times New Roman"/>
              </a:rPr>
              <a:t>How fast children can process information linked with competence in thinking</a:t>
            </a:r>
          </a:p>
          <a:p>
            <a:r>
              <a:rPr lang="en-US" dirty="0" smtClean="0">
                <a:solidFill>
                  <a:srgbClr val="FF0000"/>
                </a:solidFill>
                <a:latin typeface="Times New Roman"/>
              </a:rPr>
              <a:t>Strategies that people learn through experience may compensate for decline in processing speed with age</a:t>
            </a:r>
          </a:p>
          <a:p>
            <a:endParaRPr lang="en-US" dirty="0"/>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2524103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Attention</a:t>
            </a:r>
            <a:endParaRPr lang="en-US" sz="3600" dirty="0">
              <a:latin typeface="Times New Roman"/>
            </a:endParaRPr>
          </a:p>
        </p:txBody>
      </p:sp>
      <p:sp>
        <p:nvSpPr>
          <p:cNvPr id="3" name="Content Placeholder 2"/>
          <p:cNvSpPr>
            <a:spLocks noGrp="1"/>
          </p:cNvSpPr>
          <p:nvPr>
            <p:ph idx="1"/>
          </p:nvPr>
        </p:nvSpPr>
        <p:spPr>
          <a:xfrm>
            <a:off x="573073" y="1827767"/>
            <a:ext cx="7919845" cy="4237754"/>
          </a:xfrm>
        </p:spPr>
        <p:txBody>
          <a:bodyPr>
            <a:normAutofit fontScale="70000" lnSpcReduction="20000"/>
          </a:bodyPr>
          <a:lstStyle/>
          <a:p>
            <a:r>
              <a:rPr lang="en-US" dirty="0" smtClean="0">
                <a:latin typeface="Times New Roman"/>
              </a:rPr>
              <a:t>Attention</a:t>
            </a:r>
          </a:p>
          <a:p>
            <a:pPr lvl="1"/>
            <a:r>
              <a:rPr lang="en-US" dirty="0" smtClean="0">
                <a:latin typeface="Times New Roman"/>
              </a:rPr>
              <a:t>Focusing of mental resources</a:t>
            </a:r>
          </a:p>
          <a:p>
            <a:r>
              <a:rPr lang="en-US" dirty="0" smtClean="0">
                <a:latin typeface="Times New Roman"/>
              </a:rPr>
              <a:t>Different allocations of attention:</a:t>
            </a:r>
          </a:p>
          <a:p>
            <a:pPr lvl="1"/>
            <a:r>
              <a:rPr lang="en-US" dirty="0" smtClean="0">
                <a:latin typeface="Times New Roman"/>
              </a:rPr>
              <a:t>Selective attention</a:t>
            </a:r>
          </a:p>
          <a:p>
            <a:pPr lvl="2"/>
            <a:r>
              <a:rPr lang="en-US" dirty="0" smtClean="0">
                <a:latin typeface="Times New Roman"/>
              </a:rPr>
              <a:t>Focusing on specific aspect of experience that is relevant while ignoring others that are irrelevant</a:t>
            </a:r>
          </a:p>
          <a:p>
            <a:pPr lvl="1"/>
            <a:r>
              <a:rPr lang="en-US" dirty="0" smtClean="0">
                <a:latin typeface="Times New Roman"/>
              </a:rPr>
              <a:t>Divided attention</a:t>
            </a:r>
          </a:p>
          <a:p>
            <a:pPr lvl="2"/>
            <a:r>
              <a:rPr lang="en-US" dirty="0" smtClean="0">
                <a:latin typeface="Times New Roman"/>
              </a:rPr>
              <a:t>Concentrating on more than one activity at the same </a:t>
            </a:r>
            <a:r>
              <a:rPr lang="en-US" dirty="0" smtClean="0">
                <a:latin typeface="Times New Roman"/>
              </a:rPr>
              <a:t>time</a:t>
            </a:r>
          </a:p>
          <a:p>
            <a:pPr lvl="1"/>
            <a:r>
              <a:rPr lang="en-US" dirty="0">
                <a:latin typeface="Times New Roman"/>
              </a:rPr>
              <a:t>Sustained attention</a:t>
            </a:r>
          </a:p>
          <a:p>
            <a:pPr lvl="2"/>
            <a:r>
              <a:rPr lang="en-US" dirty="0">
                <a:latin typeface="Times New Roman"/>
              </a:rPr>
              <a:t>Ability to maintain attention to selected stimulus for a prolonged period of time</a:t>
            </a:r>
          </a:p>
          <a:p>
            <a:pPr lvl="1"/>
            <a:r>
              <a:rPr lang="en-US" dirty="0">
                <a:latin typeface="Times New Roman"/>
              </a:rPr>
              <a:t>Executive attention</a:t>
            </a:r>
          </a:p>
          <a:p>
            <a:pPr lvl="2"/>
            <a:r>
              <a:rPr lang="en-US" dirty="0">
                <a:latin typeface="Times New Roman"/>
              </a:rPr>
              <a:t>Action planning, allocating attention to goals, error detection and compensation, monitoring progress, dealing with novel or difficult circumstances</a:t>
            </a:r>
          </a:p>
          <a:p>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958683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Attention</a:t>
            </a:r>
            <a:endParaRPr lang="en-US" sz="3600" dirty="0">
              <a:latin typeface="Times New Roman"/>
            </a:endParaRPr>
          </a:p>
        </p:txBody>
      </p:sp>
      <p:sp>
        <p:nvSpPr>
          <p:cNvPr id="3" name="Content Placeholder 2"/>
          <p:cNvSpPr>
            <a:spLocks noGrp="1"/>
          </p:cNvSpPr>
          <p:nvPr>
            <p:ph idx="1"/>
          </p:nvPr>
        </p:nvSpPr>
        <p:spPr>
          <a:xfrm>
            <a:off x="449021" y="1920705"/>
            <a:ext cx="7992189" cy="3980029"/>
          </a:xfrm>
        </p:spPr>
        <p:txBody>
          <a:bodyPr>
            <a:normAutofit fontScale="70000" lnSpcReduction="20000"/>
          </a:bodyPr>
          <a:lstStyle/>
          <a:p>
            <a:r>
              <a:rPr lang="en-US" dirty="0" smtClean="0">
                <a:latin typeface="Times New Roman"/>
              </a:rPr>
              <a:t>Orienting/investigation processes dominates attention in first year</a:t>
            </a:r>
          </a:p>
          <a:p>
            <a:pPr lvl="1"/>
            <a:r>
              <a:rPr lang="en-US" dirty="0" smtClean="0">
                <a:latin typeface="Times New Roman"/>
              </a:rPr>
              <a:t>Directing attention to potentially important locations in environment and recognizing objects and </a:t>
            </a:r>
            <a:r>
              <a:rPr lang="en-US" dirty="0" smtClean="0">
                <a:latin typeface="Times New Roman"/>
              </a:rPr>
              <a:t>features and leads to </a:t>
            </a:r>
            <a:r>
              <a:rPr lang="en-US" dirty="0" smtClean="0">
                <a:solidFill>
                  <a:srgbClr val="FF0000"/>
                </a:solidFill>
                <a:latin typeface="Times New Roman"/>
              </a:rPr>
              <a:t>joint attention</a:t>
            </a:r>
            <a:r>
              <a:rPr lang="en-US" dirty="0" smtClean="0">
                <a:latin typeface="Times New Roman"/>
              </a:rPr>
              <a:t>.</a:t>
            </a:r>
            <a:endParaRPr lang="en-US" dirty="0" smtClean="0">
              <a:latin typeface="Times New Roman"/>
            </a:endParaRPr>
          </a:p>
          <a:p>
            <a:r>
              <a:rPr lang="en-US" dirty="0" smtClean="0">
                <a:latin typeface="Times New Roman"/>
              </a:rPr>
              <a:t>Habituation</a:t>
            </a:r>
          </a:p>
          <a:p>
            <a:pPr lvl="1"/>
            <a:r>
              <a:rPr lang="en-US" dirty="0" smtClean="0">
                <a:latin typeface="Times New Roman"/>
              </a:rPr>
              <a:t>Decreased responsiveness to a stimulus after repeated presentation</a:t>
            </a:r>
          </a:p>
          <a:p>
            <a:r>
              <a:rPr lang="en-US" dirty="0" err="1" smtClean="0">
                <a:latin typeface="Times New Roman"/>
              </a:rPr>
              <a:t>Dishabituation</a:t>
            </a:r>
            <a:endParaRPr lang="en-US" dirty="0" smtClean="0">
              <a:latin typeface="Times New Roman"/>
            </a:endParaRPr>
          </a:p>
          <a:p>
            <a:pPr lvl="1"/>
            <a:r>
              <a:rPr lang="en-US" dirty="0" smtClean="0">
                <a:latin typeface="Times New Roman"/>
              </a:rPr>
              <a:t>Increase in responsiveness after change in stimulation</a:t>
            </a:r>
          </a:p>
          <a:p>
            <a:r>
              <a:rPr lang="en-US" dirty="0" smtClean="0">
                <a:latin typeface="Times New Roman"/>
              </a:rPr>
              <a:t>Parents do novel things and repeat them often</a:t>
            </a:r>
          </a:p>
          <a:p>
            <a:pPr lvl="1"/>
            <a:r>
              <a:rPr lang="en-US" dirty="0" smtClean="0">
                <a:latin typeface="Times New Roman"/>
              </a:rPr>
              <a:t>Stops or changes behaviors when infant redirects his/her attention</a:t>
            </a: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1865997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Attention</a:t>
            </a:r>
            <a:endParaRPr lang="en-US" sz="3600" dirty="0">
              <a:latin typeface="Times New Roman"/>
            </a:endParaRPr>
          </a:p>
        </p:txBody>
      </p:sp>
      <p:sp>
        <p:nvSpPr>
          <p:cNvPr id="3" name="Content Placeholder 2"/>
          <p:cNvSpPr>
            <a:spLocks noGrp="1"/>
          </p:cNvSpPr>
          <p:nvPr>
            <p:ph idx="1"/>
          </p:nvPr>
        </p:nvSpPr>
        <p:spPr>
          <a:xfrm>
            <a:off x="573073" y="1889726"/>
            <a:ext cx="7930091" cy="4175795"/>
          </a:xfrm>
        </p:spPr>
        <p:txBody>
          <a:bodyPr>
            <a:normAutofit fontScale="92500"/>
          </a:bodyPr>
          <a:lstStyle/>
          <a:p>
            <a:r>
              <a:rPr lang="en-US" dirty="0" smtClean="0">
                <a:latin typeface="Times New Roman"/>
              </a:rPr>
              <a:t>Child’s ability to pay attention improves during early childhood</a:t>
            </a:r>
          </a:p>
          <a:p>
            <a:pPr lvl="1"/>
            <a:r>
              <a:rPr lang="en-US" dirty="0" smtClean="0">
                <a:latin typeface="Times New Roman"/>
              </a:rPr>
              <a:t>Advances in executive attention and sustained attention</a:t>
            </a:r>
          </a:p>
          <a:p>
            <a:pPr lvl="2"/>
            <a:r>
              <a:rPr lang="en-US" dirty="0" smtClean="0">
                <a:latin typeface="Times New Roman"/>
              </a:rPr>
              <a:t>Supports rapid increase in effortful control </a:t>
            </a:r>
          </a:p>
          <a:p>
            <a:pPr lvl="2"/>
            <a:r>
              <a:rPr lang="en-US" dirty="0" smtClean="0">
                <a:latin typeface="Times New Roman"/>
              </a:rPr>
              <a:t>Due, in part, to advances in language comprehension and development</a:t>
            </a:r>
          </a:p>
          <a:p>
            <a:r>
              <a:rPr lang="en-US" dirty="0" smtClean="0">
                <a:latin typeface="Times New Roman"/>
              </a:rPr>
              <a:t>TV watching and video game playing linked to attention problems in </a:t>
            </a:r>
            <a:r>
              <a:rPr lang="en-US" dirty="0" smtClean="0">
                <a:latin typeface="Times New Roman"/>
              </a:rPr>
              <a:t>children. </a:t>
            </a:r>
            <a:r>
              <a:rPr lang="en-US" dirty="0" smtClean="0">
                <a:solidFill>
                  <a:srgbClr val="FF0000"/>
                </a:solidFill>
                <a:latin typeface="Times New Roman"/>
              </a:rPr>
              <a:t>Why is this?</a:t>
            </a:r>
            <a:endParaRPr lang="en-US" dirty="0" smtClean="0">
              <a:solidFill>
                <a:srgbClr val="FF0000"/>
              </a:solidFill>
              <a:latin typeface="Times New Roman"/>
            </a:endParaRPr>
          </a:p>
          <a:p>
            <a:endParaRPr lang="en-US" dirty="0" smtClean="0">
              <a:latin typeface="Times New Roman"/>
            </a:endParaRPr>
          </a:p>
          <a:p>
            <a:pPr lvl="1"/>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2228220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a:rPr>
              <a:t>Attention</a:t>
            </a:r>
            <a:endParaRPr lang="en-US" sz="3600" dirty="0">
              <a:latin typeface="Times New Roman"/>
            </a:endParaRPr>
          </a:p>
        </p:txBody>
      </p:sp>
      <p:sp>
        <p:nvSpPr>
          <p:cNvPr id="3" name="Content Placeholder 2"/>
          <p:cNvSpPr>
            <a:spLocks noGrp="1"/>
          </p:cNvSpPr>
          <p:nvPr>
            <p:ph idx="1"/>
          </p:nvPr>
        </p:nvSpPr>
        <p:spPr>
          <a:xfrm>
            <a:off x="436192" y="1889727"/>
            <a:ext cx="8097950" cy="4011007"/>
          </a:xfrm>
        </p:spPr>
        <p:txBody>
          <a:bodyPr>
            <a:normAutofit fontScale="92500" lnSpcReduction="20000"/>
          </a:bodyPr>
          <a:lstStyle/>
          <a:p>
            <a:r>
              <a:rPr lang="en-US" dirty="0" smtClean="0">
                <a:latin typeface="Times New Roman"/>
              </a:rPr>
              <a:t>Attention </a:t>
            </a:r>
            <a:r>
              <a:rPr lang="en-US" dirty="0" smtClean="0">
                <a:latin typeface="Times New Roman"/>
              </a:rPr>
              <a:t>to relevant information increases through elementary and secondary school</a:t>
            </a:r>
          </a:p>
          <a:p>
            <a:pPr lvl="1"/>
            <a:r>
              <a:rPr lang="en-US" dirty="0" smtClean="0">
                <a:latin typeface="Times New Roman"/>
              </a:rPr>
              <a:t>Processing of irrelevant attention decreases in adolescence</a:t>
            </a:r>
          </a:p>
          <a:p>
            <a:r>
              <a:rPr lang="en-US" dirty="0" smtClean="0">
                <a:latin typeface="Times New Roman"/>
              </a:rPr>
              <a:t>Older children and adolescents better at shifting attention from one activity to another as needed</a:t>
            </a:r>
          </a:p>
          <a:p>
            <a:pPr lvl="1"/>
            <a:r>
              <a:rPr lang="en-US" dirty="0" smtClean="0">
                <a:latin typeface="Times New Roman"/>
              </a:rPr>
              <a:t>Increase in multitasking linked to use of multiple electronic media</a:t>
            </a:r>
          </a:p>
          <a:p>
            <a:pPr lvl="1"/>
            <a:r>
              <a:rPr lang="en-US" dirty="0" smtClean="0">
                <a:latin typeface="Times New Roman"/>
              </a:rPr>
              <a:t>If task is complex and challenging, multitasking reduces attention to key task</a:t>
            </a:r>
          </a:p>
          <a:p>
            <a:endParaRPr lang="en-US" dirty="0" smtClean="0">
              <a:latin typeface="Times New Roman"/>
            </a:endParaRPr>
          </a:p>
          <a:p>
            <a:pPr lvl="1"/>
            <a:endParaRPr lang="en-US" dirty="0" smtClean="0">
              <a:latin typeface="Times New Roman"/>
            </a:endParaRPr>
          </a:p>
        </p:txBody>
      </p:sp>
      <p:sp>
        <p:nvSpPr>
          <p:cNvPr id="4" name="TextBox 3"/>
          <p:cNvSpPr txBox="1"/>
          <p:nvPr/>
        </p:nvSpPr>
        <p:spPr>
          <a:xfrm>
            <a:off x="1672754" y="6065521"/>
            <a:ext cx="5281565" cy="338554"/>
          </a:xfrm>
          <a:prstGeom prst="rect">
            <a:avLst/>
          </a:prstGeom>
          <a:noFill/>
        </p:spPr>
        <p:txBody>
          <a:bodyPr wrap="square" rtlCol="0">
            <a:spAutoFit/>
          </a:bodyPr>
          <a:lstStyle/>
          <a:p>
            <a:pPr algn="ctr"/>
            <a:r>
              <a:rPr lang="en-US" sz="1600" dirty="0" smtClean="0">
                <a:latin typeface="Times New Roman"/>
              </a:rPr>
              <a:t>Copyright McGraw-Hill Education, 2014</a:t>
            </a:r>
            <a:endParaRPr lang="en-US" sz="1600" dirty="0">
              <a:latin typeface="Times New Roman"/>
            </a:endParaRPr>
          </a:p>
        </p:txBody>
      </p:sp>
    </p:spTree>
    <p:extLst>
      <p:ext uri="{BB962C8B-B14F-4D97-AF65-F5344CB8AC3E}">
        <p14:creationId xmlns:p14="http://schemas.microsoft.com/office/powerpoint/2010/main" val="3651393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1432</Words>
  <Application>Microsoft Office PowerPoint</Application>
  <PresentationFormat>On-screen Show (4:3)</PresentationFormat>
  <Paragraphs>201</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IntroducingPowerPoint2010</vt:lpstr>
      <vt:lpstr> PSYC 220  FA 2014 Chapter 7</vt:lpstr>
      <vt:lpstr>Information-Processing Approach</vt:lpstr>
      <vt:lpstr>Information-Processing Approach</vt:lpstr>
      <vt:lpstr>Information-Processing Approach</vt:lpstr>
      <vt:lpstr>Information-Processing Approach</vt:lpstr>
      <vt:lpstr>Attention</vt:lpstr>
      <vt:lpstr>Attention</vt:lpstr>
      <vt:lpstr>Attention</vt:lpstr>
      <vt:lpstr>Attention</vt:lpstr>
      <vt:lpstr>Attention</vt:lpstr>
      <vt:lpstr>Memory</vt:lpstr>
      <vt:lpstr>Memory</vt:lpstr>
      <vt:lpstr>Memory</vt:lpstr>
      <vt:lpstr>Memory</vt:lpstr>
      <vt:lpstr>Memory</vt:lpstr>
      <vt:lpstr>Memory</vt:lpstr>
      <vt:lpstr>Memory</vt:lpstr>
      <vt:lpstr>Memory</vt:lpstr>
      <vt:lpstr>Memory</vt:lpstr>
      <vt:lpstr>Thinking</vt:lpstr>
      <vt:lpstr>Thinking</vt:lpstr>
      <vt:lpstr>Thinking</vt:lpstr>
      <vt:lpstr>Thinking</vt:lpstr>
      <vt:lpstr>Thinking</vt:lpstr>
      <vt:lpstr>Metacognition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2014-09-06T15:01:06Z</dcterms:created>
  <dcterms:modified xsi:type="dcterms:W3CDTF">2014-10-11T19:31:31Z</dcterms:modified>
</cp:coreProperties>
</file>