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sldIdLst>
    <p:sldId id="256" r:id="rId2"/>
    <p:sldId id="257" r:id="rId3"/>
    <p:sldId id="262" r:id="rId4"/>
    <p:sldId id="260" r:id="rId5"/>
    <p:sldId id="304" r:id="rId6"/>
    <p:sldId id="265" r:id="rId7"/>
    <p:sldId id="270" r:id="rId8"/>
    <p:sldId id="271" r:id="rId9"/>
    <p:sldId id="272" r:id="rId10"/>
    <p:sldId id="273" r:id="rId11"/>
    <p:sldId id="275" r:id="rId12"/>
    <p:sldId id="309" r:id="rId13"/>
    <p:sldId id="274" r:id="rId14"/>
    <p:sldId id="276" r:id="rId15"/>
    <p:sldId id="301" r:id="rId16"/>
    <p:sldId id="277" r:id="rId17"/>
    <p:sldId id="278" r:id="rId18"/>
    <p:sldId id="279" r:id="rId19"/>
    <p:sldId id="280" r:id="rId20"/>
    <p:sldId id="281" r:id="rId21"/>
    <p:sldId id="282" r:id="rId22"/>
    <p:sldId id="284" r:id="rId23"/>
    <p:sldId id="283" r:id="rId24"/>
    <p:sldId id="285" r:id="rId25"/>
    <p:sldId id="286" r:id="rId26"/>
    <p:sldId id="312" r:id="rId27"/>
    <p:sldId id="311" r:id="rId28"/>
    <p:sldId id="31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8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1D2A01D2-A620-4845-B23B-3DD7112969DE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13" name="Picture 3" descr="MHE-red-RGB-email-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4262" y="475550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1D2A01D2-A620-4845-B23B-3DD7112969DE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1D2A01D2-A620-4845-B23B-3DD7112969DE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20946"/>
            <a:ext cx="7342188" cy="1924050"/>
          </a:xfrm>
        </p:spPr>
        <p:txBody>
          <a:bodyPr/>
          <a:lstStyle/>
          <a:p>
            <a:r>
              <a:rPr lang="en-US" sz="3600" b="1" dirty="0" smtClean="0">
                <a:latin typeface="Times New Roman"/>
              </a:rPr>
              <a:t>A Topical Approach to Life-Span Development, 7</a:t>
            </a:r>
            <a:r>
              <a:rPr lang="en-US" sz="3600" b="1" baseline="30000" dirty="0" smtClean="0">
                <a:latin typeface="Times New Roman"/>
              </a:rPr>
              <a:t>th</a:t>
            </a:r>
            <a:r>
              <a:rPr lang="en-US" sz="3600" b="1" dirty="0" smtClean="0">
                <a:latin typeface="Times New Roman"/>
              </a:rPr>
              <a:t> edition</a:t>
            </a:r>
            <a:r>
              <a:rPr lang="en-US" sz="3600" dirty="0" smtClean="0">
                <a:latin typeface="Times New Roman"/>
              </a:rPr>
              <a:t/>
            </a:r>
            <a:br>
              <a:rPr lang="en-US" sz="3600" dirty="0" smtClean="0">
                <a:latin typeface="Times New Roman"/>
              </a:rPr>
            </a:br>
            <a:r>
              <a:rPr lang="en-US" sz="3200" dirty="0" smtClean="0">
                <a:latin typeface="Times New Roman"/>
              </a:rPr>
              <a:t>John W. </a:t>
            </a:r>
            <a:r>
              <a:rPr lang="en-US" sz="3200" dirty="0" err="1" smtClean="0">
                <a:latin typeface="Times New Roman"/>
              </a:rPr>
              <a:t>Santrock</a:t>
            </a:r>
            <a:endParaRPr lang="en-US" sz="3200" dirty="0">
              <a:latin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Chapter 6 – </a:t>
            </a:r>
          </a:p>
          <a:p>
            <a:r>
              <a:rPr lang="en-US" sz="3600" dirty="0" smtClean="0">
                <a:latin typeface="Times New Roman"/>
              </a:rPr>
              <a:t>Cognitive Development Approaches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2754" y="5701163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/>
              </a:rPr>
              <a:t>Piaget’s Cognitive Development Theory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54" y="1936194"/>
            <a:ext cx="8053923" cy="393434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Intuitive thought </a:t>
            </a:r>
            <a:r>
              <a:rPr lang="en-US" dirty="0" err="1" smtClean="0">
                <a:latin typeface="Times New Roman"/>
              </a:rPr>
              <a:t>substage</a:t>
            </a:r>
            <a:endParaRPr lang="en-US" dirty="0" smtClean="0">
              <a:latin typeface="Times New Roman"/>
            </a:endParaRPr>
          </a:p>
          <a:p>
            <a:pPr lvl="1"/>
            <a:r>
              <a:rPr lang="en-US" dirty="0" smtClean="0">
                <a:latin typeface="Times New Roman"/>
              </a:rPr>
              <a:t>Second </a:t>
            </a:r>
            <a:r>
              <a:rPr lang="en-US" dirty="0" err="1" smtClean="0">
                <a:latin typeface="Times New Roman"/>
              </a:rPr>
              <a:t>substage</a:t>
            </a:r>
            <a:r>
              <a:rPr lang="en-US" dirty="0" smtClean="0">
                <a:latin typeface="Times New Roman"/>
              </a:rPr>
              <a:t> of preoperational thought</a:t>
            </a:r>
          </a:p>
          <a:p>
            <a:pPr lvl="1"/>
            <a:r>
              <a:rPr lang="en-US" dirty="0" smtClean="0">
                <a:latin typeface="Times New Roman"/>
              </a:rPr>
              <a:t>Between ages 4 to 7 years old</a:t>
            </a:r>
          </a:p>
          <a:p>
            <a:pPr lvl="1"/>
            <a:r>
              <a:rPr lang="en-US" dirty="0" smtClean="0">
                <a:latin typeface="Times New Roman"/>
              </a:rPr>
              <a:t>Children use primitive reasoning and want to know the answers to all sorts of questions</a:t>
            </a:r>
          </a:p>
          <a:p>
            <a:pPr lvl="1"/>
            <a:r>
              <a:rPr lang="en-US" dirty="0" smtClean="0">
                <a:latin typeface="Times New Roman"/>
              </a:rPr>
              <a:t>“Why?” questions signal emergence of interest in figuring out why things are the way they 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Piaget’s Cognitive Development Theory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096" y="1874236"/>
            <a:ext cx="8007534" cy="4191285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/>
              </a:rPr>
              <a:t>Centration</a:t>
            </a:r>
            <a:endParaRPr lang="en-US" dirty="0" smtClean="0">
              <a:latin typeface="Times New Roman"/>
            </a:endParaRPr>
          </a:p>
          <a:p>
            <a:pPr lvl="1"/>
            <a:r>
              <a:rPr lang="en-US" dirty="0" smtClean="0">
                <a:latin typeface="Times New Roman"/>
              </a:rPr>
              <a:t>Focusing of attention on one characteristic to the exclusion of all others</a:t>
            </a:r>
          </a:p>
          <a:p>
            <a:r>
              <a:rPr lang="en-US" dirty="0" smtClean="0">
                <a:latin typeface="Times New Roman"/>
              </a:rPr>
              <a:t>Conservation</a:t>
            </a:r>
          </a:p>
          <a:p>
            <a:pPr lvl="1"/>
            <a:r>
              <a:rPr lang="en-US" dirty="0" smtClean="0">
                <a:latin typeface="Times New Roman"/>
              </a:rPr>
              <a:t>Awareness that altering the appearance of an object or substance does not change its basic properties</a:t>
            </a:r>
          </a:p>
          <a:p>
            <a:pPr lvl="1"/>
            <a:r>
              <a:rPr lang="en-US" dirty="0" smtClean="0">
                <a:latin typeface="Times New Roman"/>
              </a:rPr>
              <a:t>Conservation may appear earlier than Piaget thought</a:t>
            </a:r>
          </a:p>
          <a:p>
            <a:pPr lvl="2"/>
            <a:r>
              <a:rPr lang="en-US" dirty="0" smtClean="0">
                <a:latin typeface="Times New Roman"/>
              </a:rPr>
              <a:t>Attention is especially important in explaining conservation</a:t>
            </a:r>
          </a:p>
          <a:p>
            <a:endParaRPr lang="en-US" dirty="0" smtClean="0">
              <a:latin typeface="Times New Roman"/>
            </a:endParaRPr>
          </a:p>
          <a:p>
            <a:pPr>
              <a:buNone/>
            </a:pPr>
            <a:endParaRPr lang="en-US" dirty="0" smtClean="0">
              <a:latin typeface="Times New Roman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Piaget’s Cognitive Development Theory</a:t>
            </a:r>
            <a:endParaRPr lang="en-US" sz="3600" dirty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  <p:pic>
        <p:nvPicPr>
          <p:cNvPr id="7" name="Content Placeholder 6" descr="san35503_06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846481"/>
            <a:ext cx="5943600" cy="4128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Piaget’s Cognitive Development Theory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20" y="1920705"/>
            <a:ext cx="7992046" cy="414481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Concrete operational stage</a:t>
            </a:r>
          </a:p>
          <a:p>
            <a:pPr lvl="1"/>
            <a:r>
              <a:rPr lang="en-US" dirty="0" smtClean="0">
                <a:latin typeface="Times New Roman"/>
              </a:rPr>
              <a:t>Lasts from approximately 7 to 11 years of age</a:t>
            </a:r>
          </a:p>
          <a:p>
            <a:pPr lvl="1"/>
            <a:r>
              <a:rPr lang="en-US" dirty="0" smtClean="0">
                <a:latin typeface="Times New Roman"/>
              </a:rPr>
              <a:t>Children can perform concrete operations and logical reasoning as long as it can be applied to specific or concrete examples</a:t>
            </a:r>
          </a:p>
          <a:p>
            <a:pPr lvl="1"/>
            <a:r>
              <a:rPr lang="en-US" dirty="0" smtClean="0">
                <a:latin typeface="Times New Roman"/>
              </a:rPr>
              <a:t>Concrete operations allow a child to consider several characteristics rather than to focus on a single property of an object</a:t>
            </a:r>
          </a:p>
          <a:p>
            <a:endParaRPr lang="en-US" dirty="0" smtClean="0">
              <a:latin typeface="Times New Roman"/>
            </a:endParaRPr>
          </a:p>
          <a:p>
            <a:endParaRPr lang="en-US" dirty="0" smtClean="0">
              <a:latin typeface="Times New Roman"/>
            </a:endParaRPr>
          </a:p>
          <a:p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Piaget’s Cognitive Development Theory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826" y="1924152"/>
            <a:ext cx="7964339" cy="394638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New skills at concrete operational stage:</a:t>
            </a:r>
          </a:p>
          <a:p>
            <a:pPr lvl="1"/>
            <a:r>
              <a:rPr lang="en-US" dirty="0" smtClean="0">
                <a:latin typeface="Times New Roman"/>
              </a:rPr>
              <a:t>Classify and divide into different sets or subsets</a:t>
            </a:r>
          </a:p>
          <a:p>
            <a:pPr lvl="2"/>
            <a:r>
              <a:rPr lang="en-US" dirty="0" smtClean="0">
                <a:latin typeface="Times New Roman"/>
              </a:rPr>
              <a:t>Consider interrelationships among objects</a:t>
            </a:r>
          </a:p>
          <a:p>
            <a:pPr lvl="1"/>
            <a:r>
              <a:rPr lang="en-US" dirty="0" smtClean="0">
                <a:latin typeface="Times New Roman"/>
              </a:rPr>
              <a:t>Capable of </a:t>
            </a:r>
            <a:r>
              <a:rPr lang="en-US" dirty="0" err="1" smtClean="0">
                <a:latin typeface="Times New Roman"/>
              </a:rPr>
              <a:t>seriation</a:t>
            </a:r>
            <a:endParaRPr lang="en-US" dirty="0" smtClean="0">
              <a:latin typeface="Times New Roman"/>
            </a:endParaRPr>
          </a:p>
          <a:p>
            <a:pPr lvl="2"/>
            <a:r>
              <a:rPr lang="en-US" dirty="0" smtClean="0">
                <a:latin typeface="Times New Roman"/>
              </a:rPr>
              <a:t>Ability to order stimuli along a quantitative dimension (such as length)</a:t>
            </a:r>
          </a:p>
          <a:p>
            <a:pPr lvl="1"/>
            <a:r>
              <a:rPr lang="en-US" dirty="0" smtClean="0">
                <a:latin typeface="Times New Roman"/>
              </a:rPr>
              <a:t>Transitivity</a:t>
            </a:r>
          </a:p>
          <a:p>
            <a:pPr lvl="2"/>
            <a:r>
              <a:rPr lang="en-US" dirty="0" smtClean="0">
                <a:latin typeface="Times New Roman"/>
              </a:rPr>
              <a:t>Ability to logically combine relations to understand certain conclusions</a:t>
            </a:r>
          </a:p>
          <a:p>
            <a:endParaRPr lang="en-US" dirty="0" smtClean="0">
              <a:latin typeface="Times New Roman"/>
            </a:endParaRPr>
          </a:p>
          <a:p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Piaget’s Cognitive Development Theory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28" y="1920705"/>
            <a:ext cx="7837160" cy="394983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Formal operational stage</a:t>
            </a:r>
          </a:p>
          <a:p>
            <a:pPr lvl="1"/>
            <a:r>
              <a:rPr lang="en-US" dirty="0" smtClean="0">
                <a:latin typeface="Times New Roman"/>
              </a:rPr>
              <a:t>Appears between 11 to 15 years of age</a:t>
            </a:r>
          </a:p>
          <a:p>
            <a:pPr lvl="1"/>
            <a:r>
              <a:rPr lang="en-US" dirty="0" smtClean="0">
                <a:latin typeface="Times New Roman"/>
              </a:rPr>
              <a:t>Begin to think in abstract, more logical ways</a:t>
            </a:r>
          </a:p>
          <a:p>
            <a:pPr lvl="1"/>
            <a:r>
              <a:rPr lang="en-US" dirty="0" smtClean="0">
                <a:latin typeface="Times New Roman"/>
              </a:rPr>
              <a:t>Develop images of ideal circumstances</a:t>
            </a:r>
          </a:p>
          <a:p>
            <a:r>
              <a:rPr lang="en-US" dirty="0" smtClean="0">
                <a:latin typeface="Times New Roman"/>
              </a:rPr>
              <a:t>Deductive reasoning</a:t>
            </a:r>
          </a:p>
          <a:p>
            <a:pPr lvl="1"/>
            <a:r>
              <a:rPr lang="en-US" dirty="0" smtClean="0">
                <a:latin typeface="Times New Roman"/>
              </a:rPr>
              <a:t>Develop hypotheses, or best guesses, and systematically deduce which is the best path to follow in solving the problem</a:t>
            </a:r>
          </a:p>
          <a:p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Piaget’s Cognitive Development Theory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142" y="1898497"/>
            <a:ext cx="7928435" cy="416702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Adolescent egocentrism</a:t>
            </a:r>
          </a:p>
          <a:p>
            <a:pPr lvl="1"/>
            <a:r>
              <a:rPr lang="en-US" dirty="0" smtClean="0">
                <a:latin typeface="Times New Roman"/>
              </a:rPr>
              <a:t>Heightened self-consciousness of adolescents</a:t>
            </a:r>
          </a:p>
          <a:p>
            <a:pPr lvl="1"/>
            <a:r>
              <a:rPr lang="en-US" dirty="0" smtClean="0">
                <a:latin typeface="Times New Roman"/>
              </a:rPr>
              <a:t>Reflected in beliefs that others are as interested in them as they themselves are</a:t>
            </a:r>
          </a:p>
          <a:p>
            <a:r>
              <a:rPr lang="en-US" dirty="0" smtClean="0">
                <a:latin typeface="Times New Roman"/>
              </a:rPr>
              <a:t>Imaginary audience</a:t>
            </a:r>
          </a:p>
          <a:p>
            <a:pPr lvl="1"/>
            <a:r>
              <a:rPr lang="en-US" dirty="0" smtClean="0">
                <a:latin typeface="Times New Roman"/>
              </a:rPr>
              <a:t>Feeling one is the center of attention and sensing one is on stage</a:t>
            </a:r>
          </a:p>
          <a:p>
            <a:r>
              <a:rPr lang="en-US" dirty="0" smtClean="0">
                <a:latin typeface="Times New Roman"/>
              </a:rPr>
              <a:t>Personal fable</a:t>
            </a:r>
          </a:p>
          <a:p>
            <a:pPr lvl="1"/>
            <a:r>
              <a:rPr lang="en-US" dirty="0" smtClean="0">
                <a:latin typeface="Times New Roman"/>
              </a:rPr>
              <a:t>Sense of personal uniqueness and invincibility</a:t>
            </a:r>
          </a:p>
          <a:p>
            <a:pPr>
              <a:buNone/>
            </a:pPr>
            <a:endParaRPr lang="en-US" dirty="0" smtClean="0">
              <a:latin typeface="Times New Roman"/>
            </a:endParaRPr>
          </a:p>
          <a:p>
            <a:endParaRPr lang="en-US" dirty="0" smtClean="0">
              <a:latin typeface="Times New Roman"/>
            </a:endParaRPr>
          </a:p>
          <a:p>
            <a:endParaRPr lang="en-US" dirty="0" smtClean="0">
              <a:latin typeface="Times New Roman"/>
            </a:endParaRPr>
          </a:p>
          <a:p>
            <a:pPr>
              <a:buNone/>
            </a:pPr>
            <a:endParaRPr lang="en-US" dirty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Applying and Evaluating Piaget’s Theory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656" y="1911325"/>
            <a:ext cx="8018238" cy="39592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/>
              </a:rPr>
              <a:t>Piaget’s theory applied to teaching children: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</a:rPr>
              <a:t>Take a constructivist approach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/>
              </a:rPr>
              <a:t>Children learn best when active and seeking solutions for themselves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</a:rPr>
              <a:t>Facilitate rather than direct learning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/>
              </a:rPr>
              <a:t>Design situations where students learn by doing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</a:rPr>
              <a:t>Consider child’s knowledge, level of thinking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/>
              </a:rPr>
              <a:t>Teachers need to interpret what students are saying and respond in a way not too far from student’s level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/>
              </a:rPr>
              <a:t>Important to examine children’s mistakes to help guide to a higher level of understanding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Applying </a:t>
            </a:r>
            <a:r>
              <a:rPr lang="en-US" sz="3600" dirty="0" smtClean="0">
                <a:latin typeface="Times New Roman"/>
              </a:rPr>
              <a:t>Piaget’s </a:t>
            </a:r>
            <a:r>
              <a:rPr lang="en-US" sz="3600" dirty="0" smtClean="0">
                <a:latin typeface="Times New Roman"/>
              </a:rPr>
              <a:t>Theory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484" y="1808703"/>
            <a:ext cx="8005410" cy="425681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</a:rPr>
              <a:t>What should a Piagetian Classroom look like?</a:t>
            </a:r>
            <a:endParaRPr lang="en-US" dirty="0" smtClean="0">
              <a:latin typeface="Times New Roman"/>
            </a:endParaRPr>
          </a:p>
          <a:p>
            <a:endParaRPr lang="en-US" dirty="0" smtClean="0">
              <a:latin typeface="Times New Roman"/>
            </a:endParaRPr>
          </a:p>
          <a:p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Evaluating </a:t>
            </a:r>
            <a:r>
              <a:rPr lang="en-US" sz="3600" dirty="0" smtClean="0">
                <a:latin typeface="Times New Roman"/>
              </a:rPr>
              <a:t>Piaget’s Theory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826" y="1898497"/>
            <a:ext cx="8056726" cy="416702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/>
              </a:rPr>
              <a:t>Some cognitive abilities emerge earlier than Piaget estimated</a:t>
            </a:r>
          </a:p>
          <a:p>
            <a:pPr lvl="1"/>
            <a:r>
              <a:rPr lang="en-US" dirty="0" smtClean="0">
                <a:latin typeface="Times New Roman"/>
              </a:rPr>
              <a:t>Other cognitive abilities emerge later than Piaget’s ideas</a:t>
            </a:r>
          </a:p>
          <a:p>
            <a:pPr lvl="2"/>
            <a:r>
              <a:rPr lang="en-US" dirty="0" smtClean="0">
                <a:latin typeface="Times New Roman"/>
              </a:rPr>
              <a:t>Many adolescents still think in concrete operational ways or are just beginning to master formal operations</a:t>
            </a:r>
          </a:p>
          <a:p>
            <a:pPr lvl="2"/>
            <a:r>
              <a:rPr lang="en-US" dirty="0" smtClean="0">
                <a:latin typeface="Times New Roman"/>
              </a:rPr>
              <a:t>Many adults are not formal operational thinkers</a:t>
            </a:r>
          </a:p>
          <a:p>
            <a:r>
              <a:rPr lang="en-US" dirty="0" smtClean="0">
                <a:latin typeface="Times New Roman"/>
              </a:rPr>
              <a:t>Children can be trained to reason at a higher cognitive stage</a:t>
            </a:r>
          </a:p>
          <a:p>
            <a:r>
              <a:rPr lang="en-US" dirty="0" smtClean="0">
                <a:latin typeface="Times New Roman"/>
              </a:rPr>
              <a:t>Culture and education exerts stronger influence than Piaget maintained</a:t>
            </a:r>
          </a:p>
          <a:p>
            <a:r>
              <a:rPr lang="en-US" dirty="0" smtClean="0">
                <a:latin typeface="Times New Roman"/>
              </a:rPr>
              <a:t>Neo-</a:t>
            </a:r>
            <a:r>
              <a:rPr lang="en-US" dirty="0" err="1" smtClean="0">
                <a:latin typeface="Times New Roman"/>
              </a:rPr>
              <a:t>Piagetians</a:t>
            </a:r>
            <a:r>
              <a:rPr lang="en-US" dirty="0" smtClean="0">
                <a:latin typeface="Times New Roman"/>
              </a:rPr>
              <a:t> argue for more emphasis on how children use attention, memory, and strategies to process information</a:t>
            </a:r>
          </a:p>
          <a:p>
            <a:endParaRPr lang="en-US" dirty="0" smtClean="0">
              <a:latin typeface="Times New Roman"/>
            </a:endParaRPr>
          </a:p>
          <a:p>
            <a:endParaRPr lang="en-US" dirty="0" smtClean="0">
              <a:latin typeface="Times New Roman"/>
            </a:endParaRPr>
          </a:p>
          <a:p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/>
              </a:rPr>
              <a:t>Piaget’s Theory of Cognitive Development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096" y="1905215"/>
            <a:ext cx="8084977" cy="416030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/>
              </a:rPr>
              <a:t>Piaget’s theory stresses that children actively construct their own knowledge of the world</a:t>
            </a:r>
          </a:p>
          <a:p>
            <a:pPr lvl="1"/>
            <a:r>
              <a:rPr lang="en-US" dirty="0" smtClean="0">
                <a:latin typeface="Times New Roman"/>
              </a:rPr>
              <a:t>Create mental structures to help us adapt to our world</a:t>
            </a:r>
          </a:p>
          <a:p>
            <a:pPr lvl="1"/>
            <a:r>
              <a:rPr lang="en-US" dirty="0" smtClean="0">
                <a:latin typeface="Times New Roman"/>
              </a:rPr>
              <a:t>Discusses systematic changes in children’s thinking </a:t>
            </a:r>
          </a:p>
          <a:p>
            <a:r>
              <a:rPr lang="en-US" dirty="0" smtClean="0">
                <a:latin typeface="Times New Roman"/>
              </a:rPr>
              <a:t>Processes of development:</a:t>
            </a:r>
          </a:p>
          <a:p>
            <a:pPr lvl="1"/>
            <a:r>
              <a:rPr lang="en-US" dirty="0" smtClean="0">
                <a:latin typeface="Times New Roman"/>
              </a:rPr>
              <a:t>Schemes</a:t>
            </a:r>
          </a:p>
          <a:p>
            <a:pPr lvl="2"/>
            <a:r>
              <a:rPr lang="en-US" dirty="0" smtClean="0">
                <a:latin typeface="Times New Roman"/>
              </a:rPr>
              <a:t>Actions or mental representations that organize knowledge</a:t>
            </a:r>
          </a:p>
          <a:p>
            <a:pPr lvl="1"/>
            <a:r>
              <a:rPr lang="en-US" dirty="0" smtClean="0">
                <a:latin typeface="Times New Roman"/>
              </a:rPr>
              <a:t>Assimilation</a:t>
            </a:r>
          </a:p>
          <a:p>
            <a:pPr lvl="2"/>
            <a:r>
              <a:rPr lang="en-US" dirty="0" smtClean="0">
                <a:latin typeface="Times New Roman"/>
              </a:rPr>
              <a:t>Children use existing schemes to incorporate new information</a:t>
            </a:r>
          </a:p>
          <a:p>
            <a:pPr lvl="1"/>
            <a:r>
              <a:rPr lang="en-US" dirty="0" smtClean="0">
                <a:latin typeface="Times New Roman"/>
              </a:rPr>
              <a:t>Accommodation</a:t>
            </a:r>
          </a:p>
          <a:p>
            <a:pPr lvl="2"/>
            <a:r>
              <a:rPr lang="en-US" dirty="0" smtClean="0">
                <a:latin typeface="Times New Roman"/>
              </a:rPr>
              <a:t>Adjusting schemes to fit new information and experiences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Times New Roman"/>
              </a:rPr>
              <a:t>Vygotsky’s</a:t>
            </a:r>
            <a:r>
              <a:rPr lang="en-US" sz="3600" dirty="0" smtClean="0">
                <a:latin typeface="Times New Roman"/>
              </a:rPr>
              <a:t> Theory of Cognitive Development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313" y="1924152"/>
            <a:ext cx="7889947" cy="4141369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/>
              </a:rPr>
              <a:t>Vygotsky</a:t>
            </a:r>
            <a:r>
              <a:rPr lang="en-US" dirty="0" smtClean="0">
                <a:latin typeface="Times New Roman"/>
              </a:rPr>
              <a:t> also emphasized that children actively construct their knowledge and understanding</a:t>
            </a:r>
          </a:p>
          <a:p>
            <a:pPr lvl="1"/>
            <a:r>
              <a:rPr lang="en-US" dirty="0" smtClean="0">
                <a:latin typeface="Times New Roman"/>
              </a:rPr>
              <a:t>Emphasized the role of the social environment in stimulating cognitive development</a:t>
            </a:r>
          </a:p>
          <a:p>
            <a:pPr lvl="2"/>
            <a:r>
              <a:rPr lang="en-US" dirty="0" smtClean="0">
                <a:latin typeface="Times New Roman"/>
              </a:rPr>
              <a:t>Society provides tools to support cognitive development</a:t>
            </a:r>
          </a:p>
          <a:p>
            <a:pPr lvl="2"/>
            <a:r>
              <a:rPr lang="en-US" dirty="0" smtClean="0">
                <a:latin typeface="Times New Roman"/>
              </a:rPr>
              <a:t>Cognitive development is shaped by cultures in which we live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Times New Roman"/>
              </a:rPr>
              <a:t>Vygotsky’s</a:t>
            </a:r>
            <a:r>
              <a:rPr lang="en-US" sz="3600" dirty="0" smtClean="0">
                <a:latin typeface="Times New Roman"/>
              </a:rPr>
              <a:t> Theory of Cognitive Development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655" y="1911325"/>
            <a:ext cx="8031067" cy="395921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Zone of proximal development (ZPD)</a:t>
            </a:r>
          </a:p>
          <a:p>
            <a:pPr lvl="1"/>
            <a:r>
              <a:rPr lang="en-US" dirty="0" smtClean="0">
                <a:latin typeface="Times New Roman"/>
              </a:rPr>
              <a:t>Range of tasks that are too difficult for children to master alone but can be mastered with guidance and assistance from adults or more-skilled children</a:t>
            </a:r>
          </a:p>
          <a:p>
            <a:pPr lvl="1"/>
            <a:r>
              <a:rPr lang="en-US" dirty="0" smtClean="0">
                <a:latin typeface="Times New Roman"/>
              </a:rPr>
              <a:t>Lower limit of ZPD is level of skill reached by child working independently</a:t>
            </a:r>
          </a:p>
          <a:p>
            <a:pPr lvl="1"/>
            <a:r>
              <a:rPr lang="en-US" dirty="0" smtClean="0">
                <a:latin typeface="Times New Roman"/>
              </a:rPr>
              <a:t>Upper limit of ZPD includes additional responsibility child can accept with assistance of an able instructor</a:t>
            </a:r>
          </a:p>
          <a:p>
            <a:endParaRPr lang="en-US" dirty="0" smtClean="0">
              <a:latin typeface="Times New Roman"/>
            </a:endParaRPr>
          </a:p>
          <a:p>
            <a:pPr lvl="1"/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Times New Roman"/>
              </a:rPr>
              <a:t>Vygotsky’s</a:t>
            </a:r>
            <a:r>
              <a:rPr lang="en-US" sz="3600" dirty="0" smtClean="0">
                <a:latin typeface="Times New Roman"/>
              </a:rPr>
              <a:t> Theory of Cognitive Development</a:t>
            </a:r>
            <a:endParaRPr lang="en-US" sz="3600" dirty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  <p:pic>
        <p:nvPicPr>
          <p:cNvPr id="7" name="Content Placeholder 6" descr="san35503_06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4720" y="1785867"/>
            <a:ext cx="2194560" cy="421545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Times New Roman"/>
              </a:rPr>
              <a:t>Vygotsky’s</a:t>
            </a:r>
            <a:r>
              <a:rPr lang="en-US" sz="3600" dirty="0" smtClean="0">
                <a:latin typeface="Times New Roman"/>
              </a:rPr>
              <a:t> Zone of Proximal Development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656" y="1924152"/>
            <a:ext cx="8018238" cy="393089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/>
              </a:rPr>
              <a:t>Scaffolding</a:t>
            </a:r>
          </a:p>
          <a:p>
            <a:pPr lvl="1"/>
            <a:r>
              <a:rPr lang="en-US" dirty="0" smtClean="0">
                <a:latin typeface="Times New Roman"/>
              </a:rPr>
              <a:t>Changing level of support over the course of a teaching session</a:t>
            </a:r>
          </a:p>
          <a:p>
            <a:pPr lvl="1"/>
            <a:r>
              <a:rPr lang="en-US" dirty="0" smtClean="0">
                <a:latin typeface="Times New Roman"/>
              </a:rPr>
              <a:t>More skilled person adjusting guidance to fit child’s current level of performance</a:t>
            </a:r>
          </a:p>
          <a:p>
            <a:pPr lvl="2"/>
            <a:r>
              <a:rPr lang="en-US" dirty="0" smtClean="0">
                <a:latin typeface="Times New Roman"/>
              </a:rPr>
              <a:t>When student is learning a new task, skilled person can use direct instruction</a:t>
            </a:r>
          </a:p>
          <a:p>
            <a:pPr lvl="2"/>
            <a:r>
              <a:rPr lang="en-US" dirty="0" smtClean="0">
                <a:latin typeface="Times New Roman"/>
              </a:rPr>
              <a:t>As student’s competence increases, skilled person gives less guidance</a:t>
            </a:r>
          </a:p>
          <a:p>
            <a:pPr lvl="1"/>
            <a:r>
              <a:rPr lang="en-US" dirty="0" smtClean="0">
                <a:latin typeface="Times New Roman"/>
              </a:rPr>
              <a:t>Dialogue is an important tool of scaffolding</a:t>
            </a:r>
          </a:p>
          <a:p>
            <a:pPr lvl="2"/>
            <a:r>
              <a:rPr lang="en-US" dirty="0" smtClean="0">
                <a:latin typeface="Times New Roman"/>
              </a:rPr>
              <a:t>Through dialogue, child’s concepts become more systematic, logical, and rational when met with skilled person’s concepts</a:t>
            </a:r>
          </a:p>
          <a:p>
            <a:pPr>
              <a:buNone/>
            </a:pPr>
            <a:endParaRPr lang="en-US" dirty="0" smtClean="0">
              <a:latin typeface="Times New Roman"/>
            </a:endParaRPr>
          </a:p>
          <a:p>
            <a:pPr>
              <a:buNone/>
            </a:pPr>
            <a:endParaRPr lang="en-US" dirty="0" smtClean="0">
              <a:latin typeface="Times New Roman"/>
            </a:endParaRPr>
          </a:p>
          <a:p>
            <a:pPr lvl="1"/>
            <a:endParaRPr lang="en-US" dirty="0" smtClean="0">
              <a:latin typeface="Times New Roman"/>
            </a:endParaRPr>
          </a:p>
          <a:p>
            <a:endParaRPr lang="en-US" dirty="0" smtClean="0">
              <a:latin typeface="Times New Roman"/>
            </a:endParaRPr>
          </a:p>
          <a:p>
            <a:endParaRPr lang="en-US" dirty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Times New Roman"/>
              </a:rPr>
              <a:t>Vygotsky’s</a:t>
            </a:r>
            <a:r>
              <a:rPr lang="en-US" sz="3600" dirty="0" smtClean="0">
                <a:latin typeface="Times New Roman"/>
              </a:rPr>
              <a:t> Cognitive Development Theory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996" y="1924152"/>
            <a:ext cx="8120873" cy="4141369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/>
              </a:rPr>
              <a:t>Children use speech not only for social communication but to help them solve tasks</a:t>
            </a:r>
          </a:p>
          <a:p>
            <a:pPr lvl="1"/>
            <a:r>
              <a:rPr lang="en-US" dirty="0" smtClean="0">
                <a:latin typeface="Times New Roman"/>
              </a:rPr>
              <a:t>Private speech – language of self-regulation</a:t>
            </a:r>
          </a:p>
          <a:p>
            <a:pPr lvl="2"/>
            <a:r>
              <a:rPr lang="en-US" dirty="0" smtClean="0">
                <a:latin typeface="Times New Roman"/>
              </a:rPr>
              <a:t>Involves talking to oneself to guide through a task</a:t>
            </a:r>
          </a:p>
          <a:p>
            <a:pPr lvl="1"/>
            <a:r>
              <a:rPr lang="en-US" dirty="0" smtClean="0">
                <a:latin typeface="Times New Roman"/>
              </a:rPr>
              <a:t>As children age, they can act without verbalizing and self-talk becomes internalized into inner speech</a:t>
            </a:r>
          </a:p>
          <a:p>
            <a:pPr lvl="2"/>
            <a:r>
              <a:rPr lang="en-US" dirty="0" smtClean="0">
                <a:latin typeface="Times New Roman"/>
              </a:rPr>
              <a:t>Inner speech becomes their thoughts</a:t>
            </a:r>
          </a:p>
          <a:p>
            <a:pPr lvl="1"/>
            <a:r>
              <a:rPr lang="en-US" dirty="0" smtClean="0">
                <a:latin typeface="Times New Roman"/>
              </a:rPr>
              <a:t>Children use private speech more often when tasks are difficult, when they have made errors, and when they are not sure how to proceed</a:t>
            </a:r>
          </a:p>
          <a:p>
            <a:pPr lvl="1"/>
            <a:r>
              <a:rPr lang="en-US" dirty="0" smtClean="0">
                <a:latin typeface="Times New Roman"/>
              </a:rPr>
              <a:t>Children using private speech are more attentive and improve their performance more than children who do not</a:t>
            </a:r>
          </a:p>
          <a:p>
            <a:pPr lvl="1"/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Vygotsky’s Cognitive Development </a:t>
            </a:r>
            <a:r>
              <a:rPr lang="en-US" sz="3600" dirty="0" smtClean="0">
                <a:latin typeface="Times New Roman"/>
              </a:rPr>
              <a:t>Theory - Applied</a:t>
            </a:r>
            <a:endParaRPr lang="en-US" sz="3600" dirty="0">
              <a:latin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1492" y="1920705"/>
            <a:ext cx="7821673" cy="4144816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latin typeface="Times New Roman"/>
              </a:rPr>
              <a:t>Vygotsky’s</a:t>
            </a:r>
            <a:r>
              <a:rPr lang="en-US" dirty="0" smtClean="0">
                <a:latin typeface="Times New Roman"/>
              </a:rPr>
              <a:t> theory applied to education:</a:t>
            </a:r>
          </a:p>
          <a:p>
            <a:r>
              <a:rPr lang="en-US" dirty="0" smtClean="0">
                <a:latin typeface="Times New Roman"/>
              </a:rPr>
              <a:t>Use child’s ZPD in teaching</a:t>
            </a:r>
          </a:p>
          <a:p>
            <a:pPr lvl="1"/>
            <a:r>
              <a:rPr lang="en-US" dirty="0" smtClean="0">
                <a:latin typeface="Times New Roman"/>
              </a:rPr>
              <a:t>Teachers should begin teaching toward zone’s upper limit so child can reach goal with help and move to a higher level of skill or knowledge</a:t>
            </a:r>
          </a:p>
          <a:p>
            <a:pPr lvl="1"/>
            <a:r>
              <a:rPr lang="en-US" dirty="0" smtClean="0">
                <a:latin typeface="Times New Roman"/>
              </a:rPr>
              <a:t>Simply observe child and provide support when needed</a:t>
            </a:r>
          </a:p>
          <a:p>
            <a:r>
              <a:rPr lang="en-US" dirty="0" smtClean="0">
                <a:latin typeface="Times New Roman"/>
              </a:rPr>
              <a:t>Use more-skilled peers as teachers</a:t>
            </a:r>
          </a:p>
          <a:p>
            <a:pPr lvl="1"/>
            <a:r>
              <a:rPr lang="en-US" dirty="0" smtClean="0">
                <a:latin typeface="Times New Roman"/>
              </a:rPr>
              <a:t>Children also benefit from support and guidance of more-skilled </a:t>
            </a:r>
            <a:r>
              <a:rPr lang="en-US" dirty="0" smtClean="0">
                <a:latin typeface="Times New Roman"/>
              </a:rPr>
              <a:t>children</a:t>
            </a:r>
          </a:p>
          <a:p>
            <a:r>
              <a:rPr lang="en-US" dirty="0">
                <a:latin typeface="Times New Roman"/>
              </a:rPr>
              <a:t>Monitor and encourage use of private speech</a:t>
            </a:r>
          </a:p>
          <a:p>
            <a:pPr lvl="1"/>
            <a:r>
              <a:rPr lang="en-US" dirty="0">
                <a:latin typeface="Times New Roman"/>
              </a:rPr>
              <a:t>Be aware of change from externally talking to oneself in preschool years to privately talking to oneself in elementary school</a:t>
            </a:r>
          </a:p>
          <a:p>
            <a:pPr lvl="1"/>
            <a:r>
              <a:rPr lang="en-US" dirty="0">
                <a:latin typeface="Times New Roman"/>
              </a:rPr>
              <a:t>Encourage elementary school children to internalize and self-regulate their talk</a:t>
            </a:r>
          </a:p>
          <a:p>
            <a:r>
              <a:rPr lang="en-US" dirty="0">
                <a:latin typeface="Times New Roman"/>
              </a:rPr>
              <a:t>Place instruction in meaningful context</a:t>
            </a:r>
          </a:p>
          <a:p>
            <a:pPr lvl="1"/>
            <a:r>
              <a:rPr lang="en-US" dirty="0">
                <a:latin typeface="Times New Roman"/>
              </a:rPr>
              <a:t>Provide students with opportunities to learn in real-world settings</a:t>
            </a:r>
          </a:p>
          <a:p>
            <a:pPr lvl="1"/>
            <a:endParaRPr lang="en-US" dirty="0" smtClean="0">
              <a:latin typeface="Times New Roman"/>
            </a:endParaRPr>
          </a:p>
          <a:p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Times New Roman"/>
              </a:rPr>
              <a:t>Vygotksy’s</a:t>
            </a:r>
            <a:r>
              <a:rPr lang="en-US" sz="3600" dirty="0" smtClean="0">
                <a:latin typeface="Times New Roman"/>
              </a:rPr>
              <a:t> Cognitive Development Theory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655" y="1949808"/>
            <a:ext cx="7966921" cy="411571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/>
              </a:rPr>
              <a:t>Social constructivist approach</a:t>
            </a:r>
          </a:p>
          <a:p>
            <a:pPr lvl="1"/>
            <a:r>
              <a:rPr lang="en-US" dirty="0" smtClean="0">
                <a:latin typeface="Times New Roman"/>
              </a:rPr>
              <a:t>An emphasis on social contexts of learning and construction of knowledge through social interaction</a:t>
            </a:r>
          </a:p>
          <a:p>
            <a:r>
              <a:rPr lang="en-US" dirty="0" smtClean="0">
                <a:latin typeface="Times New Roman"/>
              </a:rPr>
              <a:t>Criticisms:</a:t>
            </a:r>
          </a:p>
          <a:p>
            <a:pPr lvl="1"/>
            <a:r>
              <a:rPr lang="en-US" dirty="0" err="1" smtClean="0">
                <a:latin typeface="Times New Roman"/>
              </a:rPr>
              <a:t>Vygotsky’s</a:t>
            </a:r>
            <a:r>
              <a:rPr lang="en-US" dirty="0" smtClean="0">
                <a:latin typeface="Times New Roman"/>
              </a:rPr>
              <a:t> theory not specific enough about age-related changes</a:t>
            </a:r>
          </a:p>
          <a:p>
            <a:pPr lvl="1"/>
            <a:r>
              <a:rPr lang="en-US" dirty="0" smtClean="0">
                <a:latin typeface="Times New Roman"/>
              </a:rPr>
              <a:t>Does not adequately describe how changes in </a:t>
            </a:r>
            <a:r>
              <a:rPr lang="en-US" dirty="0" err="1" smtClean="0">
                <a:latin typeface="Times New Roman"/>
              </a:rPr>
              <a:t>socioemotional</a:t>
            </a:r>
            <a:r>
              <a:rPr lang="en-US" dirty="0" smtClean="0">
                <a:latin typeface="Times New Roman"/>
              </a:rPr>
              <a:t> capabilities contribute to cognitive development</a:t>
            </a:r>
          </a:p>
          <a:p>
            <a:pPr lvl="1"/>
            <a:r>
              <a:rPr lang="en-US" dirty="0" smtClean="0">
                <a:latin typeface="Times New Roman"/>
              </a:rPr>
              <a:t>May have overemphasized the role of language in thinking</a:t>
            </a:r>
          </a:p>
          <a:p>
            <a:pPr lvl="1"/>
            <a:r>
              <a:rPr lang="en-US" dirty="0" smtClean="0">
                <a:latin typeface="Times New Roman"/>
              </a:rPr>
              <a:t>Collaboration and guidance may be “too helpful” in some cases</a:t>
            </a:r>
          </a:p>
          <a:p>
            <a:pPr lvl="2"/>
            <a:r>
              <a:rPr lang="en-US" dirty="0" smtClean="0">
                <a:latin typeface="Times New Roman"/>
              </a:rPr>
              <a:t>Children may become lazy and expect help when they could have done something on their own</a:t>
            </a:r>
            <a:endParaRPr lang="en-US" dirty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Times New Roman"/>
              </a:rPr>
              <a:t>Vygotsky’s</a:t>
            </a:r>
            <a:r>
              <a:rPr lang="en-US" sz="3600" dirty="0" smtClean="0">
                <a:latin typeface="Times New Roman"/>
              </a:rPr>
              <a:t> Cognitive Development Theory</a:t>
            </a:r>
            <a:endParaRPr lang="en-US" sz="3600" dirty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  <p:pic>
        <p:nvPicPr>
          <p:cNvPr id="7" name="Content Placeholder 6" descr="san35503_06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997562"/>
            <a:ext cx="7772400" cy="3922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Cognitive Change in Adulthood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802" y="1911325"/>
            <a:ext cx="7825800" cy="3989409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/>
              </a:rPr>
              <a:t>Postformal</a:t>
            </a:r>
            <a:r>
              <a:rPr lang="en-US" dirty="0" smtClean="0">
                <a:latin typeface="Times New Roman"/>
              </a:rPr>
              <a:t> </a:t>
            </a:r>
            <a:r>
              <a:rPr lang="en-US" dirty="0" smtClean="0">
                <a:latin typeface="Times New Roman"/>
              </a:rPr>
              <a:t>or Dialectic thought</a:t>
            </a:r>
            <a:endParaRPr lang="en-US" dirty="0" smtClean="0">
              <a:latin typeface="Times New Roman"/>
            </a:endParaRPr>
          </a:p>
          <a:p>
            <a:pPr lvl="1"/>
            <a:r>
              <a:rPr lang="en-US" dirty="0" smtClean="0">
                <a:latin typeface="Times New Roman"/>
              </a:rPr>
              <a:t>Thinking that is reflective, relativistic, and contextual</a:t>
            </a:r>
          </a:p>
          <a:p>
            <a:pPr lvl="2"/>
            <a:r>
              <a:rPr lang="en-US" dirty="0" smtClean="0">
                <a:latin typeface="Times New Roman"/>
              </a:rPr>
              <a:t>Recognition that the correct answer to a problem requires reflective thinking and may vary from one situation to another</a:t>
            </a:r>
          </a:p>
          <a:p>
            <a:pPr lvl="2"/>
            <a:r>
              <a:rPr lang="en-US" dirty="0" smtClean="0">
                <a:latin typeface="Times New Roman"/>
              </a:rPr>
              <a:t>Become more skeptical about the truth and seem unwilling to accept an answer as final</a:t>
            </a:r>
          </a:p>
          <a:p>
            <a:pPr lvl="2"/>
            <a:r>
              <a:rPr lang="en-US" dirty="0" smtClean="0">
                <a:latin typeface="Times New Roman"/>
              </a:rPr>
              <a:t>Understand that thinking can’t always be abstract; in some instances, it must be realistic and pragmatic</a:t>
            </a:r>
          </a:p>
          <a:p>
            <a:pPr lvl="2"/>
            <a:r>
              <a:rPr lang="en-US" dirty="0" smtClean="0">
                <a:latin typeface="Times New Roman"/>
              </a:rPr>
              <a:t>Understand that thinking is influenced by </a:t>
            </a:r>
            <a:r>
              <a:rPr lang="en-US" dirty="0" smtClean="0">
                <a:latin typeface="Times New Roman"/>
              </a:rPr>
              <a:t>emotions</a:t>
            </a:r>
          </a:p>
          <a:p>
            <a:pPr lvl="2"/>
            <a:r>
              <a:rPr lang="en-US" dirty="0" smtClean="0">
                <a:latin typeface="Times New Roman"/>
              </a:rPr>
              <a:t>Understand that opposites can both be true.</a:t>
            </a:r>
            <a:endParaRPr lang="en-US" dirty="0" smtClean="0">
              <a:latin typeface="Times New Roman"/>
            </a:endParaRPr>
          </a:p>
          <a:p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Piaget’s Theory of Cognitive Development</a:t>
            </a:r>
            <a:endParaRPr lang="en-US" sz="3600" dirty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  <p:pic>
        <p:nvPicPr>
          <p:cNvPr id="7" name="Content Placeholder 6" descr="san35503_06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811625"/>
            <a:ext cx="7315200" cy="42636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Piaget’s Theory of Cognitive Development</a:t>
            </a:r>
            <a:endParaRPr lang="en-US" sz="3600" dirty="0">
              <a:latin typeface="Times New Roman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9165" y="1936194"/>
            <a:ext cx="8239861" cy="4129327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Times New Roman"/>
              </a:rPr>
              <a:t>Sensorimotor</a:t>
            </a:r>
            <a:r>
              <a:rPr lang="en-US" dirty="0" smtClean="0">
                <a:latin typeface="Times New Roman"/>
              </a:rPr>
              <a:t> Stage:</a:t>
            </a:r>
          </a:p>
          <a:p>
            <a:pPr lvl="1"/>
            <a:r>
              <a:rPr lang="en-US" dirty="0" smtClean="0">
                <a:latin typeface="Times New Roman"/>
              </a:rPr>
              <a:t>Lasts from birth to 2 years</a:t>
            </a:r>
          </a:p>
          <a:p>
            <a:pPr lvl="1"/>
            <a:r>
              <a:rPr lang="en-US" dirty="0" smtClean="0">
                <a:latin typeface="Times New Roman"/>
              </a:rPr>
              <a:t>Infants construct an understanding of world by coordinating sensory experiences (such as seeing and hearing) with physical, motor actions</a:t>
            </a:r>
          </a:p>
          <a:p>
            <a:r>
              <a:rPr lang="en-US" dirty="0" smtClean="0">
                <a:latin typeface="Times New Roman"/>
              </a:rPr>
              <a:t>6 </a:t>
            </a:r>
            <a:r>
              <a:rPr lang="en-US" dirty="0" err="1" smtClean="0">
                <a:latin typeface="Times New Roman"/>
              </a:rPr>
              <a:t>Substages</a:t>
            </a:r>
            <a:r>
              <a:rPr lang="en-US" dirty="0" smtClean="0">
                <a:latin typeface="Times New Roman"/>
              </a:rPr>
              <a:t>:</a:t>
            </a:r>
          </a:p>
          <a:p>
            <a:pPr lvl="1"/>
            <a:r>
              <a:rPr lang="en-US" dirty="0" smtClean="0">
                <a:latin typeface="Times New Roman"/>
              </a:rPr>
              <a:t>Simple reflexes</a:t>
            </a:r>
          </a:p>
          <a:p>
            <a:pPr lvl="2"/>
            <a:r>
              <a:rPr lang="en-US" dirty="0" smtClean="0">
                <a:latin typeface="Times New Roman"/>
              </a:rPr>
              <a:t>First month after birth</a:t>
            </a:r>
          </a:p>
          <a:p>
            <a:pPr lvl="2"/>
            <a:r>
              <a:rPr lang="en-US" dirty="0" smtClean="0">
                <a:latin typeface="Times New Roman"/>
              </a:rPr>
              <a:t>Sensation and action are coordinated through reflexive behaviors</a:t>
            </a:r>
          </a:p>
          <a:p>
            <a:pPr lvl="2"/>
            <a:r>
              <a:rPr lang="en-US" dirty="0" smtClean="0">
                <a:latin typeface="Times New Roman"/>
              </a:rPr>
              <a:t>Infant begins to produce behaviors that resemble reflexes in absence of the usual stimulus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Piaget’s Theory of Cognitive Development</a:t>
            </a:r>
            <a:endParaRPr lang="en-US" sz="3600" dirty="0">
              <a:latin typeface="Times New Roman"/>
            </a:endParaRPr>
          </a:p>
        </p:txBody>
      </p:sp>
      <p:pic>
        <p:nvPicPr>
          <p:cNvPr id="5" name="Content Placeholder 4" descr="san35503_06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426" y="2009104"/>
            <a:ext cx="7783149" cy="3803591"/>
          </a:xfrm>
        </p:spPr>
      </p:pic>
      <p:sp>
        <p:nvSpPr>
          <p:cNvPr id="6" name="TextBox 5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Piaget’s Theory of Cognitive Development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021" y="1920705"/>
            <a:ext cx="7992189" cy="398002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Object permanence</a:t>
            </a:r>
          </a:p>
          <a:p>
            <a:pPr lvl="1"/>
            <a:r>
              <a:rPr lang="en-US" dirty="0" smtClean="0">
                <a:latin typeface="Times New Roman"/>
              </a:rPr>
              <a:t>Understanding that objects continue to exist even when they cannot be seen, heard, or touched</a:t>
            </a:r>
          </a:p>
          <a:p>
            <a:pPr lvl="1"/>
            <a:r>
              <a:rPr lang="en-US" dirty="0" smtClean="0">
                <a:latin typeface="Times New Roman"/>
              </a:rPr>
              <a:t>Important accomplishment made during first year of infancy</a:t>
            </a:r>
          </a:p>
          <a:p>
            <a:pPr lvl="1"/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</a:rPr>
              <a:t>Piaget’s Cognitive Development Theory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096" y="1920705"/>
            <a:ext cx="7961069" cy="414481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Preoperational Stage</a:t>
            </a:r>
          </a:p>
          <a:p>
            <a:pPr lvl="1"/>
            <a:r>
              <a:rPr lang="en-US" dirty="0" smtClean="0">
                <a:latin typeface="Times New Roman"/>
              </a:rPr>
              <a:t>Lasts from approximately 2 to 7 years of age</a:t>
            </a:r>
          </a:p>
          <a:p>
            <a:pPr lvl="1"/>
            <a:r>
              <a:rPr lang="en-US" dirty="0" smtClean="0">
                <a:latin typeface="Times New Roman"/>
              </a:rPr>
              <a:t>Children begin to represent the world with words, images, drawings</a:t>
            </a:r>
          </a:p>
          <a:p>
            <a:pPr lvl="1"/>
            <a:r>
              <a:rPr lang="en-US" dirty="0" smtClean="0">
                <a:latin typeface="Times New Roman"/>
              </a:rPr>
              <a:t>Form stable concepts and begin to reason</a:t>
            </a:r>
          </a:p>
          <a:p>
            <a:pPr lvl="1"/>
            <a:r>
              <a:rPr lang="en-US" dirty="0" smtClean="0">
                <a:latin typeface="Times New Roman"/>
              </a:rPr>
              <a:t>Do not yet have understanding of operations</a:t>
            </a:r>
          </a:p>
          <a:p>
            <a:pPr lvl="2"/>
            <a:r>
              <a:rPr lang="en-US" dirty="0" smtClean="0">
                <a:latin typeface="Times New Roman"/>
              </a:rPr>
              <a:t>Reversible mental actions that allow children to do mentally what before they could only do physically</a:t>
            </a:r>
          </a:p>
          <a:p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Piaget’s Cognitive Development Theory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92" y="1889726"/>
            <a:ext cx="8097950" cy="41757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Symbolic function </a:t>
            </a:r>
            <a:r>
              <a:rPr lang="en-US" dirty="0" err="1" smtClean="0">
                <a:latin typeface="Times New Roman"/>
              </a:rPr>
              <a:t>substage</a:t>
            </a:r>
            <a:endParaRPr lang="en-US" dirty="0" smtClean="0">
              <a:latin typeface="Times New Roman"/>
            </a:endParaRPr>
          </a:p>
          <a:p>
            <a:pPr lvl="1"/>
            <a:r>
              <a:rPr lang="en-US" dirty="0" smtClean="0">
                <a:latin typeface="Times New Roman"/>
              </a:rPr>
              <a:t>Occurs between ages 2 to 4</a:t>
            </a:r>
          </a:p>
          <a:p>
            <a:pPr lvl="1"/>
            <a:r>
              <a:rPr lang="en-US" dirty="0" smtClean="0">
                <a:latin typeface="Times New Roman"/>
              </a:rPr>
              <a:t>Child gains the ability to mentally represent an object that is not present</a:t>
            </a:r>
          </a:p>
          <a:p>
            <a:pPr lvl="2"/>
            <a:r>
              <a:rPr lang="en-US" dirty="0" smtClean="0">
                <a:latin typeface="Times New Roman"/>
              </a:rPr>
              <a:t>Scribble designs to represent people, houses, cars, etc.</a:t>
            </a:r>
          </a:p>
          <a:p>
            <a:pPr lvl="2"/>
            <a:r>
              <a:rPr lang="en-US" dirty="0" smtClean="0">
                <a:latin typeface="Times New Roman"/>
              </a:rPr>
              <a:t>Use language and engage in pretend play</a:t>
            </a:r>
          </a:p>
          <a:p>
            <a:pPr lvl="1">
              <a:buNone/>
            </a:pPr>
            <a:endParaRPr lang="en-US" dirty="0" smtClean="0">
              <a:latin typeface="Times New Roman"/>
            </a:endParaRPr>
          </a:p>
          <a:p>
            <a:pPr lvl="1"/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Piaget’s Cognitive Development Theory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096" y="1936194"/>
            <a:ext cx="7899115" cy="392605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/>
              </a:rPr>
              <a:t>Egocentrism</a:t>
            </a:r>
          </a:p>
          <a:p>
            <a:pPr lvl="1"/>
            <a:r>
              <a:rPr lang="en-US" dirty="0" smtClean="0">
                <a:latin typeface="Times New Roman"/>
              </a:rPr>
              <a:t>Inability to distinguish between one’s own perspective and someone else’s perspective</a:t>
            </a:r>
          </a:p>
          <a:p>
            <a:pPr lvl="1"/>
            <a:r>
              <a:rPr lang="en-US" dirty="0" smtClean="0">
                <a:latin typeface="Times New Roman"/>
              </a:rPr>
              <a:t>Preschool children often show the ability to take another’s perspective on some tasks but not others</a:t>
            </a:r>
          </a:p>
          <a:p>
            <a:r>
              <a:rPr lang="en-US" dirty="0" smtClean="0">
                <a:latin typeface="Times New Roman"/>
              </a:rPr>
              <a:t>Animism</a:t>
            </a:r>
          </a:p>
          <a:p>
            <a:pPr lvl="1"/>
            <a:r>
              <a:rPr lang="en-US" dirty="0" smtClean="0">
                <a:latin typeface="Times New Roman"/>
              </a:rPr>
              <a:t>Belief that inanimate objects have lifelike qualities and are capable of action</a:t>
            </a:r>
          </a:p>
          <a:p>
            <a:pPr lvl="1"/>
            <a:r>
              <a:rPr lang="en-US" dirty="0" smtClean="0">
                <a:latin typeface="Times New Roman"/>
              </a:rPr>
              <a:t>Failure to distinguish between appropriate occasions for human and nonhuman perspectives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1570</TotalTime>
  <Words>1539</Words>
  <Application>Microsoft Office PowerPoint</Application>
  <PresentationFormat>On-screen Show (4:3)</PresentationFormat>
  <Paragraphs>203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Capital</vt:lpstr>
      <vt:lpstr>A Topical Approach to Life-Span Development, 7th edition John W. Santrock</vt:lpstr>
      <vt:lpstr>Piaget’s Theory of Cognitive Development</vt:lpstr>
      <vt:lpstr>Piaget’s Theory of Cognitive Development</vt:lpstr>
      <vt:lpstr>Piaget’s Theory of Cognitive Development</vt:lpstr>
      <vt:lpstr>Piaget’s Theory of Cognitive Development</vt:lpstr>
      <vt:lpstr>Piaget’s Theory of Cognitive Development</vt:lpstr>
      <vt:lpstr>Piaget’s Cognitive Development Theory</vt:lpstr>
      <vt:lpstr>Piaget’s Cognitive Development Theory</vt:lpstr>
      <vt:lpstr>Piaget’s Cognitive Development Theory</vt:lpstr>
      <vt:lpstr>Piaget’s Cognitive Development Theory</vt:lpstr>
      <vt:lpstr>Piaget’s Cognitive Development Theory</vt:lpstr>
      <vt:lpstr>Piaget’s Cognitive Development Theory</vt:lpstr>
      <vt:lpstr>Piaget’s Cognitive Development Theory</vt:lpstr>
      <vt:lpstr>Piaget’s Cognitive Development Theory</vt:lpstr>
      <vt:lpstr>Piaget’s Cognitive Development Theory</vt:lpstr>
      <vt:lpstr>Piaget’s Cognitive Development Theory</vt:lpstr>
      <vt:lpstr>Applying and Evaluating Piaget’s Theory</vt:lpstr>
      <vt:lpstr>Applying Piaget’s Theory</vt:lpstr>
      <vt:lpstr>Evaluating Piaget’s Theory</vt:lpstr>
      <vt:lpstr>Vygotsky’s Theory of Cognitive Development</vt:lpstr>
      <vt:lpstr>Vygotsky’s Theory of Cognitive Development</vt:lpstr>
      <vt:lpstr>Vygotsky’s Theory of Cognitive Development</vt:lpstr>
      <vt:lpstr>Vygotsky’s Zone of Proximal Development</vt:lpstr>
      <vt:lpstr>Vygotsky’s Cognitive Development Theory</vt:lpstr>
      <vt:lpstr>Vygotsky’s Cognitive Development Theory - Applied</vt:lpstr>
      <vt:lpstr>Vygotksy’s Cognitive Development Theory</vt:lpstr>
      <vt:lpstr>Vygotsky’s Cognitive Development Theory</vt:lpstr>
      <vt:lpstr>Cognitive Change in Adulthood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Topical Approach to Life-Span Development, 6th edition John W. Santrock</dc:title>
  <dc:creator>Khia Thomas</dc:creator>
  <cp:lastModifiedBy>Shawn</cp:lastModifiedBy>
  <cp:revision>84</cp:revision>
  <dcterms:created xsi:type="dcterms:W3CDTF">2013-08-02T17:48:56Z</dcterms:created>
  <dcterms:modified xsi:type="dcterms:W3CDTF">2014-10-05T23:33:31Z</dcterms:modified>
</cp:coreProperties>
</file>