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5"/>
  </p:notesMasterIdLst>
  <p:sldIdLst>
    <p:sldId id="277" r:id="rId2"/>
    <p:sldId id="258" r:id="rId3"/>
    <p:sldId id="278" r:id="rId4"/>
    <p:sldId id="313" r:id="rId5"/>
    <p:sldId id="314" r:id="rId6"/>
    <p:sldId id="315" r:id="rId7"/>
    <p:sldId id="316" r:id="rId8"/>
    <p:sldId id="317" r:id="rId9"/>
    <p:sldId id="318" r:id="rId10"/>
    <p:sldId id="263" r:id="rId11"/>
    <p:sldId id="319" r:id="rId12"/>
    <p:sldId id="320" r:id="rId13"/>
    <p:sldId id="321" r:id="rId14"/>
    <p:sldId id="322" r:id="rId15"/>
    <p:sldId id="323" r:id="rId16"/>
    <p:sldId id="324" r:id="rId17"/>
    <p:sldId id="325" r:id="rId18"/>
    <p:sldId id="331" r:id="rId19"/>
    <p:sldId id="326" r:id="rId20"/>
    <p:sldId id="327" r:id="rId21"/>
    <p:sldId id="328" r:id="rId22"/>
    <p:sldId id="329" r:id="rId23"/>
    <p:sldId id="330" r:id="rId24"/>
    <p:sldId id="332" r:id="rId25"/>
    <p:sldId id="333" r:id="rId26"/>
    <p:sldId id="334" r:id="rId27"/>
    <p:sldId id="335" r:id="rId28"/>
    <p:sldId id="336" r:id="rId29"/>
    <p:sldId id="337" r:id="rId30"/>
    <p:sldId id="338" r:id="rId31"/>
    <p:sldId id="339" r:id="rId32"/>
    <p:sldId id="340" r:id="rId33"/>
    <p:sldId id="351" r:id="rId34"/>
    <p:sldId id="341" r:id="rId35"/>
    <p:sldId id="342" r:id="rId36"/>
    <p:sldId id="343" r:id="rId37"/>
    <p:sldId id="344" r:id="rId38"/>
    <p:sldId id="345" r:id="rId39"/>
    <p:sldId id="346" r:id="rId40"/>
    <p:sldId id="347" r:id="rId41"/>
    <p:sldId id="348" r:id="rId42"/>
    <p:sldId id="349" r:id="rId43"/>
    <p:sldId id="35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258"/>
          </p14:sldIdLst>
        </p14:section>
        <p14:section name="Author Your Presentation" id="{16378913-E5ED-4281-BAF5-F1F938CB0BED}">
          <p14:sldIdLst>
            <p14:sldId id="278"/>
            <p14:sldId id="313"/>
            <p14:sldId id="314"/>
            <p14:sldId id="315"/>
            <p14:sldId id="316"/>
            <p14:sldId id="317"/>
            <p14:sldId id="318"/>
          </p14:sldIdLst>
        </p14:section>
        <p14:section name="Enrich Your Presentation" id="{E2D565D1-BA5E-44E6-A40E-50A644912248}">
          <p14:sldIdLst>
            <p14:sldId id="263"/>
            <p14:sldId id="319"/>
            <p14:sldId id="320"/>
            <p14:sldId id="321"/>
            <p14:sldId id="322"/>
            <p14:sldId id="323"/>
            <p14:sldId id="324"/>
            <p14:sldId id="325"/>
            <p14:sldId id="331"/>
            <p14:sldId id="326"/>
            <p14:sldId id="327"/>
            <p14:sldId id="328"/>
            <p14:sldId id="329"/>
            <p14:sldId id="330"/>
            <p14:sldId id="332"/>
            <p14:sldId id="333"/>
            <p14:sldId id="334"/>
            <p14:sldId id="335"/>
            <p14:sldId id="336"/>
            <p14:sldId id="337"/>
            <p14:sldId id="338"/>
            <p14:sldId id="339"/>
            <p14:sldId id="340"/>
            <p14:sldId id="351"/>
            <p14:sldId id="341"/>
            <p14:sldId id="342"/>
            <p14:sldId id="343"/>
            <p14:sldId id="344"/>
            <p14:sldId id="345"/>
            <p14:sldId id="346"/>
            <p14:sldId id="347"/>
            <p14:sldId id="348"/>
            <p14:sldId id="349"/>
            <p14:sldId id="350"/>
          </p14:sldIdLst>
        </p14:section>
        <p14:section name="Deliver Your Presentation" id="{71D59651-8EFA-4415-9623-98B4C4A8699C}">
          <p14:sldIdLst/>
        </p14:section>
        <p14:section name="There's More!" id="{2E16B512-814A-4DC1-A986-25475E10E0EF}">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2" autoAdjust="0"/>
    <p:restoredTop sz="89825" autoAdjust="0"/>
  </p:normalViewPr>
  <p:slideViewPr>
    <p:cSldViewPr>
      <p:cViewPr varScale="1">
        <p:scale>
          <a:sx n="61" d="100"/>
          <a:sy n="61" d="100"/>
        </p:scale>
        <p:origin x="-102" y="-90"/>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9/28/2014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662643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123572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a:t>
            </a:fld>
            <a:endParaRPr lang="en-US" dirty="0"/>
          </a:p>
        </p:txBody>
      </p:sp>
    </p:spTree>
    <p:extLst>
      <p:ext uri="{BB962C8B-B14F-4D97-AF65-F5344CB8AC3E}">
        <p14:creationId xmlns:p14="http://schemas.microsoft.com/office/powerpoint/2010/main" val="616671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extLst>
      <p:ext uri="{BB962C8B-B14F-4D97-AF65-F5344CB8AC3E}">
        <p14:creationId xmlns:p14="http://schemas.microsoft.com/office/powerpoint/2010/main" val="76141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35253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35253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24</a:t>
            </a:fld>
            <a:endParaRPr lang="en-US" dirty="0"/>
          </a:p>
        </p:txBody>
      </p:sp>
    </p:spTree>
    <p:extLst>
      <p:ext uri="{BB962C8B-B14F-4D97-AF65-F5344CB8AC3E}">
        <p14:creationId xmlns:p14="http://schemas.microsoft.com/office/powerpoint/2010/main" val="61667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352530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9/28/2014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9/28/2014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9/28/2014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9/28/2014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9/28/2014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9/28/2014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9/28/2014</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9/28/2014</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9/28/2014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9/28/2014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9/28/2014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9/28/2014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9/28/2014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9/28/2014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ted.com/talks/gregory_petsko_on_the_coming_neurological_epidemic#t-1020"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smtClean="0"/>
              <a:t>Kellogg Community College</a:t>
            </a:r>
            <a:endParaRPr lang="en-US" dirty="0" smtClean="0"/>
          </a:p>
        </p:txBody>
      </p:sp>
      <p:sp>
        <p:nvSpPr>
          <p:cNvPr id="5" name="Title 4"/>
          <p:cNvSpPr>
            <a:spLocks noGrp="1"/>
          </p:cNvSpPr>
          <p:nvPr>
            <p:ph type="title"/>
          </p:nvPr>
        </p:nvSpPr>
        <p:spPr>
          <a:xfrm>
            <a:off x="228600" y="3048000"/>
            <a:ext cx="7239000" cy="1828800"/>
          </a:xfrm>
        </p:spPr>
        <p:txBody>
          <a:bodyPr>
            <a:normAutofit fontScale="90000"/>
          </a:bodyPr>
          <a:lstStyle/>
          <a:p>
            <a:pPr algn="l"/>
            <a:r>
              <a:rPr lang="en-US" sz="2400" b="0" dirty="0">
                <a:solidFill>
                  <a:srgbClr val="262626"/>
                </a:solidFill>
              </a:rPr>
              <a:t/>
            </a:r>
            <a:br>
              <a:rPr lang="en-US" sz="2400" b="0" dirty="0">
                <a:solidFill>
                  <a:srgbClr val="262626"/>
                </a:solidFill>
              </a:rPr>
            </a:br>
            <a:r>
              <a:rPr lang="en-US" sz="5600" b="0" dirty="0" smtClean="0">
                <a:solidFill>
                  <a:prstClr val="white"/>
                </a:solidFill>
              </a:rPr>
              <a:t>PSYC 220</a:t>
            </a:r>
            <a:r>
              <a:rPr lang="en-US" sz="5600" b="0" dirty="0" smtClean="0">
                <a:solidFill>
                  <a:prstClr val="white"/>
                </a:solidFill>
              </a:rPr>
              <a:t>		</a:t>
            </a:r>
            <a:r>
              <a:rPr lang="en-US" sz="5600" b="0" dirty="0" smtClean="0">
                <a:solidFill>
                  <a:prstClr val="white"/>
                </a:solidFill>
              </a:rPr>
              <a:t>FA </a:t>
            </a:r>
            <a:r>
              <a:rPr lang="en-US" sz="5600" b="0" dirty="0" smtClean="0">
                <a:solidFill>
                  <a:prstClr val="white"/>
                </a:solidFill>
              </a:rPr>
              <a:t>2014</a:t>
            </a:r>
            <a:br>
              <a:rPr lang="en-US" sz="5600" b="0" dirty="0" smtClean="0">
                <a:solidFill>
                  <a:prstClr val="white"/>
                </a:solidFill>
              </a:rPr>
            </a:br>
            <a:r>
              <a:rPr lang="en-US" sz="5600" b="0" dirty="0" smtClean="0">
                <a:solidFill>
                  <a:prstClr val="white"/>
                </a:solidFill>
              </a:rPr>
              <a:t>Chapter 4</a:t>
            </a:r>
            <a:endParaRPr lang="en-US" sz="56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smtClean="0">
                <a:solidFill>
                  <a:srgbClr val="2A7A9E">
                    <a:alpha val="40000"/>
                  </a:srgbClr>
                </a:solidFill>
                <a:cs typeface="Arial" pitchFamily="34" charset="0"/>
              </a:rPr>
              <a:t>2</a:t>
            </a:r>
            <a:endParaRPr lang="en-US" sz="17000" b="1" dirty="0">
              <a:solidFill>
                <a:srgbClr val="2A7A9E">
                  <a:alpha val="40000"/>
                </a:srgbClr>
              </a:solidFill>
              <a:cs typeface="Arial" pitchFamily="34" charset="0"/>
            </a:endParaRPr>
          </a:p>
        </p:txBody>
      </p:sp>
      <p:sp>
        <p:nvSpPr>
          <p:cNvPr id="9" name="Title 8"/>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Nutrition &amp; Eating</a:t>
            </a:r>
            <a:endParaRPr lang="en-US" sz="40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p:txBody>
          <a:bodyPr/>
          <a:lstStyle/>
          <a:p>
            <a:pPr lvl="0">
              <a:spcBef>
                <a:spcPts val="0"/>
              </a:spcBef>
            </a:pPr>
            <a:endParaRPr lang="en-US" sz="1700" b="1" dirty="0">
              <a:solidFill>
                <a:prstClr val="black">
                  <a:lumMod val="75000"/>
                  <a:lumOff val="2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B050"/>
                </a:solidFill>
                <a:latin typeface="Times New Roman"/>
              </a:rPr>
              <a:t>Nutrition and Eating Behavior</a:t>
            </a:r>
            <a:endParaRPr lang="en-US" sz="3600" dirty="0">
              <a:solidFill>
                <a:srgbClr val="00B050"/>
              </a:solidFill>
              <a:latin typeface="Times New Roman"/>
            </a:endParaRPr>
          </a:p>
        </p:txBody>
      </p:sp>
      <p:sp>
        <p:nvSpPr>
          <p:cNvPr id="3" name="Content Placeholder 2"/>
          <p:cNvSpPr>
            <a:spLocks noGrp="1"/>
          </p:cNvSpPr>
          <p:nvPr>
            <p:ph idx="1"/>
          </p:nvPr>
        </p:nvSpPr>
        <p:spPr>
          <a:xfrm>
            <a:off x="573073" y="1889726"/>
            <a:ext cx="7930091" cy="4175795"/>
          </a:xfrm>
        </p:spPr>
        <p:txBody>
          <a:bodyPr>
            <a:normAutofit/>
          </a:bodyPr>
          <a:lstStyle/>
          <a:p>
            <a:r>
              <a:rPr lang="en-US" dirty="0" smtClean="0">
                <a:latin typeface="Times New Roman"/>
              </a:rPr>
              <a:t>Infancy</a:t>
            </a:r>
          </a:p>
          <a:p>
            <a:pPr lvl="1"/>
            <a:r>
              <a:rPr lang="en-US" dirty="0" smtClean="0">
                <a:latin typeface="Times New Roman"/>
              </a:rPr>
              <a:t>Breast versus bottle feeding</a:t>
            </a:r>
          </a:p>
          <a:p>
            <a:pPr lvl="2"/>
            <a:r>
              <a:rPr lang="en-US" dirty="0" smtClean="0">
                <a:latin typeface="Times New Roman"/>
              </a:rPr>
              <a:t>Growing consensus is breast feeding is better than bottle feeding</a:t>
            </a:r>
          </a:p>
          <a:p>
            <a:pPr lvl="2"/>
            <a:r>
              <a:rPr lang="en-US" dirty="0" smtClean="0">
                <a:latin typeface="Times New Roman"/>
              </a:rPr>
              <a:t>American Academy of Pediatrics and American Dietetic Association strongly encourage breast feeding throughout infant’s first year</a:t>
            </a:r>
          </a:p>
          <a:p>
            <a:pPr lvl="1"/>
            <a:endParaRPr lang="en-US" dirty="0" smtClean="0"/>
          </a:p>
          <a:p>
            <a:endParaRPr lang="en-US" dirty="0"/>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28363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B050"/>
                </a:solidFill>
                <a:latin typeface="Times New Roman"/>
              </a:rPr>
              <a:t>Nutrition and Eating Behavior</a:t>
            </a:r>
            <a:endParaRPr lang="en-US" sz="3600" dirty="0">
              <a:solidFill>
                <a:srgbClr val="00B050"/>
              </a:solidFill>
              <a:latin typeface="Times New Roman"/>
            </a:endParaRPr>
          </a:p>
        </p:txBody>
      </p:sp>
      <p:sp>
        <p:nvSpPr>
          <p:cNvPr id="3" name="Content Placeholder 2"/>
          <p:cNvSpPr>
            <a:spLocks noGrp="1"/>
          </p:cNvSpPr>
          <p:nvPr>
            <p:ph sz="half" idx="1"/>
          </p:nvPr>
        </p:nvSpPr>
        <p:spPr>
          <a:xfrm>
            <a:off x="588562" y="1874236"/>
            <a:ext cx="3877709" cy="4201127"/>
          </a:xfrm>
        </p:spPr>
        <p:txBody>
          <a:bodyPr>
            <a:normAutofit fontScale="70000" lnSpcReduction="20000"/>
          </a:bodyPr>
          <a:lstStyle/>
          <a:p>
            <a:pPr algn="ctr">
              <a:buNone/>
            </a:pPr>
            <a:r>
              <a:rPr lang="en-US" b="1" dirty="0" smtClean="0">
                <a:latin typeface="Times New Roman"/>
              </a:rPr>
              <a:t>Outcomes of Breast Feeding for Child</a:t>
            </a:r>
          </a:p>
          <a:p>
            <a:r>
              <a:rPr lang="en-US" dirty="0" smtClean="0">
                <a:latin typeface="Times New Roman"/>
              </a:rPr>
              <a:t>Fewer gastrointestinal infections</a:t>
            </a:r>
          </a:p>
          <a:p>
            <a:r>
              <a:rPr lang="en-US" dirty="0" smtClean="0">
                <a:latin typeface="Times New Roman"/>
              </a:rPr>
              <a:t>Lower respiratory tract infections</a:t>
            </a:r>
          </a:p>
          <a:p>
            <a:r>
              <a:rPr lang="en-US" dirty="0" smtClean="0">
                <a:latin typeface="Times New Roman"/>
              </a:rPr>
              <a:t>Less likely to develop middle ear infection</a:t>
            </a:r>
          </a:p>
          <a:p>
            <a:r>
              <a:rPr lang="en-US" dirty="0" smtClean="0">
                <a:latin typeface="Times New Roman"/>
              </a:rPr>
              <a:t>Less likely to become overweight or obese</a:t>
            </a:r>
          </a:p>
          <a:p>
            <a:r>
              <a:rPr lang="en-US" dirty="0" smtClean="0">
                <a:latin typeface="Times New Roman"/>
              </a:rPr>
              <a:t>Less likely to develop Type 1 diabetes</a:t>
            </a:r>
          </a:p>
          <a:p>
            <a:r>
              <a:rPr lang="en-US" dirty="0" smtClean="0">
                <a:latin typeface="Times New Roman"/>
              </a:rPr>
              <a:t>Less likely to experience SIDS</a:t>
            </a:r>
          </a:p>
          <a:p>
            <a:endParaRPr lang="en-US" dirty="0" smtClean="0">
              <a:latin typeface="Times New Roman"/>
            </a:endParaRPr>
          </a:p>
        </p:txBody>
      </p:sp>
      <p:sp>
        <p:nvSpPr>
          <p:cNvPr id="5" name="Content Placeholder 4"/>
          <p:cNvSpPr>
            <a:spLocks noGrp="1"/>
          </p:cNvSpPr>
          <p:nvPr>
            <p:ph sz="half" idx="2"/>
          </p:nvPr>
        </p:nvSpPr>
        <p:spPr>
          <a:xfrm>
            <a:off x="4648198" y="1874236"/>
            <a:ext cx="3808501" cy="4201127"/>
          </a:xfrm>
        </p:spPr>
        <p:txBody>
          <a:bodyPr>
            <a:normAutofit fontScale="70000" lnSpcReduction="20000"/>
          </a:bodyPr>
          <a:lstStyle/>
          <a:p>
            <a:pPr algn="ctr">
              <a:buNone/>
            </a:pPr>
            <a:r>
              <a:rPr lang="en-US" b="1" dirty="0" smtClean="0">
                <a:latin typeface="Times New Roman"/>
              </a:rPr>
              <a:t>Outcomes of Breast Feeding for Mother</a:t>
            </a:r>
          </a:p>
          <a:p>
            <a:r>
              <a:rPr lang="en-US" dirty="0" smtClean="0">
                <a:latin typeface="Times New Roman"/>
              </a:rPr>
              <a:t>Lowers incidence of Breast Cancer</a:t>
            </a:r>
          </a:p>
          <a:p>
            <a:r>
              <a:rPr lang="en-US" dirty="0" smtClean="0">
                <a:latin typeface="Times New Roman"/>
              </a:rPr>
              <a:t>Reduction in ovarian cancer</a:t>
            </a:r>
          </a:p>
          <a:p>
            <a:r>
              <a:rPr lang="en-US" dirty="0" smtClean="0">
                <a:latin typeface="Times New Roman"/>
              </a:rPr>
              <a:t>Reduction in Type 2 diabetes</a:t>
            </a:r>
            <a:endParaRPr lang="en-US" dirty="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673100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B050"/>
                </a:solidFill>
                <a:latin typeface="Times New Roman"/>
              </a:rPr>
              <a:t>Nutrition and Eating Behavior</a:t>
            </a:r>
            <a:endParaRPr lang="en-US" sz="3600" dirty="0">
              <a:solidFill>
                <a:srgbClr val="00B050"/>
              </a:solidFill>
              <a:latin typeface="Times New Roman"/>
            </a:endParaRPr>
          </a:p>
        </p:txBody>
      </p:sp>
      <p:sp>
        <p:nvSpPr>
          <p:cNvPr id="3" name="Content Placeholder 2"/>
          <p:cNvSpPr>
            <a:spLocks noGrp="1"/>
          </p:cNvSpPr>
          <p:nvPr>
            <p:ph idx="1"/>
          </p:nvPr>
        </p:nvSpPr>
        <p:spPr>
          <a:xfrm>
            <a:off x="542096" y="1920705"/>
            <a:ext cx="7961069" cy="4144816"/>
          </a:xfrm>
        </p:spPr>
        <p:txBody>
          <a:bodyPr>
            <a:normAutofit fontScale="92500" lnSpcReduction="10000"/>
          </a:bodyPr>
          <a:lstStyle/>
          <a:p>
            <a:r>
              <a:rPr lang="en-US" dirty="0" smtClean="0">
                <a:latin typeface="Times New Roman"/>
              </a:rPr>
              <a:t>Childhood</a:t>
            </a:r>
          </a:p>
          <a:p>
            <a:pPr lvl="1"/>
            <a:r>
              <a:rPr lang="en-US" dirty="0" smtClean="0">
                <a:latin typeface="Times New Roman"/>
              </a:rPr>
              <a:t>Poor nutrition is a special concern for infants from low-income families in the United States</a:t>
            </a:r>
          </a:p>
          <a:p>
            <a:pPr lvl="2"/>
            <a:r>
              <a:rPr lang="en-US" dirty="0" smtClean="0">
                <a:latin typeface="Times New Roman"/>
              </a:rPr>
              <a:t>Women, Infant, and Children (WIC) program provides federal grants to states for healthy supplemental foods, health-care referrals, and nutrition education</a:t>
            </a:r>
          </a:p>
          <a:p>
            <a:pPr lvl="2"/>
            <a:r>
              <a:rPr lang="en-US" dirty="0" smtClean="0">
                <a:latin typeface="Times New Roman"/>
              </a:rPr>
              <a:t>Beginning in pregnancy to children up to 5 years of </a:t>
            </a:r>
            <a:r>
              <a:rPr lang="en-US" dirty="0" smtClean="0">
                <a:latin typeface="Times New Roman"/>
              </a:rPr>
              <a:t>age</a:t>
            </a:r>
          </a:p>
          <a:p>
            <a:r>
              <a:rPr lang="en-US" dirty="0" smtClean="0">
                <a:latin typeface="Times New Roman"/>
              </a:rPr>
              <a:t>Outside the U.S. – Macronutrient Malnutrition is the leading cause of death up to 5 years of age.</a:t>
            </a:r>
            <a:endParaRPr lang="en-US" dirty="0" smtClean="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1280410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B050"/>
                </a:solidFill>
                <a:latin typeface="Times New Roman"/>
              </a:rPr>
              <a:t>Nutrition and Eating Behavior</a:t>
            </a:r>
            <a:endParaRPr lang="en-US" sz="3600" dirty="0">
              <a:solidFill>
                <a:srgbClr val="00B050"/>
              </a:solidFill>
              <a:latin typeface="Times New Roman"/>
            </a:endParaRPr>
          </a:p>
        </p:txBody>
      </p:sp>
      <p:sp>
        <p:nvSpPr>
          <p:cNvPr id="3" name="Content Placeholder 2"/>
          <p:cNvSpPr>
            <a:spLocks noGrp="1"/>
          </p:cNvSpPr>
          <p:nvPr>
            <p:ph idx="1"/>
          </p:nvPr>
        </p:nvSpPr>
        <p:spPr>
          <a:xfrm>
            <a:off x="436192" y="1889726"/>
            <a:ext cx="8097950" cy="4175795"/>
          </a:xfrm>
        </p:spPr>
        <p:txBody>
          <a:bodyPr>
            <a:normAutofit fontScale="85000" lnSpcReduction="20000"/>
          </a:bodyPr>
          <a:lstStyle/>
          <a:p>
            <a:r>
              <a:rPr lang="en-US" dirty="0" smtClean="0">
                <a:latin typeface="Times New Roman"/>
              </a:rPr>
              <a:t>Overweight Children</a:t>
            </a:r>
          </a:p>
          <a:p>
            <a:pPr lvl="1"/>
            <a:r>
              <a:rPr lang="en-US" dirty="0" smtClean="0">
                <a:latin typeface="Times New Roman"/>
              </a:rPr>
              <a:t>Growing concern in early childhood</a:t>
            </a:r>
          </a:p>
          <a:p>
            <a:pPr lvl="1"/>
            <a:r>
              <a:rPr lang="en-US" dirty="0" smtClean="0">
                <a:latin typeface="Times New Roman"/>
              </a:rPr>
              <a:t>Body mass index (BMI) at or above 95</a:t>
            </a:r>
            <a:r>
              <a:rPr lang="en-US" baseline="30000" dirty="0" smtClean="0">
                <a:latin typeface="Times New Roman"/>
              </a:rPr>
              <a:t>th</a:t>
            </a:r>
            <a:r>
              <a:rPr lang="en-US" dirty="0" smtClean="0">
                <a:latin typeface="Times New Roman"/>
              </a:rPr>
              <a:t> percentile classified as overweight and at or above 97</a:t>
            </a:r>
            <a:r>
              <a:rPr lang="en-US" baseline="30000" dirty="0" smtClean="0">
                <a:latin typeface="Times New Roman"/>
              </a:rPr>
              <a:t>th</a:t>
            </a:r>
            <a:r>
              <a:rPr lang="en-US" dirty="0" smtClean="0">
                <a:latin typeface="Times New Roman"/>
              </a:rPr>
              <a:t> percentile classified as obese</a:t>
            </a:r>
          </a:p>
          <a:p>
            <a:pPr lvl="2"/>
            <a:r>
              <a:rPr lang="en-US" dirty="0" smtClean="0">
                <a:latin typeface="Times New Roman"/>
              </a:rPr>
              <a:t>2003-2006: 11% of 2-to-29-year-olds in U.S. are obese; 16% are overweight, and 38% are at risk of becoming overweight</a:t>
            </a:r>
          </a:p>
          <a:p>
            <a:pPr lvl="1"/>
            <a:r>
              <a:rPr lang="en-US" dirty="0" smtClean="0">
                <a:latin typeface="Times New Roman"/>
              </a:rPr>
              <a:t>Being overweight as a child linked to being an overweight adult</a:t>
            </a:r>
          </a:p>
          <a:p>
            <a:pPr lvl="2"/>
            <a:r>
              <a:rPr lang="en-US" dirty="0" smtClean="0">
                <a:latin typeface="Times New Roman"/>
              </a:rPr>
              <a:t>Raises risk for medical and psychological problems</a:t>
            </a:r>
          </a:p>
          <a:p>
            <a:pPr lvl="3"/>
            <a:r>
              <a:rPr lang="en-US" dirty="0" smtClean="0">
                <a:latin typeface="Times New Roman"/>
              </a:rPr>
              <a:t>Pulmonary problems, sleep apnea, diabetes, hypertension, elevated cholesterol</a:t>
            </a:r>
          </a:p>
          <a:p>
            <a:pPr lvl="3"/>
            <a:r>
              <a:rPr lang="en-US" dirty="0" smtClean="0">
                <a:latin typeface="Times New Roman"/>
              </a:rPr>
              <a:t>Low self-esteem, depression, exclusion from peer groups</a:t>
            </a:r>
          </a:p>
          <a:p>
            <a:pPr lvl="1"/>
            <a:endParaRPr lang="en-US" dirty="0" smtClean="0">
              <a:latin typeface="Times New Roman"/>
            </a:endParaRPr>
          </a:p>
          <a:p>
            <a:pPr lvl="1"/>
            <a:endParaRPr lang="en-US" dirty="0" smtClean="0">
              <a:latin typeface="Times New Roman"/>
            </a:endParaRPr>
          </a:p>
          <a:p>
            <a:pPr lvl="1"/>
            <a:endParaRPr lang="en-US" dirty="0" smtClean="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1334909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B050"/>
                </a:solidFill>
                <a:latin typeface="Times New Roman"/>
              </a:rPr>
              <a:t>Nutrition and Eating Behavior</a:t>
            </a:r>
            <a:endParaRPr lang="en-US" sz="3600" dirty="0">
              <a:solidFill>
                <a:srgbClr val="00B050"/>
              </a:solidFill>
              <a:latin typeface="Times New Roman"/>
            </a:endParaRPr>
          </a:p>
        </p:txBody>
      </p:sp>
      <p:sp>
        <p:nvSpPr>
          <p:cNvPr id="3" name="Content Placeholder 2"/>
          <p:cNvSpPr>
            <a:spLocks noGrp="1"/>
          </p:cNvSpPr>
          <p:nvPr>
            <p:ph idx="1"/>
          </p:nvPr>
        </p:nvSpPr>
        <p:spPr>
          <a:xfrm>
            <a:off x="542096" y="1936194"/>
            <a:ext cx="7899115" cy="4129327"/>
          </a:xfrm>
        </p:spPr>
        <p:txBody>
          <a:bodyPr>
            <a:normAutofit fontScale="92500" lnSpcReduction="20000"/>
          </a:bodyPr>
          <a:lstStyle/>
          <a:p>
            <a:r>
              <a:rPr lang="en-US" dirty="0" smtClean="0">
                <a:latin typeface="Times New Roman"/>
              </a:rPr>
              <a:t>Adolescence</a:t>
            </a:r>
          </a:p>
          <a:p>
            <a:pPr lvl="1"/>
            <a:r>
              <a:rPr lang="en-US" dirty="0" smtClean="0">
                <a:latin typeface="Times New Roman"/>
              </a:rPr>
              <a:t>U.S. adolescents eat more junk food than teenagers in other countries</a:t>
            </a:r>
          </a:p>
          <a:p>
            <a:pPr lvl="1"/>
            <a:r>
              <a:rPr lang="en-US" dirty="0" smtClean="0">
                <a:latin typeface="Times New Roman"/>
              </a:rPr>
              <a:t>1999-2007: Decreased fruit and vegetable intake found in adolescents</a:t>
            </a:r>
          </a:p>
          <a:p>
            <a:pPr lvl="1"/>
            <a:r>
              <a:rPr lang="en-US" dirty="0" smtClean="0">
                <a:latin typeface="Times New Roman"/>
              </a:rPr>
              <a:t>Percentage of overweight adolescents and emerging adults increased dramatically in 1980s, 1990s, and into 2000s	</a:t>
            </a:r>
          </a:p>
          <a:p>
            <a:pPr lvl="1"/>
            <a:r>
              <a:rPr lang="en-US" dirty="0" smtClean="0">
                <a:latin typeface="Times New Roman"/>
              </a:rPr>
              <a:t>Calorie restriction, exercise, reduction of sedentary activity, and behavioral therapy recommended in reducing overweight adolescents</a:t>
            </a:r>
          </a:p>
          <a:p>
            <a:endParaRPr lang="en-US" dirty="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806608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B050"/>
                </a:solidFill>
                <a:latin typeface="Times New Roman"/>
              </a:rPr>
              <a:t>Nutrition and Eating Behavior</a:t>
            </a:r>
            <a:endParaRPr lang="en-US" sz="3600" dirty="0">
              <a:solidFill>
                <a:srgbClr val="00B050"/>
              </a:solidFill>
              <a:latin typeface="Times New Roman"/>
            </a:endParaRPr>
          </a:p>
        </p:txBody>
      </p:sp>
      <p:sp>
        <p:nvSpPr>
          <p:cNvPr id="3" name="Content Placeholder 2"/>
          <p:cNvSpPr>
            <a:spLocks noGrp="1"/>
          </p:cNvSpPr>
          <p:nvPr>
            <p:ph idx="1"/>
          </p:nvPr>
        </p:nvSpPr>
        <p:spPr>
          <a:xfrm>
            <a:off x="464654" y="1584008"/>
            <a:ext cx="8239861" cy="4481513"/>
          </a:xfrm>
        </p:spPr>
        <p:txBody>
          <a:bodyPr>
            <a:normAutofit fontScale="85000" lnSpcReduction="20000"/>
          </a:bodyPr>
          <a:lstStyle/>
          <a:p>
            <a:r>
              <a:rPr lang="en-US" dirty="0" smtClean="0">
                <a:latin typeface="Times New Roman"/>
              </a:rPr>
              <a:t>Anorexia nervosa</a:t>
            </a:r>
          </a:p>
          <a:p>
            <a:pPr lvl="1"/>
            <a:r>
              <a:rPr lang="en-US" dirty="0" smtClean="0">
                <a:latin typeface="Times New Roman"/>
              </a:rPr>
              <a:t>Eating disorder that involves relentless pursuit of thinness through starvation</a:t>
            </a:r>
          </a:p>
          <a:p>
            <a:pPr lvl="1"/>
            <a:r>
              <a:rPr lang="en-US" dirty="0" smtClean="0">
                <a:latin typeface="Times New Roman"/>
              </a:rPr>
              <a:t>Weighing </a:t>
            </a:r>
            <a:r>
              <a:rPr lang="en-US" dirty="0" smtClean="0">
                <a:latin typeface="Times New Roman"/>
              </a:rPr>
              <a:t>less than 85% of normal weight for their age</a:t>
            </a:r>
          </a:p>
          <a:p>
            <a:pPr lvl="1"/>
            <a:r>
              <a:rPr lang="en-US" dirty="0" smtClean="0">
                <a:latin typeface="Times New Roman"/>
              </a:rPr>
              <a:t>Intense fear of gaining weight</a:t>
            </a:r>
          </a:p>
          <a:p>
            <a:pPr lvl="1"/>
            <a:r>
              <a:rPr lang="en-US" dirty="0" smtClean="0">
                <a:latin typeface="Times New Roman"/>
              </a:rPr>
              <a:t>Distorted image of body </a:t>
            </a:r>
            <a:r>
              <a:rPr lang="en-US" dirty="0" smtClean="0">
                <a:latin typeface="Times New Roman"/>
              </a:rPr>
              <a:t>shape</a:t>
            </a:r>
          </a:p>
          <a:p>
            <a:pPr lvl="0">
              <a:buClr>
                <a:srgbClr val="000000">
                  <a:lumMod val="75000"/>
                  <a:lumOff val="25000"/>
                </a:srgbClr>
              </a:buClr>
            </a:pPr>
            <a:r>
              <a:rPr lang="en-US" dirty="0">
                <a:solidFill>
                  <a:srgbClr val="000000">
                    <a:lumMod val="75000"/>
                    <a:lumOff val="25000"/>
                  </a:srgbClr>
                </a:solidFill>
                <a:latin typeface="Times New Roman"/>
              </a:rPr>
              <a:t>Bulimia nervosa</a:t>
            </a:r>
          </a:p>
          <a:p>
            <a:pPr lvl="1">
              <a:buClr>
                <a:srgbClr val="7C8F97">
                  <a:lumMod val="60000"/>
                  <a:lumOff val="40000"/>
                </a:srgbClr>
              </a:buClr>
            </a:pPr>
            <a:r>
              <a:rPr lang="en-US" dirty="0">
                <a:solidFill>
                  <a:srgbClr val="000000">
                    <a:lumMod val="75000"/>
                    <a:lumOff val="25000"/>
                  </a:srgbClr>
                </a:solidFill>
                <a:latin typeface="Times New Roman"/>
              </a:rPr>
              <a:t>Consistent binge-and-purge eating pattern</a:t>
            </a:r>
          </a:p>
          <a:p>
            <a:pPr lvl="1">
              <a:buClr>
                <a:srgbClr val="7C8F97">
                  <a:lumMod val="60000"/>
                  <a:lumOff val="40000"/>
                </a:srgbClr>
              </a:buClr>
            </a:pPr>
            <a:r>
              <a:rPr lang="en-US" dirty="0">
                <a:solidFill>
                  <a:srgbClr val="000000">
                    <a:lumMod val="75000"/>
                    <a:lumOff val="25000"/>
                  </a:srgbClr>
                </a:solidFill>
                <a:latin typeface="Times New Roman"/>
              </a:rPr>
              <a:t>Self-induced vomiting or using a laxative</a:t>
            </a:r>
          </a:p>
          <a:p>
            <a:pPr lvl="1">
              <a:buClr>
                <a:srgbClr val="7C8F97">
                  <a:lumMod val="60000"/>
                  <a:lumOff val="40000"/>
                </a:srgbClr>
              </a:buClr>
            </a:pPr>
            <a:r>
              <a:rPr lang="en-US" dirty="0">
                <a:solidFill>
                  <a:srgbClr val="000000">
                    <a:lumMod val="75000"/>
                    <a:lumOff val="25000"/>
                  </a:srgbClr>
                </a:solidFill>
                <a:latin typeface="Times New Roman"/>
              </a:rPr>
              <a:t>Preoccupied with food, strong fear of becoming overweight, depressed or anxious</a:t>
            </a:r>
          </a:p>
          <a:p>
            <a:pPr lvl="1">
              <a:buClr>
                <a:srgbClr val="7C8F97">
                  <a:lumMod val="60000"/>
                  <a:lumOff val="40000"/>
                </a:srgbClr>
              </a:buClr>
            </a:pPr>
            <a:r>
              <a:rPr lang="en-US" dirty="0">
                <a:solidFill>
                  <a:srgbClr val="000000">
                    <a:lumMod val="75000"/>
                    <a:lumOff val="25000"/>
                  </a:srgbClr>
                </a:solidFill>
                <a:latin typeface="Times New Roman"/>
              </a:rPr>
              <a:t>Typically begins in late adolescence or early adulthood</a:t>
            </a:r>
          </a:p>
          <a:p>
            <a:pPr lvl="1"/>
            <a:endParaRPr lang="en-US" dirty="0" smtClean="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1387587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B050"/>
                </a:solidFill>
                <a:latin typeface="Times New Roman"/>
              </a:rPr>
              <a:t>Nutrition and Eating Behavior</a:t>
            </a:r>
            <a:endParaRPr lang="en-US" sz="3600" dirty="0">
              <a:solidFill>
                <a:srgbClr val="00B050"/>
              </a:solidFill>
              <a:latin typeface="Times New Roman"/>
            </a:endParaRPr>
          </a:p>
        </p:txBody>
      </p:sp>
      <p:sp>
        <p:nvSpPr>
          <p:cNvPr id="3" name="Content Placeholder 2"/>
          <p:cNvSpPr>
            <a:spLocks noGrp="1"/>
          </p:cNvSpPr>
          <p:nvPr>
            <p:ph idx="1"/>
          </p:nvPr>
        </p:nvSpPr>
        <p:spPr>
          <a:xfrm>
            <a:off x="538826" y="1924152"/>
            <a:ext cx="7964339" cy="3946389"/>
          </a:xfrm>
        </p:spPr>
        <p:txBody>
          <a:bodyPr>
            <a:normAutofit fontScale="77500" lnSpcReduction="20000"/>
          </a:bodyPr>
          <a:lstStyle/>
          <a:p>
            <a:r>
              <a:rPr lang="en-US" dirty="0" smtClean="0">
                <a:latin typeface="Times New Roman"/>
              </a:rPr>
              <a:t>Adult Development and Aging</a:t>
            </a:r>
          </a:p>
          <a:p>
            <a:pPr lvl="1"/>
            <a:r>
              <a:rPr lang="en-US" dirty="0" smtClean="0">
                <a:latin typeface="Times New Roman"/>
              </a:rPr>
              <a:t>Obesity rates among U.S. adults increased from 23% in the early 1990s to 34% in 2008</a:t>
            </a:r>
          </a:p>
          <a:p>
            <a:pPr lvl="1"/>
            <a:r>
              <a:rPr lang="en-US" dirty="0" smtClean="0">
                <a:latin typeface="Times New Roman"/>
              </a:rPr>
              <a:t>Overweight and obesity linked to increased risk of hypertension, diabetes, and cardiovascular disease</a:t>
            </a:r>
          </a:p>
          <a:p>
            <a:r>
              <a:rPr lang="en-US" dirty="0" smtClean="0">
                <a:latin typeface="Times New Roman"/>
              </a:rPr>
              <a:t>Exercise and dieting</a:t>
            </a:r>
          </a:p>
          <a:p>
            <a:pPr lvl="1"/>
            <a:r>
              <a:rPr lang="en-US" dirty="0" smtClean="0">
                <a:latin typeface="Times New Roman"/>
              </a:rPr>
              <a:t>Most effective programs for losing weight include exercise</a:t>
            </a:r>
          </a:p>
          <a:p>
            <a:pPr lvl="1"/>
            <a:r>
              <a:rPr lang="en-US" dirty="0" smtClean="0">
                <a:latin typeface="Times New Roman"/>
              </a:rPr>
              <a:t>Weight cycling, or yo-yo dieting, puts individual at risk for health problems</a:t>
            </a:r>
          </a:p>
          <a:p>
            <a:pPr lvl="1"/>
            <a:r>
              <a:rPr lang="en-US" dirty="0" smtClean="0">
                <a:latin typeface="Times New Roman"/>
              </a:rPr>
              <a:t>Liquid diets and very low calorie strategies linked with gallbladder damage</a:t>
            </a:r>
          </a:p>
          <a:p>
            <a:endParaRPr lang="en-US" dirty="0" smtClean="0">
              <a:latin typeface="Times New Roman"/>
            </a:endParaRPr>
          </a:p>
          <a:p>
            <a:endParaRPr lang="en-US" dirty="0" smtClean="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1270706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9" name="Title 8"/>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Exercise and Substance Use</a:t>
            </a:r>
            <a:endParaRPr lang="en-US" sz="40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p:txBody>
          <a:bodyPr/>
          <a:lstStyle/>
          <a:p>
            <a:pPr lvl="0">
              <a:spcBef>
                <a:spcPts val="0"/>
              </a:spcBef>
            </a:pPr>
            <a:endParaRPr lang="en-US" sz="1700" b="1" dirty="0">
              <a:solidFill>
                <a:prstClr val="black">
                  <a:lumMod val="75000"/>
                  <a:lumOff val="25000"/>
                </a:prstClr>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732" y="929105"/>
            <a:ext cx="3835591" cy="471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78382"/>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0000"/>
                </a:solidFill>
                <a:latin typeface="Times New Roman"/>
              </a:rPr>
              <a:t>Exercise</a:t>
            </a:r>
            <a:endParaRPr lang="en-US" sz="3600" dirty="0">
              <a:solidFill>
                <a:srgbClr val="C00000"/>
              </a:solidFill>
              <a:latin typeface="Times New Roman"/>
            </a:endParaRPr>
          </a:p>
        </p:txBody>
      </p:sp>
      <p:sp>
        <p:nvSpPr>
          <p:cNvPr id="3" name="Content Placeholder 2"/>
          <p:cNvSpPr>
            <a:spLocks noGrp="1"/>
          </p:cNvSpPr>
          <p:nvPr>
            <p:ph idx="1"/>
          </p:nvPr>
        </p:nvSpPr>
        <p:spPr>
          <a:xfrm>
            <a:off x="564484" y="1808703"/>
            <a:ext cx="8005410" cy="4256818"/>
          </a:xfrm>
        </p:spPr>
        <p:txBody>
          <a:bodyPr>
            <a:normAutofit fontScale="70000" lnSpcReduction="20000"/>
          </a:bodyPr>
          <a:lstStyle/>
          <a:p>
            <a:r>
              <a:rPr lang="en-US" dirty="0">
                <a:latin typeface="Times New Roman"/>
              </a:rPr>
              <a:t>Aerobic exercise is linked to children’s and adolescent’s cognitive skills</a:t>
            </a:r>
          </a:p>
          <a:p>
            <a:pPr lvl="1"/>
            <a:r>
              <a:rPr lang="en-US" dirty="0">
                <a:latin typeface="Times New Roman"/>
              </a:rPr>
              <a:t>Attention, memory, effortful and goal-directed thinking and behavior, and creativity</a:t>
            </a:r>
          </a:p>
          <a:p>
            <a:pPr lvl="1"/>
            <a:r>
              <a:rPr lang="en-US" dirty="0">
                <a:latin typeface="Times New Roman"/>
              </a:rPr>
              <a:t>Parents and schools play an important role in children’s exercise</a:t>
            </a:r>
          </a:p>
          <a:p>
            <a:r>
              <a:rPr lang="en-US" dirty="0">
                <a:latin typeface="Times New Roman"/>
              </a:rPr>
              <a:t>Adolescence</a:t>
            </a:r>
          </a:p>
          <a:p>
            <a:pPr lvl="1"/>
            <a:r>
              <a:rPr lang="en-US" dirty="0">
                <a:latin typeface="Times New Roman"/>
              </a:rPr>
              <a:t>Individuals become less active as they reach and move through </a:t>
            </a:r>
            <a:r>
              <a:rPr lang="en-US" dirty="0" smtClean="0">
                <a:latin typeface="Times New Roman"/>
              </a:rPr>
              <a:t>adolescence</a:t>
            </a:r>
            <a:endParaRPr lang="en-US" dirty="0" smtClean="0">
              <a:latin typeface="Times New Roman"/>
            </a:endParaRPr>
          </a:p>
          <a:p>
            <a:r>
              <a:rPr lang="en-US" dirty="0" smtClean="0">
                <a:latin typeface="Times New Roman"/>
              </a:rPr>
              <a:t>Exercise </a:t>
            </a:r>
            <a:r>
              <a:rPr lang="en-US" dirty="0" smtClean="0">
                <a:latin typeface="Times New Roman"/>
              </a:rPr>
              <a:t>reduces risk for obesity, cardiovascular disease, and diabetes</a:t>
            </a:r>
          </a:p>
          <a:p>
            <a:pPr lvl="1"/>
            <a:r>
              <a:rPr lang="en-US" dirty="0" smtClean="0">
                <a:latin typeface="Times New Roman"/>
              </a:rPr>
              <a:t>Aerobic exercise stimulates heart and lung functioning</a:t>
            </a:r>
          </a:p>
          <a:p>
            <a:pPr lvl="1"/>
            <a:r>
              <a:rPr lang="en-US" dirty="0" smtClean="0">
                <a:latin typeface="Times New Roman"/>
              </a:rPr>
              <a:t>Health experts recommend 45 minutes or more of moderate physical activity on most days of the week</a:t>
            </a:r>
          </a:p>
          <a:p>
            <a:pPr lvl="2"/>
            <a:r>
              <a:rPr lang="en-US" dirty="0" smtClean="0">
                <a:latin typeface="Times New Roman"/>
              </a:rPr>
              <a:t>Raise heart rate to at least 60% of maximum heart rate</a:t>
            </a: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1668845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n-US" sz="4000" b="1" dirty="0" smtClean="0">
                <a:solidFill>
                  <a:schemeClr val="tx1">
                    <a:lumMod val="85000"/>
                    <a:lumOff val="15000"/>
                  </a:schemeClr>
                </a:solidFill>
                <a:latin typeface="+mj-lt"/>
              </a:rPr>
              <a:t>Chapter 4</a:t>
            </a:r>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endParaRPr lang="en-US"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762000" y="155745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3416" y="2666898"/>
              <a:ext cx="1931160" cy="683264"/>
            </a:xfrm>
            <a:prstGeom prst="rect">
              <a:avLst/>
            </a:prstGeom>
            <a:noFill/>
          </p:spPr>
          <p:txBody>
            <a:bodyPr wrap="square" rtlCol="0">
              <a:normAutofit fontScale="92500"/>
            </a:bodyPr>
            <a:lstStyle/>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Health, Illness &amp; Disease</a:t>
              </a:r>
              <a:endParaRPr lang="en-US"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3" name="Group 22"/>
          <p:cNvGrpSpPr/>
          <p:nvPr/>
        </p:nvGrpSpPr>
        <p:grpSpPr>
          <a:xfrm>
            <a:off x="3543300" y="1591943"/>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701385"/>
              <a:ext cx="1931160" cy="665695"/>
            </a:xfrm>
            <a:prstGeom prst="rect">
              <a:avLst/>
            </a:prstGeom>
            <a:noFill/>
          </p:spPr>
          <p:txBody>
            <a:bodyPr wrap="square" rtlCol="0">
              <a:normAutofit fontScale="85000" lnSpcReduction="20000"/>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Class Discussion over readings</a:t>
              </a:r>
              <a:endParaRPr lang="en-US" sz="23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4" name="Group 23"/>
          <p:cNvGrpSpPr/>
          <p:nvPr/>
        </p:nvGrpSpPr>
        <p:grpSpPr>
          <a:xfrm>
            <a:off x="6324600" y="1587511"/>
            <a:ext cx="2057400" cy="2708434"/>
            <a:chOff x="6324600" y="1587511"/>
            <a:chExt cx="20574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en-US" sz="17000" b="1" dirty="0" smtClean="0">
                  <a:solidFill>
                    <a:srgbClr val="65B131">
                      <a:alpha val="64000"/>
                    </a:srgbClr>
                  </a:solidFill>
                  <a:latin typeface="+mj-lt"/>
                  <a:cs typeface="Arial" pitchFamily="34" charset="0"/>
                </a:rPr>
                <a:t>3</a:t>
              </a:r>
              <a:endParaRPr lang="en-US" sz="17000" b="1" dirty="0">
                <a:solidFill>
                  <a:srgbClr val="65B131">
                    <a:alpha val="64000"/>
                  </a:srgbClr>
                </a:solidFill>
                <a:latin typeface="+mj-lt"/>
                <a:cs typeface="Arial" pitchFamily="34" charset="0"/>
              </a:endParaRPr>
            </a:p>
          </p:txBody>
        </p:sp>
        <p:sp>
          <p:nvSpPr>
            <p:cNvPr id="18"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Exercise &amp; Abuse</a:t>
              </a:r>
              <a:endParaRPr lang="en-US" sz="23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69928" y="2005362"/>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0000"/>
                </a:solidFill>
                <a:latin typeface="Times New Roman"/>
              </a:rPr>
              <a:t>Exercise</a:t>
            </a:r>
            <a:endParaRPr lang="en-US" sz="3600" dirty="0">
              <a:solidFill>
                <a:srgbClr val="C00000"/>
              </a:solidFill>
              <a:latin typeface="Times New Roman"/>
            </a:endParaRPr>
          </a:p>
        </p:txBody>
      </p:sp>
      <p:sp>
        <p:nvSpPr>
          <p:cNvPr id="3" name="Content Placeholder 2"/>
          <p:cNvSpPr>
            <a:spLocks noGrp="1"/>
          </p:cNvSpPr>
          <p:nvPr>
            <p:ph idx="1"/>
          </p:nvPr>
        </p:nvSpPr>
        <p:spPr>
          <a:xfrm>
            <a:off x="538826" y="1898497"/>
            <a:ext cx="8056726" cy="4167024"/>
          </a:xfrm>
        </p:spPr>
        <p:txBody>
          <a:bodyPr>
            <a:normAutofit fontScale="92500" lnSpcReduction="10000"/>
          </a:bodyPr>
          <a:lstStyle/>
          <a:p>
            <a:r>
              <a:rPr lang="en-US" dirty="0" smtClean="0">
                <a:latin typeface="Times New Roman"/>
              </a:rPr>
              <a:t>Aging and longevity</a:t>
            </a:r>
          </a:p>
          <a:p>
            <a:pPr lvl="1"/>
            <a:r>
              <a:rPr lang="en-US" dirty="0" smtClean="0">
                <a:latin typeface="Times New Roman"/>
              </a:rPr>
              <a:t>In a study of middle-aged and older adults, sedentary participants were more than twice as likely to die than those who are moderately fit</a:t>
            </a:r>
          </a:p>
          <a:p>
            <a:pPr lvl="2"/>
            <a:r>
              <a:rPr lang="en-US" dirty="0" smtClean="0">
                <a:latin typeface="Times New Roman"/>
              </a:rPr>
              <a:t>Three times more likely to die than highly-fit participants</a:t>
            </a:r>
          </a:p>
          <a:p>
            <a:pPr lvl="1"/>
            <a:r>
              <a:rPr lang="en-US" dirty="0" smtClean="0">
                <a:latin typeface="Times New Roman"/>
              </a:rPr>
              <a:t>Strength training, aerobic activity, and stretching recommended for older adults</a:t>
            </a:r>
          </a:p>
          <a:p>
            <a:pPr lvl="2"/>
            <a:r>
              <a:rPr lang="en-US" dirty="0" smtClean="0">
                <a:latin typeface="Times New Roman"/>
              </a:rPr>
              <a:t>Lean body mass decreases with age</a:t>
            </a:r>
          </a:p>
          <a:p>
            <a:pPr lvl="2"/>
            <a:r>
              <a:rPr lang="en-US" dirty="0" smtClean="0">
                <a:latin typeface="Times New Roman"/>
              </a:rPr>
              <a:t>Resistance exercise can help preserve and possibly increase muscle mass</a:t>
            </a:r>
          </a:p>
          <a:p>
            <a:endParaRPr lang="en-US" dirty="0" smtClean="0">
              <a:latin typeface="Times New Roman"/>
            </a:endParaRPr>
          </a:p>
          <a:p>
            <a:endParaRPr lang="en-US" dirty="0" smtClean="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80022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0000"/>
                </a:solidFill>
                <a:latin typeface="Times New Roman"/>
              </a:rPr>
              <a:t>Exercise</a:t>
            </a:r>
            <a:endParaRPr lang="en-US" sz="3600" dirty="0">
              <a:solidFill>
                <a:srgbClr val="C00000"/>
              </a:solidFill>
              <a:latin typeface="Times New Roman"/>
            </a:endParaRPr>
          </a:p>
        </p:txBody>
      </p:sp>
      <p:sp>
        <p:nvSpPr>
          <p:cNvPr id="3" name="Content Placeholder 2"/>
          <p:cNvSpPr>
            <a:spLocks noGrp="1"/>
          </p:cNvSpPr>
          <p:nvPr>
            <p:ph idx="1"/>
          </p:nvPr>
        </p:nvSpPr>
        <p:spPr>
          <a:xfrm>
            <a:off x="577313" y="1924152"/>
            <a:ext cx="7889947" cy="4141369"/>
          </a:xfrm>
        </p:spPr>
        <p:txBody>
          <a:bodyPr>
            <a:normAutofit fontScale="70000" lnSpcReduction="20000"/>
          </a:bodyPr>
          <a:lstStyle/>
          <a:p>
            <a:r>
              <a:rPr lang="en-US" dirty="0" smtClean="0">
                <a:latin typeface="Times New Roman"/>
              </a:rPr>
              <a:t>For adults 60 years or older, experts recommend 30 minutes of moderate activity five or more days per week</a:t>
            </a:r>
          </a:p>
          <a:p>
            <a:pPr lvl="1"/>
            <a:r>
              <a:rPr lang="en-US" dirty="0" smtClean="0">
                <a:latin typeface="Times New Roman"/>
              </a:rPr>
              <a:t>Strength training two or more days a week</a:t>
            </a:r>
          </a:p>
          <a:p>
            <a:r>
              <a:rPr lang="en-US" dirty="0" smtClean="0">
                <a:latin typeface="Times New Roman"/>
              </a:rPr>
              <a:t>Positive effects of exercise in older adults:</a:t>
            </a:r>
          </a:p>
          <a:p>
            <a:pPr lvl="1"/>
            <a:r>
              <a:rPr lang="en-US" dirty="0" smtClean="0">
                <a:latin typeface="Times New Roman"/>
              </a:rPr>
              <a:t>Increased longevity</a:t>
            </a:r>
          </a:p>
          <a:p>
            <a:pPr lvl="1"/>
            <a:r>
              <a:rPr lang="en-US" dirty="0" smtClean="0">
                <a:latin typeface="Times New Roman"/>
              </a:rPr>
              <a:t>Prevention of chronic diseases</a:t>
            </a:r>
          </a:p>
          <a:p>
            <a:pPr lvl="1"/>
            <a:r>
              <a:rPr lang="en-US" dirty="0" smtClean="0">
                <a:latin typeface="Times New Roman"/>
              </a:rPr>
              <a:t>Improved treatment of many diseases</a:t>
            </a:r>
          </a:p>
          <a:p>
            <a:pPr lvl="1"/>
            <a:r>
              <a:rPr lang="en-US" dirty="0" smtClean="0">
                <a:latin typeface="Times New Roman"/>
              </a:rPr>
              <a:t>Improves cellular functioning</a:t>
            </a:r>
          </a:p>
          <a:p>
            <a:pPr lvl="1"/>
            <a:r>
              <a:rPr lang="en-US" dirty="0" smtClean="0">
                <a:latin typeface="Times New Roman"/>
              </a:rPr>
              <a:t>Improves immune system functioning</a:t>
            </a:r>
          </a:p>
          <a:p>
            <a:pPr lvl="1"/>
            <a:r>
              <a:rPr lang="en-US" dirty="0" smtClean="0">
                <a:latin typeface="Times New Roman"/>
              </a:rPr>
              <a:t>Optimize body composition and reduce decline in motor skills</a:t>
            </a:r>
          </a:p>
          <a:p>
            <a:pPr lvl="1"/>
            <a:r>
              <a:rPr lang="en-US" dirty="0" smtClean="0">
                <a:latin typeface="Times New Roman"/>
              </a:rPr>
              <a:t>Reduce development of mental health problems</a:t>
            </a:r>
          </a:p>
          <a:p>
            <a:pPr lvl="1"/>
            <a:r>
              <a:rPr lang="en-US" dirty="0" smtClean="0">
                <a:latin typeface="Times New Roman"/>
              </a:rPr>
              <a:t>Linked to improved brain and cognitive functioning</a:t>
            </a:r>
          </a:p>
          <a:p>
            <a:endParaRPr lang="en-US" dirty="0" smtClean="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3434589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7030A0"/>
                </a:solidFill>
                <a:latin typeface="Times New Roman"/>
              </a:rPr>
              <a:t>Substance Use</a:t>
            </a:r>
            <a:endParaRPr lang="en-US" sz="3600" dirty="0">
              <a:solidFill>
                <a:srgbClr val="7030A0"/>
              </a:solidFill>
              <a:latin typeface="Times New Roman"/>
            </a:endParaRPr>
          </a:p>
        </p:txBody>
      </p:sp>
      <p:sp>
        <p:nvSpPr>
          <p:cNvPr id="3" name="Content Placeholder 2"/>
          <p:cNvSpPr>
            <a:spLocks noGrp="1"/>
          </p:cNvSpPr>
          <p:nvPr>
            <p:ph idx="1"/>
          </p:nvPr>
        </p:nvSpPr>
        <p:spPr>
          <a:xfrm>
            <a:off x="551655" y="1734207"/>
            <a:ext cx="8031067" cy="4331314"/>
          </a:xfrm>
        </p:spPr>
        <p:txBody>
          <a:bodyPr>
            <a:normAutofit fontScale="85000" lnSpcReduction="10000"/>
          </a:bodyPr>
          <a:lstStyle/>
          <a:p>
            <a:r>
              <a:rPr lang="en-US" dirty="0" smtClean="0">
                <a:latin typeface="Times New Roman"/>
              </a:rPr>
              <a:t>Adolescence is a critical time for onset of substance abuse</a:t>
            </a:r>
          </a:p>
          <a:p>
            <a:pPr lvl="1"/>
            <a:r>
              <a:rPr lang="en-US" dirty="0" smtClean="0">
                <a:latin typeface="Times New Roman"/>
              </a:rPr>
              <a:t>United States has one of the highest rates of adolescent drug use of any industrialized nation</a:t>
            </a:r>
          </a:p>
          <a:p>
            <a:pPr lvl="1"/>
            <a:r>
              <a:rPr lang="en-US" dirty="0" smtClean="0">
                <a:latin typeface="Times New Roman"/>
              </a:rPr>
              <a:t>Cigarette </a:t>
            </a:r>
            <a:r>
              <a:rPr lang="en-US" dirty="0" smtClean="0">
                <a:latin typeface="Times New Roman"/>
              </a:rPr>
              <a:t>smoking is one of the most serious yet preventable health problems</a:t>
            </a:r>
          </a:p>
          <a:p>
            <a:pPr lvl="1"/>
            <a:r>
              <a:rPr lang="en-US" dirty="0" smtClean="0">
                <a:latin typeface="Times New Roman"/>
              </a:rPr>
              <a:t>Parents play a role in preventing adolescent drug abuse</a:t>
            </a:r>
          </a:p>
          <a:p>
            <a:pPr lvl="2"/>
            <a:r>
              <a:rPr lang="en-US" dirty="0" smtClean="0">
                <a:latin typeface="Times New Roman"/>
              </a:rPr>
              <a:t>Educational success has a buffering role in preventing drug </a:t>
            </a:r>
            <a:r>
              <a:rPr lang="en-US" dirty="0" smtClean="0">
                <a:latin typeface="Times New Roman"/>
              </a:rPr>
              <a:t>problems</a:t>
            </a:r>
            <a:endParaRPr lang="en-US" dirty="0" smtClean="0">
              <a:latin typeface="Times New Roman"/>
            </a:endParaRPr>
          </a:p>
          <a:p>
            <a:r>
              <a:rPr lang="en-US" dirty="0" smtClean="0">
                <a:latin typeface="Times New Roman"/>
              </a:rPr>
              <a:t>Three primary parts to this: Withdrawal, Tolerance, and the Psychological Need.</a:t>
            </a:r>
            <a:endParaRPr lang="en-US" dirty="0" smtClean="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99233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7030A0"/>
                </a:solidFill>
                <a:latin typeface="Times New Roman"/>
              </a:rPr>
              <a:t>Substance Use</a:t>
            </a:r>
            <a:endParaRPr lang="en-US" sz="3600" dirty="0">
              <a:solidFill>
                <a:srgbClr val="7030A0"/>
              </a:solidFill>
              <a:latin typeface="Times New Roman"/>
            </a:endParaRPr>
          </a:p>
        </p:txBody>
      </p:sp>
      <p:sp>
        <p:nvSpPr>
          <p:cNvPr id="3" name="Content Placeholder 2"/>
          <p:cNvSpPr>
            <a:spLocks noGrp="1"/>
          </p:cNvSpPr>
          <p:nvPr>
            <p:ph idx="1"/>
          </p:nvPr>
        </p:nvSpPr>
        <p:spPr>
          <a:xfrm>
            <a:off x="525996" y="1924152"/>
            <a:ext cx="8120873" cy="4141369"/>
          </a:xfrm>
        </p:spPr>
        <p:txBody>
          <a:bodyPr>
            <a:normAutofit fontScale="77500" lnSpcReduction="20000"/>
          </a:bodyPr>
          <a:lstStyle/>
          <a:p>
            <a:r>
              <a:rPr lang="en-US" dirty="0" smtClean="0">
                <a:latin typeface="Times New Roman"/>
              </a:rPr>
              <a:t>Alcohol and substance use peaks in emerging adulthood and declines by mid-twenties</a:t>
            </a:r>
          </a:p>
          <a:p>
            <a:pPr lvl="1"/>
            <a:r>
              <a:rPr lang="en-US" dirty="0" smtClean="0">
                <a:latin typeface="Times New Roman"/>
              </a:rPr>
              <a:t>Majority of U.S. adults 65 or older abstain from alcohol</a:t>
            </a:r>
          </a:p>
          <a:p>
            <a:pPr lvl="2"/>
            <a:r>
              <a:rPr lang="en-US" dirty="0" smtClean="0">
                <a:latin typeface="Times New Roman"/>
              </a:rPr>
              <a:t>Attributed to increased rates of illness and </a:t>
            </a:r>
            <a:r>
              <a:rPr lang="en-US" dirty="0" smtClean="0">
                <a:latin typeface="Times New Roman"/>
              </a:rPr>
              <a:t>disease</a:t>
            </a:r>
          </a:p>
          <a:p>
            <a:r>
              <a:rPr lang="en-US" dirty="0">
                <a:latin typeface="Times New Roman"/>
              </a:rPr>
              <a:t>Protective effect of moderate alcohol use in older adults</a:t>
            </a:r>
          </a:p>
          <a:p>
            <a:pPr lvl="1"/>
            <a:r>
              <a:rPr lang="en-US" dirty="0">
                <a:latin typeface="Times New Roman"/>
              </a:rPr>
              <a:t>Benefits in better physical and mental performance, being open to social contacts, able to assert mastery over one’s life</a:t>
            </a:r>
          </a:p>
          <a:p>
            <a:r>
              <a:rPr lang="en-US" dirty="0">
                <a:latin typeface="Times New Roman"/>
              </a:rPr>
              <a:t>Moderate drinking of red wine linked to better health and increased longevity</a:t>
            </a:r>
          </a:p>
          <a:p>
            <a:pPr lvl="1"/>
            <a:r>
              <a:rPr lang="en-US" dirty="0">
                <a:latin typeface="Times New Roman"/>
              </a:rPr>
              <a:t>Lowering stress and reducing risk of coronary heart disease</a:t>
            </a:r>
            <a:endParaRPr lang="en-US" dirty="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363880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n-US" sz="4000" b="1" dirty="0" smtClean="0">
                <a:solidFill>
                  <a:schemeClr val="tx1">
                    <a:lumMod val="85000"/>
                    <a:lumOff val="15000"/>
                  </a:schemeClr>
                </a:solidFill>
                <a:latin typeface="+mj-lt"/>
              </a:rPr>
              <a:t>Chapter 5</a:t>
            </a:r>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flipV="1">
            <a:off x="1905000" y="2911673"/>
            <a:ext cx="1877124" cy="25136"/>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endParaRPr lang="en-US"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762000" y="1557456"/>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Motor Skills</a:t>
              </a:r>
              <a:endParaRPr lang="en-US"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3" name="Group 22"/>
          <p:cNvGrpSpPr/>
          <p:nvPr/>
        </p:nvGrpSpPr>
        <p:grpSpPr>
          <a:xfrm>
            <a:off x="3543300" y="1591943"/>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701385"/>
              <a:ext cx="1931160" cy="665695"/>
            </a:xfrm>
            <a:prstGeom prst="rect">
              <a:avLst/>
            </a:prstGeom>
            <a:noFill/>
          </p:spPr>
          <p:txBody>
            <a:bodyPr wrap="square" rtlCol="0">
              <a:normAutofit/>
            </a:bodyPr>
            <a:lstStyle/>
            <a:p>
              <a:pPr algn="ctr">
                <a:lnSpc>
                  <a:spcPct val="80000"/>
                </a:lnSpc>
              </a:pPr>
              <a:r>
                <a:rPr lang="en-US" sz="2300" b="1" spc="60" dirty="0" smtClean="0">
                  <a:solidFill>
                    <a:schemeClr val="bg1"/>
                  </a:solidFill>
                  <a:effectLst>
                    <a:outerShdw blurRad="50800" dist="25400" dir="5400000" algn="t" rotWithShape="0">
                      <a:prstClr val="black">
                        <a:alpha val="15000"/>
                      </a:prstClr>
                    </a:outerShdw>
                  </a:effectLst>
                </a:rPr>
                <a:t>Perceptual Abilities</a:t>
              </a:r>
              <a:endParaRPr lang="en-US" sz="23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Tree>
    <p:custDataLst>
      <p:tags r:id="rId1"/>
    </p:custDataLst>
    <p:extLst>
      <p:ext uri="{BB962C8B-B14F-4D97-AF65-F5344CB8AC3E}">
        <p14:creationId xmlns:p14="http://schemas.microsoft.com/office/powerpoint/2010/main" val="3966809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a:rPr>
              <a:t>Motor Development</a:t>
            </a:r>
            <a:endParaRPr lang="en-US" sz="3600" dirty="0">
              <a:latin typeface="Times New Roman"/>
            </a:endParaRPr>
          </a:p>
        </p:txBody>
      </p:sp>
      <p:sp>
        <p:nvSpPr>
          <p:cNvPr id="3" name="Content Placeholder 2"/>
          <p:cNvSpPr>
            <a:spLocks noGrp="1"/>
          </p:cNvSpPr>
          <p:nvPr>
            <p:ph idx="1"/>
          </p:nvPr>
        </p:nvSpPr>
        <p:spPr>
          <a:xfrm>
            <a:off x="542096" y="1905215"/>
            <a:ext cx="8084977" cy="4160306"/>
          </a:xfrm>
        </p:spPr>
        <p:txBody>
          <a:bodyPr>
            <a:normAutofit fontScale="77500" lnSpcReduction="20000"/>
          </a:bodyPr>
          <a:lstStyle/>
          <a:p>
            <a:r>
              <a:rPr lang="en-US" dirty="0" smtClean="0">
                <a:latin typeface="Times New Roman"/>
              </a:rPr>
              <a:t>Dynamic systems view</a:t>
            </a:r>
          </a:p>
          <a:p>
            <a:pPr lvl="1"/>
            <a:r>
              <a:rPr lang="en-US" dirty="0" smtClean="0">
                <a:latin typeface="Times New Roman"/>
              </a:rPr>
              <a:t>Infants assemble motor skills for perceiving and acting</a:t>
            </a:r>
          </a:p>
          <a:p>
            <a:pPr lvl="1"/>
            <a:r>
              <a:rPr lang="en-US" dirty="0" smtClean="0">
                <a:latin typeface="Times New Roman"/>
              </a:rPr>
              <a:t>Motivation creates new behaviors</a:t>
            </a:r>
          </a:p>
          <a:p>
            <a:pPr lvl="1"/>
            <a:r>
              <a:rPr lang="en-US" dirty="0" smtClean="0">
                <a:latin typeface="Times New Roman"/>
              </a:rPr>
              <a:t>Use perceptions to “fine tune” movements with repetitive actions</a:t>
            </a:r>
          </a:p>
          <a:p>
            <a:pPr lvl="1"/>
            <a:r>
              <a:rPr lang="en-US" dirty="0" smtClean="0">
                <a:latin typeface="Times New Roman"/>
              </a:rPr>
              <a:t>Infants explore and select possible solutions of new task; assemble adaptive patterns</a:t>
            </a:r>
          </a:p>
          <a:p>
            <a:pPr lvl="1"/>
            <a:r>
              <a:rPr lang="en-US" dirty="0" smtClean="0">
                <a:latin typeface="Times New Roman"/>
              </a:rPr>
              <a:t>New motor behaviors are the result of body’s physical properties, nervous system development, the goal the child is motivated to reach, and environmental support</a:t>
            </a:r>
          </a:p>
          <a:p>
            <a:pPr lvl="1"/>
            <a:r>
              <a:rPr lang="en-US" dirty="0" smtClean="0">
                <a:latin typeface="Times New Roman"/>
              </a:rPr>
              <a:t>Universal motor milestones achieved through process of adaptation</a:t>
            </a:r>
          </a:p>
          <a:p>
            <a:pPr lvl="2"/>
            <a:r>
              <a:rPr lang="en-US" dirty="0" smtClean="0">
                <a:latin typeface="Times New Roman"/>
              </a:rPr>
              <a:t>Crawling, reaching, walking</a:t>
            </a:r>
          </a:p>
          <a:p>
            <a:pPr lvl="1"/>
            <a:endParaRPr lang="en-US" dirty="0" smtClean="0"/>
          </a:p>
          <a:p>
            <a:endParaRPr lang="en-US" dirty="0" smtClean="0"/>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79752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Motor Development</a:t>
            </a:r>
            <a:endParaRPr lang="en-US" sz="3600" dirty="0">
              <a:latin typeface="Times New Roman"/>
            </a:endParaRPr>
          </a:p>
        </p:txBody>
      </p:sp>
      <p:sp>
        <p:nvSpPr>
          <p:cNvPr id="8" name="Content Placeholder 7"/>
          <p:cNvSpPr>
            <a:spLocks noGrp="1"/>
          </p:cNvSpPr>
          <p:nvPr>
            <p:ph idx="1"/>
          </p:nvPr>
        </p:nvSpPr>
        <p:spPr>
          <a:xfrm>
            <a:off x="449165" y="1584008"/>
            <a:ext cx="8239861" cy="4481513"/>
          </a:xfrm>
        </p:spPr>
        <p:txBody>
          <a:bodyPr>
            <a:normAutofit fontScale="77500" lnSpcReduction="20000"/>
          </a:bodyPr>
          <a:lstStyle/>
          <a:p>
            <a:r>
              <a:rPr lang="en-US" dirty="0" smtClean="0">
                <a:latin typeface="Times New Roman"/>
              </a:rPr>
              <a:t>Reflexes</a:t>
            </a:r>
          </a:p>
          <a:p>
            <a:pPr lvl="1"/>
            <a:r>
              <a:rPr lang="en-US" dirty="0" smtClean="0">
                <a:latin typeface="Times New Roman"/>
              </a:rPr>
              <a:t>Allow infants to respond adaptively to the environment before they have had the opportunity to learn</a:t>
            </a:r>
          </a:p>
          <a:p>
            <a:r>
              <a:rPr lang="en-US" dirty="0" smtClean="0">
                <a:latin typeface="Times New Roman"/>
              </a:rPr>
              <a:t>Rooting reflex</a:t>
            </a:r>
          </a:p>
          <a:p>
            <a:pPr lvl="1"/>
            <a:r>
              <a:rPr lang="en-US" dirty="0" smtClean="0">
                <a:latin typeface="Times New Roman"/>
              </a:rPr>
              <a:t>When infant’s cheek is stroked or side of the mouth is touched, the infant turns its head and tries to find something to suck</a:t>
            </a:r>
          </a:p>
          <a:p>
            <a:r>
              <a:rPr lang="en-US" dirty="0" smtClean="0">
                <a:latin typeface="Times New Roman"/>
              </a:rPr>
              <a:t>Sucking reflex</a:t>
            </a:r>
          </a:p>
          <a:p>
            <a:pPr lvl="1"/>
            <a:r>
              <a:rPr lang="en-US" dirty="0" smtClean="0">
                <a:latin typeface="Times New Roman"/>
              </a:rPr>
              <a:t>Sucking an object placed in infant’s mouth</a:t>
            </a:r>
          </a:p>
          <a:p>
            <a:r>
              <a:rPr lang="en-US" dirty="0" smtClean="0">
                <a:latin typeface="Times New Roman"/>
              </a:rPr>
              <a:t>Moro </a:t>
            </a:r>
            <a:r>
              <a:rPr lang="en-US" dirty="0">
                <a:latin typeface="Times New Roman"/>
              </a:rPr>
              <a:t>reflex</a:t>
            </a:r>
          </a:p>
          <a:p>
            <a:pPr lvl="1"/>
            <a:r>
              <a:rPr lang="en-US" dirty="0">
                <a:latin typeface="Times New Roman"/>
              </a:rPr>
              <a:t>Startle response to sudden, intense noise or movement</a:t>
            </a:r>
          </a:p>
          <a:p>
            <a:r>
              <a:rPr lang="en-US" dirty="0" smtClean="0">
                <a:latin typeface="Times New Roman"/>
              </a:rPr>
              <a:t>Grasping </a:t>
            </a:r>
            <a:r>
              <a:rPr lang="en-US" dirty="0">
                <a:latin typeface="Times New Roman"/>
              </a:rPr>
              <a:t>reflex</a:t>
            </a:r>
          </a:p>
          <a:p>
            <a:pPr lvl="1"/>
            <a:r>
              <a:rPr lang="en-US" dirty="0">
                <a:latin typeface="Times New Roman"/>
              </a:rPr>
              <a:t>Infant grasps tightly any object placed in its palm</a:t>
            </a:r>
          </a:p>
          <a:p>
            <a:pPr lvl="1"/>
            <a:endParaRPr lang="en-US" dirty="0" smtClean="0">
              <a:latin typeface="Times New Roman"/>
            </a:endParaRPr>
          </a:p>
          <a:p>
            <a:endParaRPr lang="en-US" dirty="0" smtClean="0">
              <a:latin typeface="Times New Roman"/>
            </a:endParaRPr>
          </a:p>
          <a:p>
            <a:endParaRPr lang="en-US" dirty="0" smtClean="0">
              <a:latin typeface="Times New Roman"/>
            </a:endParaRPr>
          </a:p>
        </p:txBody>
      </p:sp>
      <p:sp>
        <p:nvSpPr>
          <p:cNvPr id="6" name="TextBox 5"/>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4098241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Motor Development</a:t>
            </a:r>
            <a:endParaRPr lang="en-US" sz="3600" dirty="0">
              <a:latin typeface="Times New Roman"/>
            </a:endParaRPr>
          </a:p>
        </p:txBody>
      </p:sp>
      <p:sp>
        <p:nvSpPr>
          <p:cNvPr id="3" name="Content Placeholder 2"/>
          <p:cNvSpPr>
            <a:spLocks noGrp="1"/>
          </p:cNvSpPr>
          <p:nvPr>
            <p:ph idx="1"/>
          </p:nvPr>
        </p:nvSpPr>
        <p:spPr>
          <a:xfrm>
            <a:off x="650516" y="914400"/>
            <a:ext cx="7914604" cy="5320399"/>
          </a:xfrm>
        </p:spPr>
        <p:txBody>
          <a:bodyPr>
            <a:normAutofit fontScale="77500" lnSpcReduction="20000"/>
          </a:bodyPr>
          <a:lstStyle/>
          <a:p>
            <a:r>
              <a:rPr lang="en-US" dirty="0" smtClean="0">
                <a:latin typeface="Times New Roman"/>
              </a:rPr>
              <a:t>Gross motor skills</a:t>
            </a:r>
          </a:p>
          <a:p>
            <a:pPr lvl="1"/>
            <a:r>
              <a:rPr lang="en-US" dirty="0" smtClean="0">
                <a:latin typeface="Times New Roman"/>
              </a:rPr>
              <a:t>Skills that involve large-muscle activities, such as moving arms or </a:t>
            </a:r>
            <a:r>
              <a:rPr lang="en-US" dirty="0" smtClean="0">
                <a:latin typeface="Times New Roman"/>
              </a:rPr>
              <a:t>walking – Fine Motor skills not widely noticed.</a:t>
            </a:r>
            <a:endParaRPr lang="en-US" dirty="0" smtClean="0">
              <a:latin typeface="Times New Roman"/>
            </a:endParaRPr>
          </a:p>
          <a:p>
            <a:r>
              <a:rPr lang="en-US" dirty="0" smtClean="0">
                <a:latin typeface="Times New Roman"/>
              </a:rPr>
              <a:t>Development of Posture</a:t>
            </a:r>
          </a:p>
          <a:p>
            <a:pPr lvl="1"/>
            <a:r>
              <a:rPr lang="en-US" dirty="0" smtClean="0">
                <a:latin typeface="Times New Roman"/>
              </a:rPr>
              <a:t>Gross motor skill development requires postural control</a:t>
            </a:r>
          </a:p>
          <a:p>
            <a:pPr lvl="1"/>
            <a:r>
              <a:rPr lang="en-US" dirty="0" smtClean="0">
                <a:latin typeface="Times New Roman"/>
              </a:rPr>
              <a:t>Dynamic process linked with sensory information in skin, joints, muscles, which tell us where we are in space</a:t>
            </a:r>
          </a:p>
          <a:p>
            <a:pPr lvl="1"/>
            <a:r>
              <a:rPr lang="en-US" dirty="0" smtClean="0">
                <a:latin typeface="Times New Roman"/>
              </a:rPr>
              <a:t>Vestibular organs in inner ears regulate balance and equilibrium</a:t>
            </a:r>
          </a:p>
          <a:p>
            <a:r>
              <a:rPr lang="en-US" dirty="0">
                <a:latin typeface="Times New Roman"/>
              </a:rPr>
              <a:t>Learning to Walk</a:t>
            </a:r>
          </a:p>
          <a:p>
            <a:pPr lvl="1"/>
            <a:r>
              <a:rPr lang="en-US" dirty="0">
                <a:latin typeface="Times New Roman"/>
              </a:rPr>
              <a:t>Locomotion and postural control are closely linked, especially in walking upright</a:t>
            </a:r>
          </a:p>
          <a:p>
            <a:pPr lvl="1"/>
            <a:r>
              <a:rPr lang="en-US" dirty="0">
                <a:latin typeface="Times New Roman"/>
              </a:rPr>
              <a:t>Infants discover places and surfaces that are safe for </a:t>
            </a:r>
            <a:r>
              <a:rPr lang="en-US" dirty="0" smtClean="0">
                <a:latin typeface="Times New Roman"/>
              </a:rPr>
              <a:t>locomotion</a:t>
            </a:r>
          </a:p>
          <a:p>
            <a:pPr lvl="1"/>
            <a:r>
              <a:rPr lang="en-US" b="1" u="sng" dirty="0" smtClean="0">
                <a:solidFill>
                  <a:srgbClr val="00B050"/>
                </a:solidFill>
                <a:latin typeface="Times New Roman"/>
              </a:rPr>
              <a:t>Rate varies, but order should remain the same.</a:t>
            </a:r>
            <a:endParaRPr lang="en-US" b="1" u="sng" dirty="0">
              <a:solidFill>
                <a:srgbClr val="00B050"/>
              </a:solidFill>
              <a:latin typeface="Times New Roman"/>
            </a:endParaRPr>
          </a:p>
          <a:p>
            <a:pPr>
              <a:buNone/>
            </a:pPr>
            <a:endParaRPr lang="en-US" dirty="0" smtClean="0">
              <a:latin typeface="Times New Roman"/>
            </a:endParaRPr>
          </a:p>
          <a:p>
            <a:pPr>
              <a:buNone/>
            </a:pPr>
            <a:endParaRPr lang="en-US" dirty="0" smtClean="0">
              <a:latin typeface="Times New Roman"/>
            </a:endParaRPr>
          </a:p>
          <a:p>
            <a:endParaRPr lang="en-US" dirty="0" smtClean="0">
              <a:latin typeface="Times New Roman"/>
            </a:endParaRPr>
          </a:p>
          <a:p>
            <a:endParaRPr lang="en-US" dirty="0"/>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3951197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Motor Development</a:t>
            </a:r>
            <a:endParaRPr lang="en-US" sz="3600" dirty="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pic>
        <p:nvPicPr>
          <p:cNvPr id="7" name="Content Placeholder 6" descr="san35503_0503.jpg"/>
          <p:cNvPicPr>
            <a:picLocks noGrp="1" noChangeAspect="1"/>
          </p:cNvPicPr>
          <p:nvPr>
            <p:ph idx="1"/>
          </p:nvPr>
        </p:nvPicPr>
        <p:blipFill>
          <a:blip r:embed="rId2"/>
          <a:stretch>
            <a:fillRect/>
          </a:stretch>
        </p:blipFill>
        <p:spPr>
          <a:xfrm>
            <a:off x="1143000" y="1772988"/>
            <a:ext cx="6858000" cy="4262537"/>
          </a:xfrm>
        </p:spPr>
      </p:pic>
    </p:spTree>
    <p:extLst>
      <p:ext uri="{BB962C8B-B14F-4D97-AF65-F5344CB8AC3E}">
        <p14:creationId xmlns:p14="http://schemas.microsoft.com/office/powerpoint/2010/main" val="3082008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Motor Development</a:t>
            </a:r>
            <a:endParaRPr lang="en-US" sz="3600" dirty="0">
              <a:latin typeface="Times New Roman"/>
            </a:endParaRPr>
          </a:p>
        </p:txBody>
      </p:sp>
      <p:sp>
        <p:nvSpPr>
          <p:cNvPr id="3" name="Content Placeholder 2"/>
          <p:cNvSpPr>
            <a:spLocks noGrp="1"/>
          </p:cNvSpPr>
          <p:nvPr>
            <p:ph idx="1"/>
          </p:nvPr>
        </p:nvSpPr>
        <p:spPr>
          <a:xfrm>
            <a:off x="573073" y="1889726"/>
            <a:ext cx="7930091" cy="4175795"/>
          </a:xfrm>
        </p:spPr>
        <p:txBody>
          <a:bodyPr>
            <a:normAutofit fontScale="92500" lnSpcReduction="20000"/>
          </a:bodyPr>
          <a:lstStyle/>
          <a:p>
            <a:r>
              <a:rPr lang="en-US" dirty="0" smtClean="0">
                <a:latin typeface="Times New Roman"/>
              </a:rPr>
              <a:t>Early Childhood (Ages 3-5):</a:t>
            </a:r>
          </a:p>
          <a:p>
            <a:r>
              <a:rPr lang="en-US" dirty="0" smtClean="0">
                <a:latin typeface="Times New Roman"/>
              </a:rPr>
              <a:t>Children enjoy simple movements for the sheer delight of performing activities</a:t>
            </a:r>
          </a:p>
          <a:p>
            <a:pPr lvl="1"/>
            <a:r>
              <a:rPr lang="en-US" dirty="0" smtClean="0">
                <a:latin typeface="Times New Roman"/>
              </a:rPr>
              <a:t>Hopping, jumping, running back and forth</a:t>
            </a:r>
          </a:p>
          <a:p>
            <a:pPr lvl="1"/>
            <a:r>
              <a:rPr lang="en-US" dirty="0" smtClean="0">
                <a:latin typeface="Times New Roman"/>
              </a:rPr>
              <a:t>Source of pride and </a:t>
            </a:r>
            <a:r>
              <a:rPr lang="en-US" dirty="0" smtClean="0">
                <a:latin typeface="Times New Roman"/>
              </a:rPr>
              <a:t>accomplishment</a:t>
            </a:r>
          </a:p>
          <a:p>
            <a:pPr lvl="1"/>
            <a:r>
              <a:rPr lang="en-US" dirty="0" smtClean="0">
                <a:latin typeface="Times New Roman"/>
              </a:rPr>
              <a:t>Due to large improvements in the cardiovascular system</a:t>
            </a:r>
            <a:endParaRPr lang="en-US" dirty="0" smtClean="0">
              <a:latin typeface="Times New Roman"/>
            </a:endParaRPr>
          </a:p>
          <a:p>
            <a:r>
              <a:rPr lang="en-US" dirty="0" smtClean="0">
                <a:latin typeface="Times New Roman"/>
              </a:rPr>
              <a:t>With age, children perform more adventurous physical movements and display athletic prowess</a:t>
            </a:r>
          </a:p>
          <a:p>
            <a:endParaRPr lang="en-US" dirty="0" smtClean="0"/>
          </a:p>
          <a:p>
            <a:endParaRPr lang="en-US" dirty="0"/>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319895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Health, Illness, and Disease</a:t>
            </a:r>
            <a:endParaRPr lang="en-US" sz="2800" dirty="0"/>
          </a:p>
        </p:txBody>
      </p:sp>
      <p:sp>
        <p:nvSpPr>
          <p:cNvPr id="5" name="Text Placeholder 4"/>
          <p:cNvSpPr>
            <a:spLocks noGrp="1"/>
          </p:cNvSpPr>
          <p:nvPr>
            <p:ph type="body" idx="1"/>
          </p:nvPr>
        </p:nvSpPr>
        <p:spPr/>
        <p:txBody>
          <a:bodyPr/>
          <a:lstStyle/>
          <a:p>
            <a:pPr lvl="0">
              <a:spcBef>
                <a:spcPts val="0"/>
              </a:spcBef>
            </a:pPr>
            <a:endParaRPr lang="en-US" sz="1700" b="1" dirty="0">
              <a:solidFill>
                <a:prstClr val="black">
                  <a:lumMod val="75000"/>
                  <a:lumOff val="25000"/>
                </a:prstClr>
              </a:solidFill>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cs typeface="Arial" pitchFamily="34" charset="0"/>
              </a:rPr>
              <a:t>1</a:t>
            </a:r>
            <a:endParaRPr lang="en-US" sz="17000" b="1" dirty="0">
              <a:solidFill>
                <a:srgbClr val="F26200">
                  <a:alpha val="40000"/>
                </a:srgb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imes New Roman"/>
              </a:rPr>
              <a:t>Motor Development</a:t>
            </a:r>
            <a:endParaRPr lang="en-US" sz="3600" dirty="0">
              <a:latin typeface="Times New Roman"/>
            </a:endParaRPr>
          </a:p>
        </p:txBody>
      </p:sp>
      <p:sp>
        <p:nvSpPr>
          <p:cNvPr id="3" name="Content Placeholder 2"/>
          <p:cNvSpPr>
            <a:spLocks noGrp="1"/>
          </p:cNvSpPr>
          <p:nvPr>
            <p:ph idx="1"/>
          </p:nvPr>
        </p:nvSpPr>
        <p:spPr>
          <a:xfrm>
            <a:off x="542096" y="1920705"/>
            <a:ext cx="7961069" cy="4144816"/>
          </a:xfrm>
        </p:spPr>
        <p:txBody>
          <a:bodyPr>
            <a:normAutofit fontScale="70000" lnSpcReduction="20000"/>
          </a:bodyPr>
          <a:lstStyle/>
          <a:p>
            <a:r>
              <a:rPr lang="en-US" dirty="0" smtClean="0">
                <a:latin typeface="Times New Roman"/>
              </a:rPr>
              <a:t>Middle and Late Childhood:</a:t>
            </a:r>
          </a:p>
          <a:p>
            <a:pPr lvl="1"/>
            <a:r>
              <a:rPr lang="en-US" dirty="0" smtClean="0">
                <a:latin typeface="Times New Roman"/>
              </a:rPr>
              <a:t>Motor skills become smoother and more coordinated</a:t>
            </a:r>
          </a:p>
          <a:p>
            <a:pPr lvl="1"/>
            <a:r>
              <a:rPr lang="en-US" dirty="0" smtClean="0">
                <a:latin typeface="Times New Roman"/>
              </a:rPr>
              <a:t>When mastered, physical skills are a source of great pleasure and accomplishment</a:t>
            </a:r>
          </a:p>
          <a:p>
            <a:pPr lvl="1"/>
            <a:r>
              <a:rPr lang="en-US" dirty="0" smtClean="0">
                <a:latin typeface="Times New Roman"/>
              </a:rPr>
              <a:t>Boys outperform girls in gross motor </a:t>
            </a:r>
            <a:r>
              <a:rPr lang="en-US" dirty="0" smtClean="0">
                <a:latin typeface="Times New Roman"/>
              </a:rPr>
              <a:t>skills</a:t>
            </a:r>
          </a:p>
          <a:p>
            <a:pPr lvl="1"/>
            <a:r>
              <a:rPr lang="en-US" dirty="0">
                <a:latin typeface="Times New Roman"/>
              </a:rPr>
              <a:t>Increased myelination of central nervous system supports improvement of fine motor skills </a:t>
            </a:r>
            <a:r>
              <a:rPr lang="en-US" dirty="0" smtClean="0">
                <a:latin typeface="Times New Roman"/>
              </a:rPr>
              <a:t> - appears to occur earlier for girls</a:t>
            </a:r>
            <a:endParaRPr lang="en-US" dirty="0">
              <a:latin typeface="Times New Roman"/>
            </a:endParaRPr>
          </a:p>
          <a:p>
            <a:pPr lvl="1"/>
            <a:endParaRPr lang="en-US" dirty="0" smtClean="0">
              <a:latin typeface="Times New Roman"/>
            </a:endParaRPr>
          </a:p>
          <a:p>
            <a:r>
              <a:rPr lang="en-US" dirty="0" smtClean="0">
                <a:latin typeface="Times New Roman"/>
              </a:rPr>
              <a:t>Organized sports as a way to encourage motor skill development</a:t>
            </a:r>
          </a:p>
          <a:p>
            <a:pPr lvl="1"/>
            <a:r>
              <a:rPr lang="en-US" dirty="0" smtClean="0">
                <a:latin typeface="Times New Roman"/>
              </a:rPr>
              <a:t>Positives – opportunity to exercise, self-esteem, learn to compete, persistence, developing peer relations and friendships</a:t>
            </a:r>
          </a:p>
          <a:p>
            <a:pPr lvl="1"/>
            <a:r>
              <a:rPr lang="en-US" dirty="0" smtClean="0">
                <a:latin typeface="Times New Roman"/>
              </a:rPr>
              <a:t>Negatives – pressure to achieve and win, physical injuries, distractions from academic work, unrealistic expectations for athletic success</a:t>
            </a: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3867133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Motor Development</a:t>
            </a:r>
            <a:endParaRPr lang="en-US" sz="3600" dirty="0">
              <a:latin typeface="Times New Roman"/>
            </a:endParaRPr>
          </a:p>
        </p:txBody>
      </p:sp>
      <p:sp>
        <p:nvSpPr>
          <p:cNvPr id="3" name="Content Placeholder 2"/>
          <p:cNvSpPr>
            <a:spLocks noGrp="1"/>
          </p:cNvSpPr>
          <p:nvPr>
            <p:ph idx="1"/>
          </p:nvPr>
        </p:nvSpPr>
        <p:spPr>
          <a:xfrm>
            <a:off x="436192" y="1889726"/>
            <a:ext cx="8097950" cy="4175795"/>
          </a:xfrm>
        </p:spPr>
        <p:txBody>
          <a:bodyPr>
            <a:normAutofit fontScale="77500" lnSpcReduction="20000"/>
          </a:bodyPr>
          <a:lstStyle/>
          <a:p>
            <a:r>
              <a:rPr lang="en-US" dirty="0" smtClean="0">
                <a:latin typeface="Times New Roman"/>
              </a:rPr>
              <a:t>Adolescence and Adulthood:</a:t>
            </a:r>
          </a:p>
          <a:p>
            <a:pPr lvl="1"/>
            <a:r>
              <a:rPr lang="en-US" dirty="0" smtClean="0">
                <a:latin typeface="Times New Roman"/>
              </a:rPr>
              <a:t>Gross motor </a:t>
            </a:r>
            <a:r>
              <a:rPr lang="en-US" dirty="0" smtClean="0">
                <a:latin typeface="Times New Roman"/>
              </a:rPr>
              <a:t>and fine motor </a:t>
            </a:r>
            <a:r>
              <a:rPr lang="en-US" dirty="0" smtClean="0">
                <a:latin typeface="Times New Roman"/>
              </a:rPr>
              <a:t>skills </a:t>
            </a:r>
            <a:r>
              <a:rPr lang="en-US" dirty="0" smtClean="0">
                <a:latin typeface="Times New Roman"/>
              </a:rPr>
              <a:t>improve through adolescence</a:t>
            </a:r>
          </a:p>
          <a:p>
            <a:pPr lvl="1"/>
            <a:r>
              <a:rPr lang="en-US" dirty="0" smtClean="0">
                <a:latin typeface="Times New Roman"/>
              </a:rPr>
              <a:t>Adults reach peak of physical performance before age 30</a:t>
            </a:r>
          </a:p>
          <a:p>
            <a:pPr lvl="1"/>
            <a:r>
              <a:rPr lang="en-US" dirty="0" smtClean="0">
                <a:latin typeface="Times New Roman"/>
              </a:rPr>
              <a:t>Decline in general biological functioning that begins at about age 30</a:t>
            </a:r>
          </a:p>
          <a:p>
            <a:pPr lvl="2"/>
            <a:r>
              <a:rPr lang="en-US" dirty="0" smtClean="0">
                <a:latin typeface="Times New Roman"/>
              </a:rPr>
              <a:t>Cardiovascular function, muscle strength, bone tissue, neural function, balance, flexibility</a:t>
            </a:r>
          </a:p>
          <a:p>
            <a:pPr lvl="1"/>
            <a:r>
              <a:rPr lang="en-US" dirty="0" smtClean="0">
                <a:latin typeface="Times New Roman"/>
              </a:rPr>
              <a:t>Older adults move more slowly, especially for movements with a wide range of difficulty</a:t>
            </a:r>
          </a:p>
          <a:p>
            <a:pPr lvl="1"/>
            <a:r>
              <a:rPr lang="en-US" dirty="0" smtClean="0">
                <a:latin typeface="Times New Roman"/>
              </a:rPr>
              <a:t>Adequate mobility is important for maintaining active and independent lifestyle in late adulthood</a:t>
            </a:r>
          </a:p>
          <a:p>
            <a:pPr lvl="1"/>
            <a:r>
              <a:rPr lang="en-US" dirty="0" smtClean="0">
                <a:latin typeface="Times New Roman"/>
              </a:rPr>
              <a:t>Falls are leading cause of injury deaths among adults age 65 or older</a:t>
            </a:r>
          </a:p>
          <a:p>
            <a:pPr lvl="1"/>
            <a:endParaRPr lang="en-US" dirty="0" smtClean="0">
              <a:latin typeface="Times New Roman"/>
            </a:endParaRPr>
          </a:p>
          <a:p>
            <a:pPr lvl="1"/>
            <a:endParaRPr lang="en-US" dirty="0" smtClean="0">
              <a:latin typeface="Times New Roman"/>
            </a:endParaRPr>
          </a:p>
          <a:p>
            <a:pPr lvl="1"/>
            <a:endParaRPr lang="en-US" dirty="0" smtClean="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1342910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Motor Development</a:t>
            </a:r>
            <a:endParaRPr lang="en-US" sz="3600" dirty="0">
              <a:latin typeface="Times New Roman"/>
            </a:endParaRPr>
          </a:p>
        </p:txBody>
      </p:sp>
      <p:sp>
        <p:nvSpPr>
          <p:cNvPr id="3" name="Content Placeholder 2"/>
          <p:cNvSpPr>
            <a:spLocks noGrp="1"/>
          </p:cNvSpPr>
          <p:nvPr>
            <p:ph idx="1"/>
          </p:nvPr>
        </p:nvSpPr>
        <p:spPr>
          <a:xfrm>
            <a:off x="681492" y="1905215"/>
            <a:ext cx="7899115" cy="4160306"/>
          </a:xfrm>
        </p:spPr>
        <p:txBody>
          <a:bodyPr/>
          <a:lstStyle/>
          <a:p>
            <a:r>
              <a:rPr lang="en-US" dirty="0" smtClean="0">
                <a:latin typeface="Times New Roman"/>
              </a:rPr>
              <a:t>Adult Development</a:t>
            </a:r>
          </a:p>
          <a:p>
            <a:pPr lvl="1"/>
            <a:r>
              <a:rPr lang="en-US" dirty="0" smtClean="0">
                <a:latin typeface="Times New Roman"/>
              </a:rPr>
              <a:t>Skills may decline in middle and late adulthood</a:t>
            </a:r>
          </a:p>
          <a:p>
            <a:pPr lvl="1"/>
            <a:r>
              <a:rPr lang="en-US" dirty="0" smtClean="0">
                <a:latin typeface="Times New Roman"/>
              </a:rPr>
              <a:t>Dexterity decreases </a:t>
            </a:r>
          </a:p>
          <a:p>
            <a:pPr lvl="1"/>
            <a:r>
              <a:rPr lang="en-US" dirty="0" smtClean="0">
                <a:latin typeface="Times New Roman"/>
              </a:rPr>
              <a:t>Pathological conditions may result in weakness of paralysis of hands</a:t>
            </a:r>
          </a:p>
          <a:p>
            <a:pPr lvl="2"/>
            <a:r>
              <a:rPr lang="en-US" dirty="0" smtClean="0">
                <a:latin typeface="Times New Roman"/>
              </a:rPr>
              <a:t>Fine motor skill performance may be impossible</a:t>
            </a:r>
          </a:p>
        </p:txBody>
      </p:sp>
      <p:sp>
        <p:nvSpPr>
          <p:cNvPr id="5" name="TextBox 4"/>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2069486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n-US" sz="17000" b="1" dirty="0" smtClean="0">
                <a:solidFill>
                  <a:srgbClr val="2A7A9E">
                    <a:alpha val="40000"/>
                  </a:srgbClr>
                </a:solidFill>
                <a:cs typeface="Arial" pitchFamily="34" charset="0"/>
              </a:rPr>
              <a:t>2</a:t>
            </a:r>
            <a:endParaRPr lang="en-US" sz="17000" b="1" dirty="0">
              <a:solidFill>
                <a:srgbClr val="2A7A9E">
                  <a:alpha val="40000"/>
                </a:srgbClr>
              </a:solidFill>
              <a:cs typeface="Arial" pitchFamily="34" charset="0"/>
            </a:endParaRPr>
          </a:p>
        </p:txBody>
      </p:sp>
      <p:sp>
        <p:nvSpPr>
          <p:cNvPr id="9" name="Title 8"/>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Sensation and Perception</a:t>
            </a:r>
            <a:endParaRPr lang="en-US" sz="40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p:txBody>
          <a:bodyPr/>
          <a:lstStyle/>
          <a:p>
            <a:pPr lvl="0">
              <a:spcBef>
                <a:spcPts val="0"/>
              </a:spcBef>
            </a:pPr>
            <a:endParaRPr lang="en-US" sz="1700" b="1" dirty="0">
              <a:solidFill>
                <a:prstClr val="black">
                  <a:lumMod val="75000"/>
                  <a:lumOff val="25000"/>
                </a:prstClr>
              </a:solidFill>
            </a:endParaRPr>
          </a:p>
        </p:txBody>
      </p:sp>
    </p:spTree>
    <p:extLst>
      <p:ext uri="{BB962C8B-B14F-4D97-AF65-F5344CB8AC3E}">
        <p14:creationId xmlns:p14="http://schemas.microsoft.com/office/powerpoint/2010/main" val="3968011462"/>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latin typeface="Times New Roman"/>
              </a:rPr>
              <a:t>Sensory and Perceptual Development</a:t>
            </a:r>
            <a:endParaRPr lang="en-US" sz="3600" dirty="0">
              <a:solidFill>
                <a:srgbClr val="0070C0"/>
              </a:solidFill>
              <a:latin typeface="Times New Roman"/>
            </a:endParaRPr>
          </a:p>
        </p:txBody>
      </p:sp>
      <p:sp>
        <p:nvSpPr>
          <p:cNvPr id="3" name="Content Placeholder 2"/>
          <p:cNvSpPr>
            <a:spLocks noGrp="1"/>
          </p:cNvSpPr>
          <p:nvPr>
            <p:ph idx="1"/>
          </p:nvPr>
        </p:nvSpPr>
        <p:spPr>
          <a:xfrm>
            <a:off x="542096" y="1874236"/>
            <a:ext cx="8007534" cy="4191285"/>
          </a:xfrm>
        </p:spPr>
        <p:txBody>
          <a:bodyPr>
            <a:normAutofit/>
          </a:bodyPr>
          <a:lstStyle/>
          <a:p>
            <a:r>
              <a:rPr lang="en-US" dirty="0" smtClean="0">
                <a:latin typeface="Times New Roman"/>
              </a:rPr>
              <a:t>Sensation</a:t>
            </a:r>
          </a:p>
          <a:p>
            <a:pPr lvl="1"/>
            <a:r>
              <a:rPr lang="en-US" dirty="0" smtClean="0">
                <a:latin typeface="Times New Roman"/>
              </a:rPr>
              <a:t>Reaction that occurs when information interacts with sensory receptors</a:t>
            </a:r>
          </a:p>
          <a:p>
            <a:pPr lvl="1"/>
            <a:r>
              <a:rPr lang="en-US" dirty="0" smtClean="0">
                <a:latin typeface="Times New Roman"/>
              </a:rPr>
              <a:t>Eyes, ears, tongue, nostrils, and skin</a:t>
            </a:r>
          </a:p>
          <a:p>
            <a:r>
              <a:rPr lang="en-US" dirty="0" smtClean="0">
                <a:latin typeface="Times New Roman"/>
              </a:rPr>
              <a:t>Perception</a:t>
            </a:r>
          </a:p>
          <a:p>
            <a:pPr lvl="1"/>
            <a:r>
              <a:rPr lang="en-US" dirty="0" smtClean="0">
                <a:latin typeface="Times New Roman"/>
              </a:rPr>
              <a:t>Interpretation of what is sensed</a:t>
            </a:r>
          </a:p>
          <a:p>
            <a:endParaRPr lang="en-US" dirty="0" smtClean="0">
              <a:latin typeface="Times New Roman"/>
            </a:endParaRPr>
          </a:p>
          <a:p>
            <a:pPr>
              <a:buNone/>
            </a:pPr>
            <a:endParaRPr lang="en-US" dirty="0" smtClean="0">
              <a:latin typeface="Times New Roman"/>
            </a:endParaRPr>
          </a:p>
          <a:p>
            <a:pPr>
              <a:buNone/>
            </a:pPr>
            <a:endParaRPr lang="en-US" dirty="0"/>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3778465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latin typeface="Times New Roman"/>
              </a:rPr>
              <a:t>Sensory and Perceptual Development</a:t>
            </a:r>
            <a:endParaRPr lang="en-US" sz="3600" dirty="0">
              <a:solidFill>
                <a:srgbClr val="0070C0"/>
              </a:solidFill>
              <a:latin typeface="Times New Roman"/>
            </a:endParaRPr>
          </a:p>
        </p:txBody>
      </p:sp>
      <p:sp>
        <p:nvSpPr>
          <p:cNvPr id="3" name="Content Placeholder 2"/>
          <p:cNvSpPr>
            <a:spLocks noGrp="1"/>
          </p:cNvSpPr>
          <p:nvPr>
            <p:ph idx="1"/>
          </p:nvPr>
        </p:nvSpPr>
        <p:spPr>
          <a:xfrm>
            <a:off x="511120" y="1920705"/>
            <a:ext cx="7992046" cy="4144816"/>
          </a:xfrm>
        </p:spPr>
        <p:txBody>
          <a:bodyPr>
            <a:normAutofit fontScale="92500" lnSpcReduction="20000"/>
          </a:bodyPr>
          <a:lstStyle/>
          <a:p>
            <a:r>
              <a:rPr lang="en-US" dirty="0" smtClean="0">
                <a:latin typeface="Times New Roman"/>
              </a:rPr>
              <a:t>Ecological view</a:t>
            </a:r>
          </a:p>
          <a:p>
            <a:pPr lvl="1"/>
            <a:r>
              <a:rPr lang="en-US" dirty="0" smtClean="0">
                <a:latin typeface="Times New Roman"/>
              </a:rPr>
              <a:t>Directly perceive information that exists in the world around </a:t>
            </a:r>
            <a:r>
              <a:rPr lang="en-US" dirty="0" smtClean="0">
                <a:latin typeface="Times New Roman"/>
              </a:rPr>
              <a:t>us</a:t>
            </a:r>
          </a:p>
          <a:p>
            <a:pPr lvl="1"/>
            <a:r>
              <a:rPr lang="en-US" dirty="0" smtClean="0">
                <a:solidFill>
                  <a:srgbClr val="0070C0"/>
                </a:solidFill>
                <a:latin typeface="Times New Roman"/>
              </a:rPr>
              <a:t>Best visual </a:t>
            </a:r>
            <a:r>
              <a:rPr lang="en-US" dirty="0" err="1" smtClean="0">
                <a:solidFill>
                  <a:srgbClr val="0070C0"/>
                </a:solidFill>
                <a:latin typeface="Times New Roman"/>
              </a:rPr>
              <a:t>accuity</a:t>
            </a:r>
            <a:r>
              <a:rPr lang="en-US" dirty="0" smtClean="0">
                <a:solidFill>
                  <a:srgbClr val="0070C0"/>
                </a:solidFill>
                <a:latin typeface="Times New Roman"/>
              </a:rPr>
              <a:t>?</a:t>
            </a:r>
            <a:endParaRPr lang="en-US" dirty="0" smtClean="0">
              <a:solidFill>
                <a:srgbClr val="0070C0"/>
              </a:solidFill>
              <a:latin typeface="Times New Roman"/>
            </a:endParaRPr>
          </a:p>
          <a:p>
            <a:r>
              <a:rPr lang="en-US" dirty="0" smtClean="0">
                <a:latin typeface="Times New Roman"/>
              </a:rPr>
              <a:t>Visual </a:t>
            </a:r>
            <a:r>
              <a:rPr lang="en-US" dirty="0" smtClean="0">
                <a:latin typeface="Times New Roman"/>
              </a:rPr>
              <a:t>perception</a:t>
            </a:r>
          </a:p>
          <a:p>
            <a:pPr lvl="1"/>
            <a:r>
              <a:rPr lang="en-US" dirty="0" smtClean="0">
                <a:latin typeface="Times New Roman"/>
              </a:rPr>
              <a:t>At birth, nerves, muscles, and lens of the eye are still developing</a:t>
            </a:r>
          </a:p>
          <a:p>
            <a:pPr lvl="1"/>
            <a:r>
              <a:rPr lang="en-US" dirty="0" smtClean="0">
                <a:latin typeface="Times New Roman"/>
              </a:rPr>
              <a:t>Newborns cannot see things that are far away</a:t>
            </a:r>
          </a:p>
          <a:p>
            <a:pPr lvl="2"/>
            <a:r>
              <a:rPr lang="en-US" dirty="0" smtClean="0">
                <a:latin typeface="Times New Roman"/>
              </a:rPr>
              <a:t>Estimated to have 20/240 vision</a:t>
            </a:r>
          </a:p>
          <a:p>
            <a:pPr lvl="1"/>
            <a:r>
              <a:rPr lang="en-US" dirty="0" smtClean="0">
                <a:latin typeface="Times New Roman"/>
              </a:rPr>
              <a:t>Show an interest in human faces soon after </a:t>
            </a:r>
            <a:r>
              <a:rPr lang="en-US" dirty="0" smtClean="0">
                <a:latin typeface="Times New Roman"/>
              </a:rPr>
              <a:t>birth</a:t>
            </a:r>
          </a:p>
          <a:p>
            <a:endParaRPr lang="en-US" dirty="0" smtClean="0">
              <a:latin typeface="Times New Roman"/>
            </a:endParaRPr>
          </a:p>
          <a:p>
            <a:pPr>
              <a:buNone/>
            </a:pPr>
            <a:endParaRPr lang="en-US" dirty="0" smtClean="0">
              <a:latin typeface="Times New Roman"/>
            </a:endParaRPr>
          </a:p>
          <a:p>
            <a:endParaRPr lang="en-US" dirty="0" smtClean="0">
              <a:latin typeface="Times New Roman"/>
            </a:endParaRPr>
          </a:p>
          <a:p>
            <a:endParaRPr lang="en-US" dirty="0" smtClean="0">
              <a:latin typeface="Times New Roman"/>
            </a:endParaRPr>
          </a:p>
          <a:p>
            <a:endParaRPr lang="en-US" dirty="0" smtClean="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105192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Sensory and Perceptual Development</a:t>
            </a:r>
            <a:endParaRPr lang="en-US" sz="3600" dirty="0">
              <a:latin typeface="Times New Roman"/>
            </a:endParaRPr>
          </a:p>
        </p:txBody>
      </p:sp>
      <p:sp>
        <p:nvSpPr>
          <p:cNvPr id="3" name="Content Placeholder 2"/>
          <p:cNvSpPr>
            <a:spLocks noGrp="1"/>
          </p:cNvSpPr>
          <p:nvPr>
            <p:ph idx="1"/>
          </p:nvPr>
        </p:nvSpPr>
        <p:spPr>
          <a:xfrm>
            <a:off x="590142" y="1898497"/>
            <a:ext cx="7928435" cy="4167024"/>
          </a:xfrm>
        </p:spPr>
        <p:txBody>
          <a:bodyPr>
            <a:normAutofit lnSpcReduction="10000"/>
          </a:bodyPr>
          <a:lstStyle/>
          <a:p>
            <a:r>
              <a:rPr lang="en-US" dirty="0" smtClean="0">
                <a:latin typeface="Times New Roman"/>
              </a:rPr>
              <a:t>Childhood</a:t>
            </a:r>
          </a:p>
          <a:p>
            <a:pPr lvl="1"/>
            <a:r>
              <a:rPr lang="en-US" dirty="0" smtClean="0">
                <a:latin typeface="Times New Roman"/>
              </a:rPr>
              <a:t>Changes in perceptual development continues in childhood</a:t>
            </a:r>
          </a:p>
          <a:p>
            <a:pPr lvl="1"/>
            <a:r>
              <a:rPr lang="en-US" dirty="0" smtClean="0">
                <a:latin typeface="Times New Roman"/>
              </a:rPr>
              <a:t>Increasingly efficient in detecting boundaries between colors at 3-4 years of age</a:t>
            </a:r>
          </a:p>
          <a:p>
            <a:pPr lvl="1"/>
            <a:r>
              <a:rPr lang="en-US" dirty="0" smtClean="0">
                <a:latin typeface="Times New Roman"/>
              </a:rPr>
              <a:t>Many preschool children are far-sighted, unable to see close up as well as they can see far away</a:t>
            </a:r>
          </a:p>
          <a:p>
            <a:pPr lvl="2"/>
            <a:r>
              <a:rPr lang="en-US" dirty="0" smtClean="0">
                <a:latin typeface="Times New Roman"/>
              </a:rPr>
              <a:t>By first grade, most children can focus eyes and sustain attention effectively on close-up objects</a:t>
            </a:r>
          </a:p>
          <a:p>
            <a:pPr>
              <a:buNone/>
            </a:pPr>
            <a:endParaRPr lang="en-US" dirty="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3279002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Sensory and Perceptual Development</a:t>
            </a:r>
            <a:endParaRPr lang="en-US" sz="3600" dirty="0">
              <a:latin typeface="Times New Roman"/>
            </a:endParaRPr>
          </a:p>
        </p:txBody>
      </p:sp>
      <p:sp>
        <p:nvSpPr>
          <p:cNvPr id="3" name="Content Placeholder 2"/>
          <p:cNvSpPr>
            <a:spLocks noGrp="1"/>
          </p:cNvSpPr>
          <p:nvPr>
            <p:ph idx="1"/>
          </p:nvPr>
        </p:nvSpPr>
        <p:spPr>
          <a:xfrm>
            <a:off x="551656" y="1744565"/>
            <a:ext cx="8018238" cy="4156169"/>
          </a:xfrm>
        </p:spPr>
        <p:txBody>
          <a:bodyPr>
            <a:normAutofit fontScale="85000" lnSpcReduction="20000"/>
          </a:bodyPr>
          <a:lstStyle/>
          <a:p>
            <a:r>
              <a:rPr lang="en-US" dirty="0" smtClean="0">
                <a:latin typeface="Times New Roman"/>
              </a:rPr>
              <a:t>Adulthood</a:t>
            </a:r>
          </a:p>
          <a:p>
            <a:pPr lvl="1"/>
            <a:r>
              <a:rPr lang="en-US" dirty="0" smtClean="0">
                <a:latin typeface="Times New Roman"/>
              </a:rPr>
              <a:t>Vision changes little until effects of aging emerge</a:t>
            </a:r>
          </a:p>
          <a:p>
            <a:pPr lvl="2"/>
            <a:r>
              <a:rPr lang="en-US" dirty="0" smtClean="0">
                <a:latin typeface="Times New Roman"/>
              </a:rPr>
              <a:t>Declines in visual acuity, color vision, depth perception</a:t>
            </a:r>
          </a:p>
          <a:p>
            <a:pPr lvl="1"/>
            <a:r>
              <a:rPr lang="en-US" dirty="0" smtClean="0">
                <a:latin typeface="Times New Roman"/>
              </a:rPr>
              <a:t>Accommodation of eye</a:t>
            </a:r>
          </a:p>
          <a:p>
            <a:pPr lvl="2"/>
            <a:r>
              <a:rPr lang="en-US" dirty="0" smtClean="0">
                <a:latin typeface="Times New Roman"/>
              </a:rPr>
              <a:t>Eye’s ability to focus and maintain an image on the retina</a:t>
            </a:r>
          </a:p>
          <a:p>
            <a:pPr lvl="3"/>
            <a:r>
              <a:rPr lang="en-US" dirty="0" smtClean="0">
                <a:latin typeface="Times New Roman"/>
              </a:rPr>
              <a:t>Declines most sharply between 40-59 years of age</a:t>
            </a:r>
          </a:p>
          <a:p>
            <a:pPr lvl="3"/>
            <a:r>
              <a:rPr lang="en-US" dirty="0" smtClean="0">
                <a:latin typeface="Times New Roman"/>
              </a:rPr>
              <a:t>Difficulty viewing close objects</a:t>
            </a:r>
          </a:p>
          <a:p>
            <a:pPr lvl="1"/>
            <a:r>
              <a:rPr lang="en-US" dirty="0" smtClean="0">
                <a:latin typeface="Times New Roman"/>
              </a:rPr>
              <a:t>Eye’s blood supply diminishes in 50s-60s</a:t>
            </a:r>
          </a:p>
          <a:p>
            <a:pPr lvl="2"/>
            <a:r>
              <a:rPr lang="en-US" dirty="0" smtClean="0">
                <a:latin typeface="Times New Roman"/>
              </a:rPr>
              <a:t>Increases the size of the eye’s blind spot</a:t>
            </a:r>
          </a:p>
          <a:p>
            <a:pPr lvl="1"/>
            <a:r>
              <a:rPr lang="en-US" dirty="0" smtClean="0">
                <a:latin typeface="Times New Roman"/>
              </a:rPr>
              <a:t>Night driving becomes more difficult as tolerance for glare diminishes</a:t>
            </a:r>
          </a:p>
          <a:p>
            <a:pPr lvl="1"/>
            <a:r>
              <a:rPr lang="en-US" dirty="0" smtClean="0">
                <a:latin typeface="Times New Roman"/>
              </a:rPr>
              <a:t>Dark adaptation is slower</a:t>
            </a:r>
          </a:p>
          <a:p>
            <a:pPr lvl="1"/>
            <a:endParaRPr lang="en-US" dirty="0" smtClean="0">
              <a:latin typeface="Times New Roman"/>
            </a:endParaRPr>
          </a:p>
          <a:p>
            <a:endParaRPr lang="en-US" dirty="0" smtClean="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1513323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Sensory and Perceptual Development</a:t>
            </a:r>
            <a:endParaRPr lang="en-US" sz="3600" dirty="0">
              <a:latin typeface="Times New Roman"/>
            </a:endParaRPr>
          </a:p>
        </p:txBody>
      </p:sp>
      <p:sp>
        <p:nvSpPr>
          <p:cNvPr id="3" name="Content Placeholder 2"/>
          <p:cNvSpPr>
            <a:spLocks noGrp="1"/>
          </p:cNvSpPr>
          <p:nvPr>
            <p:ph idx="1"/>
          </p:nvPr>
        </p:nvSpPr>
        <p:spPr>
          <a:xfrm>
            <a:off x="564484" y="1808703"/>
            <a:ext cx="8005410" cy="4256818"/>
          </a:xfrm>
        </p:spPr>
        <p:txBody>
          <a:bodyPr>
            <a:normAutofit/>
          </a:bodyPr>
          <a:lstStyle/>
          <a:p>
            <a:r>
              <a:rPr lang="en-US" dirty="0" smtClean="0">
                <a:latin typeface="Times New Roman"/>
              </a:rPr>
              <a:t>Color vision may decline in older adults as a result of yellowing of the lens of the eye</a:t>
            </a:r>
          </a:p>
          <a:p>
            <a:pPr lvl="1"/>
            <a:r>
              <a:rPr lang="en-US" dirty="0" smtClean="0">
                <a:latin typeface="Times New Roman"/>
              </a:rPr>
              <a:t>Most likely to occur in green-blue-violet color spectrum</a:t>
            </a:r>
          </a:p>
          <a:p>
            <a:pPr lvl="1"/>
            <a:r>
              <a:rPr lang="en-US" dirty="0" smtClean="0">
                <a:latin typeface="Times New Roman"/>
              </a:rPr>
              <a:t>Trouble matching closely related colors </a:t>
            </a:r>
          </a:p>
          <a:p>
            <a:r>
              <a:rPr lang="en-US" dirty="0" smtClean="0">
                <a:latin typeface="Times New Roman"/>
              </a:rPr>
              <a:t>Depth perception declines in late adulthood</a:t>
            </a:r>
          </a:p>
          <a:p>
            <a:pPr lvl="1"/>
            <a:r>
              <a:rPr lang="en-US" dirty="0" smtClean="0">
                <a:latin typeface="Times New Roman"/>
              </a:rPr>
              <a:t>Difficult to determine how close or far away or how high or low an object is</a:t>
            </a: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122024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Sensory and Perceptual Development</a:t>
            </a:r>
            <a:endParaRPr lang="en-US" sz="3600" dirty="0">
              <a:latin typeface="Times New Roman"/>
            </a:endParaRPr>
          </a:p>
        </p:txBody>
      </p:sp>
      <p:sp>
        <p:nvSpPr>
          <p:cNvPr id="3" name="Content Placeholder 2"/>
          <p:cNvSpPr>
            <a:spLocks noGrp="1"/>
          </p:cNvSpPr>
          <p:nvPr>
            <p:ph idx="1"/>
          </p:nvPr>
        </p:nvSpPr>
        <p:spPr>
          <a:xfrm>
            <a:off x="577313" y="1924152"/>
            <a:ext cx="7894875" cy="3946389"/>
          </a:xfrm>
        </p:spPr>
        <p:txBody>
          <a:bodyPr>
            <a:normAutofit fontScale="70000" lnSpcReduction="20000"/>
          </a:bodyPr>
          <a:lstStyle/>
          <a:p>
            <a:r>
              <a:rPr lang="en-US" dirty="0" smtClean="0">
                <a:latin typeface="Times New Roman"/>
              </a:rPr>
              <a:t>Hearing</a:t>
            </a:r>
          </a:p>
          <a:p>
            <a:pPr lvl="1"/>
            <a:r>
              <a:rPr lang="en-US" dirty="0" smtClean="0">
                <a:latin typeface="Times New Roman"/>
              </a:rPr>
              <a:t>During last two months of pregnancy, fetus can hear sounds outside of the womb</a:t>
            </a:r>
          </a:p>
          <a:p>
            <a:r>
              <a:rPr lang="en-US" dirty="0" smtClean="0">
                <a:latin typeface="Times New Roman"/>
              </a:rPr>
              <a:t>Loudness</a:t>
            </a:r>
          </a:p>
          <a:p>
            <a:pPr lvl="1"/>
            <a:r>
              <a:rPr lang="en-US" dirty="0" smtClean="0">
                <a:latin typeface="Times New Roman"/>
              </a:rPr>
              <a:t>Newborns cannot hear soft sounds as well as adults</a:t>
            </a:r>
          </a:p>
          <a:p>
            <a:r>
              <a:rPr lang="en-US" dirty="0" smtClean="0">
                <a:latin typeface="Times New Roman"/>
              </a:rPr>
              <a:t>Pitch</a:t>
            </a:r>
          </a:p>
          <a:p>
            <a:pPr lvl="1"/>
            <a:r>
              <a:rPr lang="en-US" dirty="0" smtClean="0">
                <a:latin typeface="Times New Roman"/>
              </a:rPr>
              <a:t>Infants are more likely to hear high-pitched than low-pitched sounds</a:t>
            </a:r>
          </a:p>
          <a:p>
            <a:r>
              <a:rPr lang="en-US" dirty="0" smtClean="0">
                <a:latin typeface="Times New Roman"/>
              </a:rPr>
              <a:t>Localization</a:t>
            </a:r>
          </a:p>
          <a:p>
            <a:pPr lvl="1"/>
            <a:r>
              <a:rPr lang="en-US" dirty="0" smtClean="0">
                <a:latin typeface="Times New Roman"/>
              </a:rPr>
              <a:t>Newborns can determine general location of a sound</a:t>
            </a:r>
          </a:p>
          <a:p>
            <a:pPr lvl="1"/>
            <a:r>
              <a:rPr lang="en-US" dirty="0" smtClean="0">
                <a:latin typeface="Times New Roman"/>
              </a:rPr>
              <a:t>By 6 months of age, infants are more proficient in localizing sounds</a:t>
            </a:r>
          </a:p>
          <a:p>
            <a:endParaRPr lang="en-US" dirty="0" smtClean="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1915324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a:rPr>
              <a:t>Health, Illness, and Disease</a:t>
            </a:r>
            <a:endParaRPr lang="en-US" sz="3600" dirty="0">
              <a:latin typeface="Times New Roman"/>
            </a:endParaRPr>
          </a:p>
        </p:txBody>
      </p:sp>
      <p:sp>
        <p:nvSpPr>
          <p:cNvPr id="3" name="Content Placeholder 2"/>
          <p:cNvSpPr>
            <a:spLocks noGrp="1"/>
          </p:cNvSpPr>
          <p:nvPr>
            <p:ph idx="1"/>
          </p:nvPr>
        </p:nvSpPr>
        <p:spPr>
          <a:xfrm>
            <a:off x="542096" y="1905215"/>
            <a:ext cx="8084977" cy="4160306"/>
          </a:xfrm>
        </p:spPr>
        <p:txBody>
          <a:bodyPr>
            <a:normAutofit fontScale="92500"/>
          </a:bodyPr>
          <a:lstStyle/>
          <a:p>
            <a:r>
              <a:rPr lang="en-US" dirty="0" smtClean="0">
                <a:latin typeface="Times New Roman"/>
              </a:rPr>
              <a:t>Children’s health</a:t>
            </a:r>
          </a:p>
          <a:p>
            <a:pPr lvl="1"/>
            <a:r>
              <a:rPr lang="en-US" dirty="0" smtClean="0">
                <a:latin typeface="Times New Roman"/>
              </a:rPr>
              <a:t>Timely immunizations are key to preventing disease</a:t>
            </a:r>
          </a:p>
          <a:p>
            <a:pPr lvl="2"/>
            <a:r>
              <a:rPr lang="en-US" dirty="0" smtClean="0">
                <a:solidFill>
                  <a:srgbClr val="FF0000"/>
                </a:solidFill>
                <a:latin typeface="Times New Roman"/>
              </a:rPr>
              <a:t>So why are the rates of immunizations going down?</a:t>
            </a:r>
          </a:p>
          <a:p>
            <a:pPr lvl="1"/>
            <a:r>
              <a:rPr lang="en-US" dirty="0" smtClean="0">
                <a:latin typeface="Times New Roman"/>
              </a:rPr>
              <a:t>Accidents are leading cause of death for children</a:t>
            </a:r>
          </a:p>
          <a:p>
            <a:pPr lvl="1"/>
            <a:r>
              <a:rPr lang="en-US" dirty="0" smtClean="0">
                <a:latin typeface="Times New Roman"/>
              </a:rPr>
              <a:t>Caregivers influence children’s health</a:t>
            </a:r>
          </a:p>
          <a:p>
            <a:pPr lvl="1"/>
            <a:r>
              <a:rPr lang="en-US" dirty="0" smtClean="0">
                <a:latin typeface="Times New Roman"/>
              </a:rPr>
              <a:t>Poorer health status for children from low-income families</a:t>
            </a:r>
          </a:p>
          <a:p>
            <a:pPr lvl="2"/>
            <a:r>
              <a:rPr lang="en-US" dirty="0" smtClean="0">
                <a:latin typeface="Times New Roman"/>
              </a:rPr>
              <a:t>No healthcare access</a:t>
            </a:r>
          </a:p>
          <a:p>
            <a:pPr lvl="2"/>
            <a:r>
              <a:rPr lang="en-US" dirty="0" smtClean="0">
                <a:latin typeface="Times New Roman"/>
              </a:rPr>
              <a:t>Malnourishment influences poor resistance to disease</a:t>
            </a:r>
          </a:p>
          <a:p>
            <a:endParaRPr lang="en-US" dirty="0" smtClean="0"/>
          </a:p>
          <a:p>
            <a:endParaRPr lang="en-US" dirty="0" smtClean="0"/>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1021459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Sensory and Perceptual Development</a:t>
            </a:r>
            <a:endParaRPr lang="en-US" sz="3600" dirty="0">
              <a:latin typeface="Times New Roman"/>
            </a:endParaRPr>
          </a:p>
        </p:txBody>
      </p:sp>
      <p:sp>
        <p:nvSpPr>
          <p:cNvPr id="3" name="Content Placeholder 2"/>
          <p:cNvSpPr>
            <a:spLocks noGrp="1"/>
          </p:cNvSpPr>
          <p:nvPr>
            <p:ph idx="1"/>
          </p:nvPr>
        </p:nvSpPr>
        <p:spPr>
          <a:xfrm>
            <a:off x="551656" y="1924152"/>
            <a:ext cx="8018238" cy="3930899"/>
          </a:xfrm>
        </p:spPr>
        <p:txBody>
          <a:bodyPr>
            <a:normAutofit fontScale="85000" lnSpcReduction="10000"/>
          </a:bodyPr>
          <a:lstStyle/>
          <a:p>
            <a:r>
              <a:rPr lang="en-US" dirty="0" smtClean="0">
                <a:latin typeface="Times New Roman"/>
              </a:rPr>
              <a:t>Adulthood and aging</a:t>
            </a:r>
          </a:p>
          <a:p>
            <a:pPr lvl="1"/>
            <a:r>
              <a:rPr lang="en-US" dirty="0" smtClean="0">
                <a:latin typeface="Times New Roman"/>
              </a:rPr>
              <a:t>Few changes in hearing take place until middle adulthood</a:t>
            </a:r>
          </a:p>
          <a:p>
            <a:pPr lvl="1"/>
            <a:r>
              <a:rPr lang="en-US" dirty="0" smtClean="0">
                <a:latin typeface="Times New Roman"/>
              </a:rPr>
              <a:t>Hearing can start to decline by age 40</a:t>
            </a:r>
          </a:p>
          <a:p>
            <a:pPr lvl="2"/>
            <a:r>
              <a:rPr lang="en-US" dirty="0" smtClean="0">
                <a:latin typeface="Times New Roman"/>
              </a:rPr>
              <a:t>Sensitivity to high pitches declines first</a:t>
            </a:r>
          </a:p>
          <a:p>
            <a:pPr lvl="1"/>
            <a:r>
              <a:rPr lang="en-US" dirty="0" smtClean="0">
                <a:latin typeface="Times New Roman"/>
              </a:rPr>
              <a:t>Hearing impairment does not become much of an impediment until late adulthood</a:t>
            </a:r>
          </a:p>
          <a:p>
            <a:pPr lvl="2"/>
            <a:r>
              <a:rPr lang="en-US" dirty="0" smtClean="0">
                <a:latin typeface="Times New Roman"/>
              </a:rPr>
              <a:t>Hearing aids and cochlear implants can help restore hearing loss</a:t>
            </a:r>
          </a:p>
          <a:p>
            <a:pPr lvl="2"/>
            <a:r>
              <a:rPr lang="en-US" dirty="0" smtClean="0">
                <a:latin typeface="Times New Roman"/>
              </a:rPr>
              <a:t>Older adults often don’t recognize they have a hearing problem, deny they have one, or accept it as part of growing old</a:t>
            </a:r>
          </a:p>
          <a:p>
            <a:pPr>
              <a:buNone/>
            </a:pPr>
            <a:endParaRPr lang="en-US" dirty="0" smtClean="0">
              <a:latin typeface="Times New Roman"/>
            </a:endParaRPr>
          </a:p>
          <a:p>
            <a:pPr>
              <a:buNone/>
            </a:pPr>
            <a:endParaRPr lang="en-US" dirty="0" smtClean="0">
              <a:latin typeface="Times New Roman"/>
            </a:endParaRPr>
          </a:p>
          <a:p>
            <a:pPr lvl="1"/>
            <a:endParaRPr lang="en-US" dirty="0" smtClean="0">
              <a:latin typeface="Times New Roman"/>
            </a:endParaRPr>
          </a:p>
          <a:p>
            <a:endParaRPr lang="en-US" dirty="0" smtClean="0">
              <a:latin typeface="Times New Roman"/>
            </a:endParaRPr>
          </a:p>
          <a:p>
            <a:endParaRPr lang="en-US" dirty="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4156769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Sensory and Perceptual Development</a:t>
            </a:r>
            <a:endParaRPr lang="en-US" sz="3600" dirty="0">
              <a:latin typeface="Times New Roman"/>
            </a:endParaRPr>
          </a:p>
        </p:txBody>
      </p:sp>
      <p:sp>
        <p:nvSpPr>
          <p:cNvPr id="3" name="Content Placeholder 2"/>
          <p:cNvSpPr>
            <a:spLocks noGrp="1"/>
          </p:cNvSpPr>
          <p:nvPr>
            <p:ph idx="1"/>
          </p:nvPr>
        </p:nvSpPr>
        <p:spPr>
          <a:xfrm>
            <a:off x="525996" y="1924152"/>
            <a:ext cx="8120873" cy="4141369"/>
          </a:xfrm>
        </p:spPr>
        <p:txBody>
          <a:bodyPr>
            <a:normAutofit fontScale="92500" lnSpcReduction="10000"/>
          </a:bodyPr>
          <a:lstStyle/>
          <a:p>
            <a:r>
              <a:rPr lang="en-US" dirty="0" smtClean="0">
                <a:latin typeface="Times New Roman"/>
              </a:rPr>
              <a:t>Touch and Pain</a:t>
            </a:r>
          </a:p>
          <a:p>
            <a:pPr lvl="1"/>
            <a:r>
              <a:rPr lang="en-US" dirty="0" smtClean="0">
                <a:latin typeface="Times New Roman"/>
              </a:rPr>
              <a:t>Newborns respond to touch and can feel pain</a:t>
            </a:r>
          </a:p>
          <a:p>
            <a:pPr lvl="1"/>
            <a:r>
              <a:rPr lang="en-US" dirty="0" smtClean="0">
                <a:latin typeface="Times New Roman"/>
              </a:rPr>
              <a:t>Practice of operating on newborns without anesthesia is being challenged</a:t>
            </a:r>
          </a:p>
          <a:p>
            <a:pPr lvl="1"/>
            <a:r>
              <a:rPr lang="en-US" dirty="0" smtClean="0">
                <a:latin typeface="Times New Roman"/>
              </a:rPr>
              <a:t>Older adults may detect touch much less in lower extremities (ankles, knees, etc.)</a:t>
            </a:r>
          </a:p>
          <a:p>
            <a:pPr lvl="1"/>
            <a:r>
              <a:rPr lang="en-US" dirty="0" smtClean="0">
                <a:latin typeface="Times New Roman"/>
              </a:rPr>
              <a:t>Older adults less sensitive to pain</a:t>
            </a:r>
          </a:p>
          <a:p>
            <a:pPr lvl="2"/>
            <a:r>
              <a:rPr lang="en-US" dirty="0" smtClean="0">
                <a:latin typeface="Times New Roman"/>
              </a:rPr>
              <a:t>May help cope with disease and injury</a:t>
            </a:r>
          </a:p>
          <a:p>
            <a:pPr lvl="2"/>
            <a:r>
              <a:rPr lang="en-US" dirty="0" smtClean="0">
                <a:latin typeface="Times New Roman"/>
              </a:rPr>
              <a:t>Can be harmful if it masks injury or illness that needs treatment</a:t>
            </a: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642543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Sensory and Perceptual Development</a:t>
            </a:r>
            <a:endParaRPr lang="en-US" sz="3600" dirty="0">
              <a:latin typeface="Times New Roman"/>
            </a:endParaRPr>
          </a:p>
        </p:txBody>
      </p:sp>
      <p:sp>
        <p:nvSpPr>
          <p:cNvPr id="5" name="Content Placeholder 4"/>
          <p:cNvSpPr>
            <a:spLocks noGrp="1"/>
          </p:cNvSpPr>
          <p:nvPr>
            <p:ph idx="1"/>
          </p:nvPr>
        </p:nvSpPr>
        <p:spPr>
          <a:xfrm>
            <a:off x="681492" y="1920705"/>
            <a:ext cx="7821673" cy="4144816"/>
          </a:xfrm>
        </p:spPr>
        <p:txBody>
          <a:bodyPr>
            <a:normAutofit lnSpcReduction="10000"/>
          </a:bodyPr>
          <a:lstStyle/>
          <a:p>
            <a:r>
              <a:rPr lang="en-US" dirty="0" smtClean="0">
                <a:latin typeface="Times New Roman"/>
              </a:rPr>
              <a:t>Smell</a:t>
            </a:r>
          </a:p>
          <a:p>
            <a:pPr lvl="1"/>
            <a:r>
              <a:rPr lang="en-US" dirty="0" smtClean="0">
                <a:latin typeface="Times New Roman"/>
              </a:rPr>
              <a:t>Newborns can differentiate odors</a:t>
            </a:r>
          </a:p>
          <a:p>
            <a:pPr lvl="1"/>
            <a:r>
              <a:rPr lang="en-US" dirty="0" smtClean="0">
                <a:latin typeface="Times New Roman"/>
              </a:rPr>
              <a:t>Decline in sensitivity to odors may occur as early as the twenties with continuing decline each decade into the nineties</a:t>
            </a:r>
          </a:p>
          <a:p>
            <a:pPr lvl="1"/>
            <a:r>
              <a:rPr lang="en-US" dirty="0" smtClean="0">
                <a:latin typeface="Times New Roman"/>
              </a:rPr>
              <a:t>Beginning in the sixties, decrease in sensitivity to smell becomes more noticeable</a:t>
            </a:r>
          </a:p>
          <a:p>
            <a:pPr lvl="2"/>
            <a:r>
              <a:rPr lang="en-US" dirty="0" smtClean="0">
                <a:latin typeface="Times New Roman"/>
              </a:rPr>
              <a:t>Can reduce older adults’ enjoyment of food and life satisfaction</a:t>
            </a: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2308785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Sensory and Perceptual Development</a:t>
            </a:r>
            <a:endParaRPr lang="en-US" sz="3600" dirty="0">
              <a:latin typeface="Times New Roman"/>
            </a:endParaRPr>
          </a:p>
        </p:txBody>
      </p:sp>
      <p:sp>
        <p:nvSpPr>
          <p:cNvPr id="3" name="Content Placeholder 2"/>
          <p:cNvSpPr>
            <a:spLocks noGrp="1"/>
          </p:cNvSpPr>
          <p:nvPr>
            <p:ph idx="1"/>
          </p:nvPr>
        </p:nvSpPr>
        <p:spPr>
          <a:xfrm>
            <a:off x="650516" y="1889726"/>
            <a:ext cx="7821672" cy="4175795"/>
          </a:xfrm>
        </p:spPr>
        <p:txBody>
          <a:bodyPr>
            <a:normAutofit lnSpcReduction="10000"/>
          </a:bodyPr>
          <a:lstStyle/>
          <a:p>
            <a:r>
              <a:rPr lang="en-US" dirty="0" smtClean="0">
                <a:latin typeface="Times New Roman"/>
              </a:rPr>
              <a:t>Taste</a:t>
            </a:r>
          </a:p>
          <a:p>
            <a:pPr lvl="1"/>
            <a:r>
              <a:rPr lang="en-US" dirty="0" smtClean="0">
                <a:latin typeface="Times New Roman"/>
              </a:rPr>
              <a:t>Sensitivity to taste is present before birth</a:t>
            </a:r>
          </a:p>
          <a:p>
            <a:pPr lvl="2"/>
            <a:r>
              <a:rPr lang="en-US" dirty="0" smtClean="0">
                <a:latin typeface="Times New Roman"/>
              </a:rPr>
              <a:t>Newborn learns tastes prenatally through amniotic fluid and in breast milk after birth</a:t>
            </a:r>
          </a:p>
          <a:p>
            <a:pPr lvl="1"/>
            <a:r>
              <a:rPr lang="en-US" dirty="0" smtClean="0">
                <a:latin typeface="Times New Roman"/>
              </a:rPr>
              <a:t>Significant declines in ability to recognize sweet, salty, sour, and bitter tastes in older adults</a:t>
            </a:r>
          </a:p>
          <a:p>
            <a:pPr lvl="1"/>
            <a:r>
              <a:rPr lang="en-US" dirty="0" smtClean="0">
                <a:latin typeface="Times New Roman"/>
              </a:rPr>
              <a:t>Many older adults prefer highly seasoned foods to compensate for diminished taste and smell</a:t>
            </a:r>
            <a:endParaRPr lang="en-US" dirty="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4079780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latin typeface="Times New Roman"/>
              </a:rPr>
              <a:t>Health, Illness, and Disease</a:t>
            </a:r>
            <a:endParaRPr lang="en-US" sz="3600" dirty="0">
              <a:latin typeface="Times New Roman"/>
            </a:endParaRPr>
          </a:p>
        </p:txBody>
      </p:sp>
      <p:sp>
        <p:nvSpPr>
          <p:cNvPr id="5" name="Content Placeholder 4"/>
          <p:cNvSpPr>
            <a:spLocks noGrp="1"/>
          </p:cNvSpPr>
          <p:nvPr>
            <p:ph idx="1"/>
          </p:nvPr>
        </p:nvSpPr>
        <p:spPr>
          <a:xfrm>
            <a:off x="495632" y="1936194"/>
            <a:ext cx="8084976" cy="4129327"/>
          </a:xfrm>
        </p:spPr>
        <p:txBody>
          <a:bodyPr>
            <a:normAutofit fontScale="85000" lnSpcReduction="20000"/>
          </a:bodyPr>
          <a:lstStyle/>
          <a:p>
            <a:r>
              <a:rPr lang="en-US" dirty="0" smtClean="0">
                <a:latin typeface="Times New Roman"/>
              </a:rPr>
              <a:t>Adolescent Health</a:t>
            </a:r>
          </a:p>
          <a:p>
            <a:pPr lvl="1"/>
            <a:r>
              <a:rPr lang="en-US" dirty="0" smtClean="0">
                <a:latin typeface="Times New Roman"/>
              </a:rPr>
              <a:t>Adolescence is a critical juncture in adoption of health-relevant behaviors</a:t>
            </a:r>
          </a:p>
          <a:p>
            <a:pPr lvl="2"/>
            <a:r>
              <a:rPr lang="en-US" dirty="0" smtClean="0">
                <a:latin typeface="Times New Roman"/>
              </a:rPr>
              <a:t>Factors linked to poor health habits and early death begin during adolescence</a:t>
            </a:r>
          </a:p>
          <a:p>
            <a:pPr lvl="1"/>
            <a:r>
              <a:rPr lang="en-US" dirty="0" smtClean="0">
                <a:latin typeface="Times New Roman"/>
              </a:rPr>
              <a:t>Families, peers, schools, neighborhoods, culture influence adolescent health</a:t>
            </a:r>
          </a:p>
          <a:p>
            <a:pPr lvl="2"/>
            <a:r>
              <a:rPr lang="en-US" dirty="0" smtClean="0">
                <a:latin typeface="Times New Roman"/>
              </a:rPr>
              <a:t>Limited capacity to resist peer pressure and risk taking</a:t>
            </a:r>
          </a:p>
          <a:p>
            <a:pPr lvl="1"/>
            <a:r>
              <a:rPr lang="en-US" dirty="0" smtClean="0">
                <a:latin typeface="Times New Roman"/>
              </a:rPr>
              <a:t>Improving adolescent health involves:</a:t>
            </a:r>
          </a:p>
          <a:p>
            <a:pPr lvl="2"/>
            <a:r>
              <a:rPr lang="en-US" dirty="0" smtClean="0">
                <a:latin typeface="Times New Roman"/>
              </a:rPr>
              <a:t>Reducing health-compromising behaviors</a:t>
            </a:r>
          </a:p>
          <a:p>
            <a:pPr lvl="2"/>
            <a:r>
              <a:rPr lang="en-US" dirty="0" smtClean="0">
                <a:latin typeface="Times New Roman"/>
              </a:rPr>
              <a:t>Increasing health-enhancing </a:t>
            </a:r>
            <a:r>
              <a:rPr lang="en-US" dirty="0" smtClean="0">
                <a:latin typeface="Times New Roman"/>
              </a:rPr>
              <a:t>behaviors</a:t>
            </a:r>
          </a:p>
          <a:p>
            <a:r>
              <a:rPr lang="en-US" dirty="0" smtClean="0">
                <a:latin typeface="Times New Roman"/>
              </a:rPr>
              <a:t>Accidents &amp; Obesity</a:t>
            </a:r>
            <a:endParaRPr lang="en-US" dirty="0" smtClean="0">
              <a:latin typeface="Times New Roman"/>
            </a:endParaRPr>
          </a:p>
          <a:p>
            <a:pPr lvl="1"/>
            <a:endParaRPr lang="en-US" dirty="0" smtClean="0"/>
          </a:p>
          <a:p>
            <a:pPr lvl="1"/>
            <a:endParaRPr lang="en-US" dirty="0" smtClean="0"/>
          </a:p>
          <a:p>
            <a:endParaRPr lang="en-US" dirty="0" smtClean="0"/>
          </a:p>
          <a:p>
            <a:endParaRPr lang="en-US" dirty="0"/>
          </a:p>
        </p:txBody>
      </p:sp>
      <p:sp>
        <p:nvSpPr>
          <p:cNvPr id="7" name="TextBox 6"/>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413622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Health, Illness, and Disease</a:t>
            </a:r>
            <a:endParaRPr lang="en-US" sz="3600" dirty="0">
              <a:latin typeface="Times New Roman"/>
            </a:endParaRPr>
          </a:p>
        </p:txBody>
      </p:sp>
      <p:sp>
        <p:nvSpPr>
          <p:cNvPr id="3" name="Content Placeholder 2"/>
          <p:cNvSpPr>
            <a:spLocks noGrp="1"/>
          </p:cNvSpPr>
          <p:nvPr>
            <p:ph idx="1"/>
          </p:nvPr>
        </p:nvSpPr>
        <p:spPr>
          <a:xfrm>
            <a:off x="654288" y="1911325"/>
            <a:ext cx="7774485" cy="4154196"/>
          </a:xfrm>
        </p:spPr>
        <p:txBody>
          <a:bodyPr>
            <a:normAutofit/>
          </a:bodyPr>
          <a:lstStyle/>
          <a:p>
            <a:r>
              <a:rPr lang="en-US" dirty="0" smtClean="0">
                <a:latin typeface="Times New Roman"/>
              </a:rPr>
              <a:t>Chronic Disorders</a:t>
            </a:r>
          </a:p>
          <a:p>
            <a:pPr lvl="1"/>
            <a:r>
              <a:rPr lang="en-US" dirty="0" smtClean="0">
                <a:latin typeface="Times New Roman"/>
              </a:rPr>
              <a:t>Slow onset and long duration</a:t>
            </a:r>
          </a:p>
          <a:p>
            <a:pPr lvl="1"/>
            <a:r>
              <a:rPr lang="en-US" dirty="0" smtClean="0">
                <a:latin typeface="Times New Roman"/>
              </a:rPr>
              <a:t>Rare in early adulthood, increase in middle adulthood, common in late adulthood</a:t>
            </a:r>
          </a:p>
          <a:p>
            <a:r>
              <a:rPr lang="en-US" dirty="0" smtClean="0">
                <a:latin typeface="Times New Roman"/>
              </a:rPr>
              <a:t>Cancer is leading cause of death in U.S. middle-aged adults</a:t>
            </a:r>
          </a:p>
          <a:p>
            <a:pPr lvl="1"/>
            <a:r>
              <a:rPr lang="en-US" dirty="0" smtClean="0">
                <a:latin typeface="Times New Roman"/>
              </a:rPr>
              <a:t>As individuals age, they are more likely to die of cardiovascular disease</a:t>
            </a:r>
          </a:p>
          <a:p>
            <a:endParaRPr lang="en-US" dirty="0" smtClean="0"/>
          </a:p>
          <a:p>
            <a:endParaRPr lang="en-US" dirty="0"/>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3368370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Health, Illness, and Disease</a:t>
            </a:r>
            <a:endParaRPr lang="en-US" sz="3600" dirty="0">
              <a:latin typeface="Times New Roman"/>
            </a:endParaRPr>
          </a:p>
        </p:txBody>
      </p:sp>
      <p:sp>
        <p:nvSpPr>
          <p:cNvPr id="3" name="Content Placeholder 2"/>
          <p:cNvSpPr>
            <a:spLocks noGrp="1"/>
          </p:cNvSpPr>
          <p:nvPr>
            <p:ph idx="1"/>
          </p:nvPr>
        </p:nvSpPr>
        <p:spPr>
          <a:xfrm>
            <a:off x="650516" y="1936194"/>
            <a:ext cx="7914604" cy="4129327"/>
          </a:xfrm>
        </p:spPr>
        <p:txBody>
          <a:bodyPr>
            <a:normAutofit/>
          </a:bodyPr>
          <a:lstStyle/>
          <a:p>
            <a:r>
              <a:rPr lang="en-US" dirty="0" smtClean="0">
                <a:latin typeface="Times New Roman"/>
              </a:rPr>
              <a:t>Osteoporosis</a:t>
            </a:r>
          </a:p>
          <a:p>
            <a:pPr lvl="1"/>
            <a:r>
              <a:rPr lang="en-US" dirty="0" smtClean="0">
                <a:latin typeface="Times New Roman"/>
              </a:rPr>
              <a:t>Extensive loss of bone tissue</a:t>
            </a:r>
          </a:p>
          <a:p>
            <a:pPr lvl="1"/>
            <a:r>
              <a:rPr lang="en-US" dirty="0" smtClean="0">
                <a:latin typeface="Times New Roman"/>
              </a:rPr>
              <a:t>Women are especially vulnerable</a:t>
            </a:r>
          </a:p>
          <a:p>
            <a:pPr lvl="2"/>
            <a:r>
              <a:rPr lang="en-US" dirty="0" smtClean="0">
                <a:latin typeface="Times New Roman"/>
              </a:rPr>
              <a:t>Leading cause of broken bones</a:t>
            </a:r>
          </a:p>
          <a:p>
            <a:pPr lvl="1"/>
            <a:r>
              <a:rPr lang="en-US" dirty="0" smtClean="0">
                <a:latin typeface="Times New Roman"/>
              </a:rPr>
              <a:t>Related to deficiencies in calcium, vitamin D, estrogen, and lack of exercise</a:t>
            </a:r>
          </a:p>
          <a:p>
            <a:pPr>
              <a:buNone/>
            </a:pPr>
            <a:endParaRPr lang="en-US" dirty="0" smtClean="0">
              <a:latin typeface="Times New Roman"/>
            </a:endParaRPr>
          </a:p>
          <a:p>
            <a:pPr>
              <a:buNone/>
            </a:pPr>
            <a:endParaRPr lang="en-US" dirty="0" smtClean="0">
              <a:latin typeface="Times New Roman"/>
            </a:endParaRPr>
          </a:p>
          <a:p>
            <a:endParaRPr lang="en-US" dirty="0" smtClean="0">
              <a:latin typeface="Times New Roman"/>
            </a:endParaRPr>
          </a:p>
          <a:p>
            <a:endParaRPr lang="en-US" dirty="0"/>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pic>
        <p:nvPicPr>
          <p:cNvPr id="5" name="Picture 7" descr="Normal and Osteoporosis Bon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26720" y="1816220"/>
            <a:ext cx="24384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088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Health, Illness, and Disease</a:t>
            </a:r>
            <a:endParaRPr lang="en-US" sz="3600" dirty="0">
              <a:latin typeface="Times New Roman"/>
            </a:endParaRPr>
          </a:p>
        </p:txBody>
      </p:sp>
      <p:sp>
        <p:nvSpPr>
          <p:cNvPr id="3" name="Content Placeholder 2"/>
          <p:cNvSpPr>
            <a:spLocks noGrp="1"/>
          </p:cNvSpPr>
          <p:nvPr>
            <p:ph idx="1"/>
          </p:nvPr>
        </p:nvSpPr>
        <p:spPr>
          <a:xfrm>
            <a:off x="573073" y="1827767"/>
            <a:ext cx="7919845" cy="4237754"/>
          </a:xfrm>
        </p:spPr>
        <p:txBody>
          <a:bodyPr>
            <a:normAutofit fontScale="77500" lnSpcReduction="20000"/>
          </a:bodyPr>
          <a:lstStyle/>
          <a:p>
            <a:r>
              <a:rPr lang="en-US" dirty="0" smtClean="0">
                <a:latin typeface="Times New Roman"/>
              </a:rPr>
              <a:t>Dementia</a:t>
            </a:r>
          </a:p>
          <a:p>
            <a:pPr lvl="1"/>
            <a:r>
              <a:rPr lang="en-US" dirty="0" smtClean="0">
                <a:latin typeface="Times New Roman"/>
              </a:rPr>
              <a:t>Global term for neurological disorders in which</a:t>
            </a:r>
          </a:p>
          <a:p>
            <a:pPr lvl="1"/>
            <a:r>
              <a:rPr lang="en-US" dirty="0" smtClean="0">
                <a:latin typeface="Times New Roman"/>
              </a:rPr>
              <a:t> primary symptoms involve deterioration of </a:t>
            </a:r>
          </a:p>
          <a:p>
            <a:pPr lvl="1"/>
            <a:r>
              <a:rPr lang="en-US" dirty="0" smtClean="0">
                <a:latin typeface="Times New Roman"/>
              </a:rPr>
              <a:t>mental functioning</a:t>
            </a:r>
          </a:p>
          <a:p>
            <a:r>
              <a:rPr lang="en-US" dirty="0" smtClean="0">
                <a:latin typeface="Times New Roman"/>
              </a:rPr>
              <a:t>Alzheimer disease</a:t>
            </a:r>
          </a:p>
          <a:p>
            <a:pPr lvl="1"/>
            <a:r>
              <a:rPr lang="en-US" dirty="0" smtClean="0">
                <a:latin typeface="Times New Roman"/>
              </a:rPr>
              <a:t>Progressive, irreversible brain disorder characterized by gradual deterioration of memory, reasoning, language, and eventually, physical function</a:t>
            </a:r>
          </a:p>
          <a:p>
            <a:pPr lvl="1"/>
            <a:r>
              <a:rPr lang="en-US" dirty="0" smtClean="0">
                <a:latin typeface="Times New Roman"/>
              </a:rPr>
              <a:t>5.4 million adults in United States had Alzheimer disease in 2012</a:t>
            </a:r>
          </a:p>
          <a:p>
            <a:pPr lvl="1"/>
            <a:r>
              <a:rPr lang="en-US" dirty="0" smtClean="0">
                <a:latin typeface="Times New Roman"/>
              </a:rPr>
              <a:t>Individuals with family history are at greater risk of developing Alzheimer disease</a:t>
            </a:r>
          </a:p>
          <a:p>
            <a:pPr lvl="2"/>
            <a:r>
              <a:rPr lang="en-US" dirty="0" smtClean="0">
                <a:latin typeface="Times New Roman"/>
              </a:rPr>
              <a:t>Lifestyle factors likely play a role in development of disease</a:t>
            </a:r>
          </a:p>
          <a:p>
            <a:pPr lvl="1"/>
            <a:endParaRPr lang="en-US" dirty="0" smtClean="0">
              <a:latin typeface="Times New Roman"/>
            </a:endParaRPr>
          </a:p>
          <a:p>
            <a:endParaRPr lang="en-US" dirty="0" smtClean="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pic>
        <p:nvPicPr>
          <p:cNvPr id="2050" name="Picture 2">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33515" y="914400"/>
            <a:ext cx="404160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97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a:rPr>
              <a:t>Health, Illness, and Disease</a:t>
            </a:r>
            <a:endParaRPr lang="en-US" sz="3600" dirty="0">
              <a:latin typeface="Times New Roman"/>
            </a:endParaRPr>
          </a:p>
        </p:txBody>
      </p:sp>
      <p:sp>
        <p:nvSpPr>
          <p:cNvPr id="3" name="Content Placeholder 2"/>
          <p:cNvSpPr>
            <a:spLocks noGrp="1"/>
          </p:cNvSpPr>
          <p:nvPr>
            <p:ph idx="1"/>
          </p:nvPr>
        </p:nvSpPr>
        <p:spPr>
          <a:xfrm>
            <a:off x="557586" y="1858746"/>
            <a:ext cx="7930090" cy="4206775"/>
          </a:xfrm>
        </p:spPr>
        <p:txBody>
          <a:bodyPr>
            <a:normAutofit fontScale="92500" lnSpcReduction="20000"/>
          </a:bodyPr>
          <a:lstStyle/>
          <a:p>
            <a:r>
              <a:rPr lang="en-US" dirty="0" smtClean="0">
                <a:latin typeface="Times New Roman"/>
              </a:rPr>
              <a:t>Health treatment for older adults</a:t>
            </a:r>
          </a:p>
          <a:p>
            <a:pPr lvl="1"/>
            <a:r>
              <a:rPr lang="en-US" dirty="0" smtClean="0">
                <a:latin typeface="Times New Roman"/>
              </a:rPr>
              <a:t>Quality of nursing homes and extended-care facilities varies</a:t>
            </a:r>
          </a:p>
          <a:p>
            <a:pPr lvl="2"/>
            <a:r>
              <a:rPr lang="en-US" dirty="0" smtClean="0">
                <a:latin typeface="Times New Roman"/>
              </a:rPr>
              <a:t>More than ⅓ of these facilities are seriously deficient</a:t>
            </a:r>
          </a:p>
          <a:p>
            <a:pPr lvl="3"/>
            <a:r>
              <a:rPr lang="en-US" dirty="0" smtClean="0">
                <a:latin typeface="Times New Roman"/>
              </a:rPr>
              <a:t>Fail federally mandated inspections</a:t>
            </a:r>
          </a:p>
          <a:p>
            <a:pPr lvl="3"/>
            <a:r>
              <a:rPr lang="en-US" dirty="0" smtClean="0">
                <a:latin typeface="Times New Roman"/>
              </a:rPr>
              <a:t>Do not meet minimum standards for physicians, pharmacists, or rehabilitation specialists</a:t>
            </a:r>
          </a:p>
          <a:p>
            <a:pPr lvl="1"/>
            <a:r>
              <a:rPr lang="en-US" dirty="0" smtClean="0">
                <a:latin typeface="Times New Roman"/>
              </a:rPr>
              <a:t>Home health care, elder-care centers, preventive medicine clinics are good alternatives</a:t>
            </a:r>
          </a:p>
          <a:p>
            <a:pPr lvl="2"/>
            <a:r>
              <a:rPr lang="en-US" dirty="0" smtClean="0">
                <a:latin typeface="Times New Roman"/>
              </a:rPr>
              <a:t>Less expensive than hospitals and nursing homes</a:t>
            </a:r>
          </a:p>
          <a:p>
            <a:pPr lvl="2"/>
            <a:r>
              <a:rPr lang="en-US" dirty="0" smtClean="0">
                <a:latin typeface="Times New Roman"/>
              </a:rPr>
              <a:t>Less likely to engender feelings of depersonalization and dependency</a:t>
            </a:r>
          </a:p>
          <a:p>
            <a:endParaRPr lang="en-US" dirty="0" smtClean="0">
              <a:latin typeface="Times New Roman"/>
            </a:endParaRPr>
          </a:p>
          <a:p>
            <a:endParaRPr lang="en-US" dirty="0" smtClean="0">
              <a:latin typeface="Times New Roman"/>
            </a:endParaRPr>
          </a:p>
        </p:txBody>
      </p:sp>
      <p:sp>
        <p:nvSpPr>
          <p:cNvPr id="4" name="TextBox 3"/>
          <p:cNvSpPr txBox="1"/>
          <p:nvPr/>
        </p:nvSpPr>
        <p:spPr>
          <a:xfrm>
            <a:off x="1672754" y="6065521"/>
            <a:ext cx="5281565" cy="338554"/>
          </a:xfrm>
          <a:prstGeom prst="rect">
            <a:avLst/>
          </a:prstGeom>
          <a:noFill/>
        </p:spPr>
        <p:txBody>
          <a:bodyPr wrap="square" rtlCol="0">
            <a:spAutoFit/>
          </a:bodyPr>
          <a:lstStyle/>
          <a:p>
            <a:pPr algn="ctr"/>
            <a:r>
              <a:rPr lang="en-US" sz="1600" dirty="0" smtClean="0">
                <a:latin typeface="Times New Roman"/>
              </a:rPr>
              <a:t>Copyright McGraw-Hill Education, 2014</a:t>
            </a:r>
            <a:endParaRPr lang="en-US" sz="1600" dirty="0">
              <a:latin typeface="Times New Roman"/>
            </a:endParaRPr>
          </a:p>
        </p:txBody>
      </p:sp>
    </p:spTree>
    <p:extLst>
      <p:ext uri="{BB962C8B-B14F-4D97-AF65-F5344CB8AC3E}">
        <p14:creationId xmlns:p14="http://schemas.microsoft.com/office/powerpoint/2010/main" val="3881700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IntroducingPowerPoint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2661</Words>
  <Application>Microsoft Office PowerPoint</Application>
  <PresentationFormat>On-screen Show (4:3)</PresentationFormat>
  <Paragraphs>392</Paragraphs>
  <Slides>43</Slides>
  <Notes>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IntroducingPowerPoint2010</vt:lpstr>
      <vt:lpstr> PSYC 220  FA 2014 Chapter 4</vt:lpstr>
      <vt:lpstr>PowerPoint Presentation</vt:lpstr>
      <vt:lpstr>Health, Illness, and Disease</vt:lpstr>
      <vt:lpstr>Health, Illness, and Disease</vt:lpstr>
      <vt:lpstr>Health, Illness, and Disease</vt:lpstr>
      <vt:lpstr>Health, Illness, and Disease</vt:lpstr>
      <vt:lpstr>Health, Illness, and Disease</vt:lpstr>
      <vt:lpstr>Health, Illness, and Disease</vt:lpstr>
      <vt:lpstr>Health, Illness, and Disease</vt:lpstr>
      <vt:lpstr>Nutrition &amp; Eating</vt:lpstr>
      <vt:lpstr>Nutrition and Eating Behavior</vt:lpstr>
      <vt:lpstr>Nutrition and Eating Behavior</vt:lpstr>
      <vt:lpstr>Nutrition and Eating Behavior</vt:lpstr>
      <vt:lpstr>Nutrition and Eating Behavior</vt:lpstr>
      <vt:lpstr>Nutrition and Eating Behavior</vt:lpstr>
      <vt:lpstr>Nutrition and Eating Behavior</vt:lpstr>
      <vt:lpstr>Nutrition and Eating Behavior</vt:lpstr>
      <vt:lpstr>Exercise and Substance Use</vt:lpstr>
      <vt:lpstr>Exercise</vt:lpstr>
      <vt:lpstr>Exercise</vt:lpstr>
      <vt:lpstr>Exercise</vt:lpstr>
      <vt:lpstr>Substance Use</vt:lpstr>
      <vt:lpstr>Substance Use</vt:lpstr>
      <vt:lpstr>PowerPoint Presentation</vt:lpstr>
      <vt:lpstr>Motor Development</vt:lpstr>
      <vt:lpstr>Motor Development</vt:lpstr>
      <vt:lpstr>Motor Development</vt:lpstr>
      <vt:lpstr>Motor Development</vt:lpstr>
      <vt:lpstr>Motor Development</vt:lpstr>
      <vt:lpstr>Motor Development</vt:lpstr>
      <vt:lpstr>Motor Development</vt:lpstr>
      <vt:lpstr>Motor Development</vt:lpstr>
      <vt:lpstr>Sensation and Perception</vt:lpstr>
      <vt:lpstr>Sensory and Perceptual Development</vt:lpstr>
      <vt:lpstr>Sensory and Perceptual Development</vt:lpstr>
      <vt:lpstr>Sensory and Perceptual Development</vt:lpstr>
      <vt:lpstr>Sensory and Perceptual Development</vt:lpstr>
      <vt:lpstr>Sensory and Perceptual Development</vt:lpstr>
      <vt:lpstr>Sensory and Perceptual Development</vt:lpstr>
      <vt:lpstr>Sensory and Perceptual Development</vt:lpstr>
      <vt:lpstr>Sensory and Perceptual Development</vt:lpstr>
      <vt:lpstr>Sensory and Perceptual Development</vt:lpstr>
      <vt:lpstr>Sensory and Perceptual Development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2014-09-06T15:01:06Z</dcterms:created>
  <dcterms:modified xsi:type="dcterms:W3CDTF">2014-09-29T01:02:50Z</dcterms:modified>
</cp:coreProperties>
</file>