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30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301" r:id="rId21"/>
    <p:sldId id="282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3" name="Picture 3" descr="MHE-red-RGB-email-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62" y="475550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1D2A01D2-A620-4845-B23B-3DD7112969D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01A9822-E000-DC4F-BB44-56AA8E07E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imgurl=http://ithinkimdying.files.wordpress.com/2007/11/wrinkle.jpg&amp;imgrefurl=http://ithinkimdying.wordpress.com/2007/11/13/fck-you-wrinkles/&amp;h=500&amp;w=400&amp;sz=46&amp;tbnid=dNj9ULtykZMJ::&amp;tbnh=130&amp;tbnw=104&amp;prev=/images%3Fq%3Dwrinkles%2Bpics&amp;hl=en&amp;usg=__lQIR3Yazw2qMxWWV0mejtg5Wc48=&amp;sa=X&amp;oi=image_result&amp;resnum=4&amp;ct=image&amp;c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imgres?imgurl=http://thebeautybrains.com/wp-content/uploads/2007/06/wrinkles-beach.jpg&amp;imgrefurl=http://thebeautybrains.com/2007/06/17/four-types-of-wrinkles-and-how-to-get-rid-of-them/&amp;h=446&amp;w=468&amp;sz=34&amp;tbnid=cAJTGKhx1zcJ::&amp;tbnh=122&amp;tbnw=128&amp;prev=/images%3Fq%3Dwrinkles%2Bpics&amp;hl=en&amp;usg=__NE4OHIUddViBOY2l9j6Xrq_p8x8=&amp;sa=X&amp;oi=image_result&amp;resnum=1&amp;ct=image&amp;cd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lzheimers.about.com/library/graphics/brain_normal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20946"/>
            <a:ext cx="7342188" cy="1924050"/>
          </a:xfrm>
        </p:spPr>
        <p:txBody>
          <a:bodyPr/>
          <a:lstStyle/>
          <a:p>
            <a:r>
              <a:rPr lang="en-US" sz="3600" b="1" dirty="0" smtClean="0">
                <a:latin typeface="Times New Roman"/>
              </a:rPr>
              <a:t>A Topical Approach to Life-Span Development, 7</a:t>
            </a:r>
            <a:r>
              <a:rPr lang="en-US" sz="3600" b="1" baseline="30000" dirty="0" smtClean="0">
                <a:latin typeface="Times New Roman"/>
              </a:rPr>
              <a:t>th</a:t>
            </a:r>
            <a:r>
              <a:rPr lang="en-US" sz="3600" b="1" dirty="0" smtClean="0">
                <a:latin typeface="Times New Roman"/>
              </a:rPr>
              <a:t> edition</a:t>
            </a:r>
            <a:r>
              <a:rPr lang="en-US" sz="3600" dirty="0" smtClean="0">
                <a:latin typeface="Times New Roman"/>
              </a:rPr>
              <a:t/>
            </a:r>
            <a:br>
              <a:rPr lang="en-US" sz="3600" dirty="0" smtClean="0">
                <a:latin typeface="Times New Roman"/>
              </a:rPr>
            </a:br>
            <a:r>
              <a:rPr lang="en-US" sz="3200" dirty="0" smtClean="0">
                <a:latin typeface="Times New Roman"/>
              </a:rPr>
              <a:t>John W. </a:t>
            </a:r>
            <a:r>
              <a:rPr lang="en-US" sz="3200" dirty="0" err="1" smtClean="0">
                <a:latin typeface="Times New Roman"/>
              </a:rPr>
              <a:t>Santrock</a:t>
            </a:r>
            <a:endParaRPr lang="en-US" sz="3200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latin typeface="Times New Roman"/>
              </a:rPr>
              <a:t>Chapter 3 – </a:t>
            </a:r>
          </a:p>
          <a:p>
            <a:r>
              <a:rPr lang="en-US" sz="3600" dirty="0" smtClean="0">
                <a:latin typeface="Times New Roman"/>
              </a:rPr>
              <a:t>Physical Development and </a:t>
            </a:r>
          </a:p>
          <a:p>
            <a:r>
              <a:rPr lang="en-US" sz="3600" dirty="0" smtClean="0">
                <a:latin typeface="Times New Roman"/>
              </a:rPr>
              <a:t>Biological Aging</a:t>
            </a:r>
            <a:endParaRPr lang="en-US" sz="3600" dirty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5701163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Body Growth and Change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86" y="1858746"/>
            <a:ext cx="7930090" cy="4206775"/>
          </a:xfrm>
        </p:spPr>
        <p:txBody>
          <a:bodyPr/>
          <a:lstStyle/>
          <a:p>
            <a:r>
              <a:rPr lang="en-US" dirty="0" smtClean="0">
                <a:latin typeface="Times New Roman"/>
              </a:rPr>
              <a:t>Sexuality</a:t>
            </a:r>
          </a:p>
          <a:p>
            <a:pPr lvl="1"/>
            <a:r>
              <a:rPr lang="en-US" dirty="0" smtClean="0">
                <a:latin typeface="Times New Roman"/>
              </a:rPr>
              <a:t>Climacteric</a:t>
            </a:r>
          </a:p>
          <a:p>
            <a:pPr lvl="2"/>
            <a:r>
              <a:rPr lang="en-US" dirty="0" smtClean="0">
                <a:latin typeface="Times New Roman"/>
              </a:rPr>
              <a:t>Midlife transition in which fertility declines</a:t>
            </a:r>
          </a:p>
          <a:p>
            <a:pPr lvl="1"/>
            <a:r>
              <a:rPr lang="en-US" dirty="0" smtClean="0">
                <a:latin typeface="Times New Roman"/>
              </a:rPr>
              <a:t>Menopause</a:t>
            </a:r>
          </a:p>
          <a:p>
            <a:pPr lvl="2"/>
            <a:r>
              <a:rPr lang="en-US" dirty="0" smtClean="0">
                <a:latin typeface="Times New Roman"/>
              </a:rPr>
              <a:t>Usually in late forties and fifties</a:t>
            </a:r>
          </a:p>
          <a:p>
            <a:pPr lvl="2"/>
            <a:r>
              <a:rPr lang="en-US" dirty="0" smtClean="0">
                <a:latin typeface="Times New Roman"/>
              </a:rPr>
              <a:t>Menstrual period ceases</a:t>
            </a:r>
          </a:p>
          <a:p>
            <a:pPr lvl="2"/>
            <a:r>
              <a:rPr lang="en-US" dirty="0" smtClean="0">
                <a:latin typeface="Times New Roman"/>
              </a:rPr>
              <a:t>Dramatic decline in production of estrogen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Body Growth and Change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73" y="1889726"/>
            <a:ext cx="7930091" cy="41757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Late Adulthood</a:t>
            </a:r>
          </a:p>
          <a:p>
            <a:pPr lvl="1"/>
            <a:r>
              <a:rPr lang="en-US" dirty="0" smtClean="0">
                <a:latin typeface="Times New Roman"/>
              </a:rPr>
              <a:t>Physical appearance</a:t>
            </a:r>
          </a:p>
          <a:p>
            <a:pPr lvl="2"/>
            <a:r>
              <a:rPr lang="en-US" dirty="0" smtClean="0">
                <a:latin typeface="Times New Roman"/>
              </a:rPr>
              <a:t>Midlife changes become more pronounced in late adulthood</a:t>
            </a:r>
          </a:p>
          <a:p>
            <a:pPr lvl="3"/>
            <a:r>
              <a:rPr lang="en-US" dirty="0" smtClean="0">
                <a:latin typeface="Times New Roman"/>
              </a:rPr>
              <a:t>Face wrinkles and age spots</a:t>
            </a:r>
          </a:p>
          <a:p>
            <a:pPr lvl="3"/>
            <a:r>
              <a:rPr lang="en-US" dirty="0" smtClean="0">
                <a:latin typeface="Times New Roman"/>
              </a:rPr>
              <a:t>Weight drops because of lost muscle mass</a:t>
            </a:r>
          </a:p>
          <a:p>
            <a:pPr lvl="1"/>
            <a:r>
              <a:rPr lang="en-US" dirty="0" smtClean="0">
                <a:latin typeface="Times New Roman"/>
              </a:rPr>
              <a:t>Circulatory system</a:t>
            </a:r>
          </a:p>
          <a:p>
            <a:pPr lvl="2"/>
            <a:r>
              <a:rPr lang="en-US" dirty="0" smtClean="0">
                <a:latin typeface="Times New Roman"/>
              </a:rPr>
              <a:t>Increased blood pressure, linked to heart attack, stroke, kidney disease</a:t>
            </a:r>
          </a:p>
          <a:p>
            <a:pPr lvl="2"/>
            <a:r>
              <a:rPr lang="en-US" dirty="0" smtClean="0">
                <a:latin typeface="Times New Roman"/>
              </a:rPr>
              <a:t>Drug treatment, healthy diet, exercise can reduce risk of cardiovascular disease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Picture 2" descr="http://ithinkimdying.wordpress.com/2007/11/13/fck-you-wrinkles/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14" y="3002505"/>
            <a:ext cx="1029722" cy="128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hebeautybrains.com/2007/06/17/four-types-of-wrinkles-and-how-to-get-rid-of-them/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430" y="1300798"/>
            <a:ext cx="1586906" cy="151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Brain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62" y="1905215"/>
            <a:ext cx="7976557" cy="41603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Brain physiology</a:t>
            </a:r>
          </a:p>
          <a:p>
            <a:pPr lvl="1"/>
            <a:r>
              <a:rPr lang="en-US" dirty="0" smtClean="0">
                <a:latin typeface="Times New Roman"/>
              </a:rPr>
              <a:t>Two brain hemispheres</a:t>
            </a:r>
          </a:p>
          <a:p>
            <a:pPr lvl="1"/>
            <a:r>
              <a:rPr lang="en-US" dirty="0" smtClean="0">
                <a:latin typeface="Times New Roman"/>
              </a:rPr>
              <a:t>Cerebral cortex responsible for 80% of brain’s volume </a:t>
            </a:r>
          </a:p>
          <a:p>
            <a:pPr lvl="2"/>
            <a:r>
              <a:rPr lang="en-US" dirty="0" smtClean="0">
                <a:latin typeface="Times New Roman"/>
              </a:rPr>
              <a:t>Critical in perception, thinking, language, etc.</a:t>
            </a:r>
          </a:p>
          <a:p>
            <a:pPr>
              <a:buNone/>
            </a:pPr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Picture 10" descr="http://www.nrbsc.org/brainmovie/brain_images/brain_top_vi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69518"/>
            <a:ext cx="2673351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z.about.com/d/alzheimers/1/0/g/brain_norma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90143"/>
            <a:ext cx="26670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Brain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86" y="1936194"/>
            <a:ext cx="7976556" cy="41293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</a:rPr>
              <a:t>Frontal lobes</a:t>
            </a:r>
          </a:p>
          <a:p>
            <a:pPr lvl="1"/>
            <a:r>
              <a:rPr lang="en-US" dirty="0" smtClean="0">
                <a:latin typeface="Times New Roman"/>
              </a:rPr>
              <a:t>Voluntary movement, thinking, personality, emotion, memory, attention, intentionality, or purpose</a:t>
            </a:r>
          </a:p>
          <a:p>
            <a:r>
              <a:rPr lang="en-US" dirty="0" smtClean="0">
                <a:latin typeface="Times New Roman"/>
              </a:rPr>
              <a:t>Occipital lobes</a:t>
            </a:r>
          </a:p>
          <a:p>
            <a:pPr lvl="1"/>
            <a:r>
              <a:rPr lang="en-US" dirty="0" smtClean="0">
                <a:latin typeface="Times New Roman"/>
              </a:rPr>
              <a:t>Vision</a:t>
            </a:r>
          </a:p>
          <a:p>
            <a:r>
              <a:rPr lang="en-US" dirty="0" smtClean="0">
                <a:latin typeface="Times New Roman"/>
              </a:rPr>
              <a:t>Temporal lobes</a:t>
            </a:r>
          </a:p>
          <a:p>
            <a:pPr lvl="1"/>
            <a:r>
              <a:rPr lang="en-US" dirty="0" smtClean="0">
                <a:latin typeface="Times New Roman"/>
              </a:rPr>
              <a:t>Hearing, language processing, and </a:t>
            </a:r>
            <a:endParaRPr lang="en-US" dirty="0" smtClean="0">
              <a:latin typeface="Times New Roman"/>
            </a:endParaRPr>
          </a:p>
          <a:p>
            <a:pPr marL="350838" lvl="1" indent="0">
              <a:buNone/>
            </a:pPr>
            <a:r>
              <a:rPr lang="en-US" dirty="0" smtClean="0">
                <a:latin typeface="Times New Roman"/>
              </a:rPr>
              <a:t>memory</a:t>
            </a:r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Parietal lobes</a:t>
            </a:r>
          </a:p>
          <a:p>
            <a:pPr lvl="1"/>
            <a:r>
              <a:rPr lang="en-US" dirty="0" smtClean="0">
                <a:latin typeface="Times New Roman"/>
              </a:rPr>
              <a:t>Spatial location, attention, and motor control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75" y="2729552"/>
            <a:ext cx="3572423" cy="28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24" y="244158"/>
            <a:ext cx="3084394" cy="300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</a:rPr>
              <a:t>The Brain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20705"/>
            <a:ext cx="7961069" cy="4144816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/>
              </a:rPr>
              <a:t>Myelination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Encasing of axons with a myelin sheath</a:t>
            </a:r>
          </a:p>
          <a:p>
            <a:pPr lvl="1"/>
            <a:r>
              <a:rPr lang="en-US" dirty="0" smtClean="0">
                <a:latin typeface="Times New Roman"/>
              </a:rPr>
              <a:t>Helps increase the speed and efficiency of information processing</a:t>
            </a:r>
          </a:p>
          <a:p>
            <a:r>
              <a:rPr lang="en-US" dirty="0" smtClean="0">
                <a:latin typeface="Times New Roman"/>
              </a:rPr>
              <a:t>Lateralization</a:t>
            </a:r>
          </a:p>
          <a:p>
            <a:pPr lvl="1"/>
            <a:r>
              <a:rPr lang="en-US" dirty="0" smtClean="0">
                <a:latin typeface="Times New Roman"/>
              </a:rPr>
              <a:t>Specialization of function in one hemisphere of the brain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Picture 14" descr="http://graphics8.nytimes.com/images/2007/08/01/health/adam/87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79" y="4524523"/>
            <a:ext cx="2754573" cy="220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Brain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92" y="1889726"/>
            <a:ext cx="8097950" cy="41757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Infancy</a:t>
            </a:r>
          </a:p>
          <a:p>
            <a:pPr lvl="1"/>
            <a:r>
              <a:rPr lang="en-US" dirty="0" smtClean="0">
                <a:latin typeface="Times New Roman"/>
              </a:rPr>
              <a:t>Brain development occurs extensively during prenatal period</a:t>
            </a:r>
          </a:p>
          <a:p>
            <a:pPr lvl="1"/>
            <a:r>
              <a:rPr lang="en-US" dirty="0" smtClean="0">
                <a:latin typeface="Times New Roman"/>
              </a:rPr>
              <a:t>Infant’s head should be protected from fall or other injuries</a:t>
            </a:r>
          </a:p>
          <a:p>
            <a:pPr lvl="1"/>
            <a:r>
              <a:rPr lang="en-US" dirty="0" smtClean="0">
                <a:latin typeface="Times New Roman"/>
              </a:rPr>
              <a:t>Shaken baby syndrome can produce brain swelling and hemorrhaging</a:t>
            </a:r>
          </a:p>
          <a:p>
            <a:pPr lvl="1"/>
            <a:r>
              <a:rPr lang="en-US" dirty="0" smtClean="0">
                <a:latin typeface="Times New Roman"/>
              </a:rPr>
              <a:t>Infant’s brain is waiting for experiences to determine how neural connections are made</a:t>
            </a:r>
          </a:p>
          <a:p>
            <a:pPr lvl="2"/>
            <a:r>
              <a:rPr lang="en-US" dirty="0" smtClean="0">
                <a:latin typeface="Times New Roman"/>
              </a:rPr>
              <a:t>Children who grow up in deprived environments exhibit depressed brain activity</a:t>
            </a: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Content Placeholder 6" descr="san35503_03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28" y="460078"/>
            <a:ext cx="2836004" cy="194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Brain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36194"/>
            <a:ext cx="7703379" cy="4129327"/>
          </a:xfrm>
        </p:spPr>
        <p:txBody>
          <a:bodyPr/>
          <a:lstStyle/>
          <a:p>
            <a:r>
              <a:rPr lang="en-US" dirty="0" smtClean="0">
                <a:latin typeface="Times New Roman"/>
              </a:rPr>
              <a:t>Infant’s brain is 25% of its adult weight</a:t>
            </a:r>
          </a:p>
          <a:p>
            <a:r>
              <a:rPr lang="en-US" dirty="0" smtClean="0">
                <a:latin typeface="Times New Roman"/>
              </a:rPr>
              <a:t>During first two years of development:</a:t>
            </a:r>
          </a:p>
          <a:p>
            <a:pPr lvl="1"/>
            <a:r>
              <a:rPr lang="en-US" dirty="0" smtClean="0">
                <a:latin typeface="Times New Roman"/>
              </a:rPr>
              <a:t>Extensive </a:t>
            </a:r>
            <a:r>
              <a:rPr lang="en-US" dirty="0" err="1" smtClean="0">
                <a:latin typeface="Times New Roman"/>
              </a:rPr>
              <a:t>myelination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Connections between neurons</a:t>
            </a:r>
          </a:p>
          <a:p>
            <a:pPr lvl="2"/>
            <a:r>
              <a:rPr lang="en-US" dirty="0" smtClean="0">
                <a:latin typeface="Times New Roman"/>
              </a:rPr>
              <a:t>Nearly twice as many connections are made than will ever be used</a:t>
            </a:r>
          </a:p>
          <a:p>
            <a:pPr lvl="2"/>
            <a:r>
              <a:rPr lang="en-US" dirty="0" smtClean="0">
                <a:latin typeface="Times New Roman"/>
              </a:rPr>
              <a:t>Blooming and pruning process begins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</a:rPr>
              <a:t>The Brain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54" y="1936194"/>
            <a:ext cx="8239861" cy="4129327"/>
          </a:xfrm>
        </p:spPr>
        <p:txBody>
          <a:bodyPr/>
          <a:lstStyle/>
          <a:p>
            <a:r>
              <a:rPr lang="en-US" dirty="0" smtClean="0">
                <a:latin typeface="Times New Roman"/>
              </a:rPr>
              <a:t>Childhood</a:t>
            </a:r>
          </a:p>
          <a:p>
            <a:pPr lvl="1"/>
            <a:r>
              <a:rPr lang="en-US" dirty="0" smtClean="0">
                <a:latin typeface="Times New Roman"/>
              </a:rPr>
              <a:t>Brain and head grows more rapidly than any other part of body</a:t>
            </a:r>
          </a:p>
          <a:p>
            <a:pPr lvl="2"/>
            <a:r>
              <a:rPr lang="en-US" dirty="0" smtClean="0">
                <a:latin typeface="Times New Roman"/>
              </a:rPr>
              <a:t>Brain development not as rapid as in infancy</a:t>
            </a:r>
          </a:p>
          <a:p>
            <a:pPr lvl="2"/>
            <a:r>
              <a:rPr lang="en-US" dirty="0" err="1" smtClean="0">
                <a:latin typeface="Times New Roman"/>
              </a:rPr>
              <a:t>Myelination</a:t>
            </a:r>
            <a:r>
              <a:rPr lang="en-US" dirty="0" smtClean="0">
                <a:latin typeface="Times New Roman"/>
              </a:rPr>
              <a:t> continues</a:t>
            </a:r>
          </a:p>
          <a:p>
            <a:pPr lvl="2"/>
            <a:r>
              <a:rPr lang="en-US" dirty="0" smtClean="0">
                <a:latin typeface="Times New Roman"/>
              </a:rPr>
              <a:t>Connections in the brain continue to develop</a:t>
            </a:r>
          </a:p>
          <a:p>
            <a:pPr marL="571500" lvl="2" indent="-342900">
              <a:spcBef>
                <a:spcPts val="2000"/>
              </a:spcBef>
            </a:pPr>
            <a:r>
              <a:rPr lang="en-US" dirty="0" smtClean="0">
                <a:latin typeface="Times New Roman"/>
              </a:rPr>
              <a:t>Greatest anatomical brain increases from ages 3 to 15 years; distinct bursts of growth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The Brain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874236"/>
            <a:ext cx="8007534" cy="41912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</a:rPr>
              <a:t>Adolescence</a:t>
            </a:r>
          </a:p>
          <a:p>
            <a:pPr lvl="1"/>
            <a:r>
              <a:rPr lang="en-US" dirty="0" smtClean="0">
                <a:latin typeface="Times New Roman"/>
              </a:rPr>
              <a:t>Brain is still growing in adolescence</a:t>
            </a:r>
          </a:p>
          <a:p>
            <a:pPr lvl="1"/>
            <a:r>
              <a:rPr lang="en-US" dirty="0" smtClean="0">
                <a:latin typeface="Times New Roman"/>
              </a:rPr>
              <a:t>Adolescents have fewer, more selective, more effective neural connections than children</a:t>
            </a:r>
          </a:p>
          <a:p>
            <a:r>
              <a:rPr lang="en-US" dirty="0" smtClean="0">
                <a:latin typeface="Times New Roman"/>
              </a:rPr>
              <a:t>Corpus </a:t>
            </a:r>
            <a:r>
              <a:rPr lang="en-US" dirty="0" err="1" smtClean="0">
                <a:latin typeface="Times New Roman"/>
              </a:rPr>
              <a:t>callosum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Band of fibers that connects brain’s left and right hemispheres</a:t>
            </a:r>
          </a:p>
          <a:p>
            <a:pPr lvl="1"/>
            <a:r>
              <a:rPr lang="en-US" dirty="0" smtClean="0">
                <a:latin typeface="Times New Roman"/>
              </a:rPr>
              <a:t>Thickens during adolescence, improving ability to process information</a:t>
            </a:r>
          </a:p>
          <a:p>
            <a:r>
              <a:rPr lang="en-US" dirty="0" err="1" smtClean="0">
                <a:latin typeface="Times New Roman"/>
              </a:rPr>
              <a:t>Amygdala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Brain’s center for emotions, such as anger</a:t>
            </a:r>
          </a:p>
          <a:p>
            <a:pPr lvl="1"/>
            <a:r>
              <a:rPr lang="en-US" dirty="0" smtClean="0">
                <a:latin typeface="Times New Roman"/>
              </a:rPr>
              <a:t>Matures earlier than prefrontal cortex</a:t>
            </a:r>
          </a:p>
          <a:p>
            <a:pPr lvl="1"/>
            <a:r>
              <a:rPr lang="en-US" dirty="0" smtClean="0">
                <a:latin typeface="Times New Roman"/>
              </a:rPr>
              <a:t>Capable of strong emotion but may lack self-control</a:t>
            </a:r>
          </a:p>
          <a:p>
            <a:pPr>
              <a:buNone/>
            </a:pPr>
            <a:endParaRPr lang="en-US" dirty="0" smtClean="0">
              <a:latin typeface="Times New Roman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15" y="4462818"/>
            <a:ext cx="2135506" cy="20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/>
              </a:rPr>
              <a:t>The Brain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19" y="1920705"/>
            <a:ext cx="8208883" cy="41448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Adulthood and aging</a:t>
            </a:r>
          </a:p>
          <a:p>
            <a:pPr lvl="1"/>
            <a:r>
              <a:rPr lang="en-US" dirty="0" smtClean="0">
                <a:latin typeface="Times New Roman"/>
              </a:rPr>
              <a:t>Brain loses 5-10% of its weight between ages of 20 and 90</a:t>
            </a:r>
          </a:p>
          <a:p>
            <a:pPr lvl="1"/>
            <a:r>
              <a:rPr lang="en-US" dirty="0" smtClean="0">
                <a:latin typeface="Times New Roman"/>
              </a:rPr>
              <a:t>Brain volume also decreases</a:t>
            </a:r>
          </a:p>
          <a:p>
            <a:r>
              <a:rPr lang="en-US" dirty="0" smtClean="0">
                <a:latin typeface="Times New Roman"/>
              </a:rPr>
              <a:t>General slowing of brain and spinal cord function</a:t>
            </a:r>
          </a:p>
          <a:p>
            <a:pPr lvl="1"/>
            <a:r>
              <a:rPr lang="en-US" dirty="0" smtClean="0">
                <a:latin typeface="Times New Roman"/>
              </a:rPr>
              <a:t>Begins in middle age, accelerates with age</a:t>
            </a:r>
          </a:p>
          <a:p>
            <a:r>
              <a:rPr lang="en-US" dirty="0" smtClean="0">
                <a:latin typeface="Times New Roman"/>
              </a:rPr>
              <a:t>Reduction in neurotransmitters</a:t>
            </a:r>
          </a:p>
          <a:p>
            <a:pPr lvl="1"/>
            <a:r>
              <a:rPr lang="en-US" dirty="0" smtClean="0">
                <a:latin typeface="Times New Roman"/>
              </a:rPr>
              <a:t>May play a role in memory decline</a:t>
            </a:r>
          </a:p>
          <a:p>
            <a:pPr lvl="1"/>
            <a:r>
              <a:rPr lang="en-US" dirty="0" smtClean="0">
                <a:latin typeface="Times New Roman"/>
              </a:rPr>
              <a:t>Problems in planning and carrying out motor activities</a:t>
            </a:r>
          </a:p>
          <a:p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/>
              </a:rPr>
              <a:t>Body Growth and Change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6" y="1905215"/>
            <a:ext cx="8084977" cy="41603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Patterns of growth</a:t>
            </a:r>
          </a:p>
          <a:p>
            <a:pPr lvl="1"/>
            <a:r>
              <a:rPr lang="en-US" dirty="0" err="1" smtClean="0">
                <a:latin typeface="Times New Roman"/>
              </a:rPr>
              <a:t>Cephalocaudal</a:t>
            </a:r>
            <a:r>
              <a:rPr lang="en-US" dirty="0" smtClean="0">
                <a:latin typeface="Times New Roman"/>
              </a:rPr>
              <a:t> pattern</a:t>
            </a:r>
          </a:p>
          <a:p>
            <a:pPr lvl="2"/>
            <a:r>
              <a:rPr lang="en-US" dirty="0" smtClean="0">
                <a:latin typeface="Times New Roman"/>
              </a:rPr>
              <a:t>Growth sequence that gradually works from top to bottom of the body</a:t>
            </a:r>
          </a:p>
          <a:p>
            <a:pPr lvl="1"/>
            <a:r>
              <a:rPr lang="en-US" dirty="0" err="1" smtClean="0">
                <a:latin typeface="Times New Roman"/>
              </a:rPr>
              <a:t>Proximodistal</a:t>
            </a:r>
            <a:r>
              <a:rPr lang="en-US" dirty="0" smtClean="0">
                <a:latin typeface="Times New Roman"/>
              </a:rPr>
              <a:t> pattern</a:t>
            </a:r>
          </a:p>
          <a:p>
            <a:pPr lvl="2"/>
            <a:r>
              <a:rPr lang="en-US" dirty="0" smtClean="0">
                <a:latin typeface="Times New Roman"/>
              </a:rPr>
              <a:t>Growth sequence in which growth starts at the center of the body and moves towards the extremities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  <p:pic>
        <p:nvPicPr>
          <p:cNvPr id="5" name="Content Placeholder 4" descr="san35503_0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05" y="4503761"/>
            <a:ext cx="3592795" cy="143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Sleep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28" y="1920705"/>
            <a:ext cx="7837160" cy="414481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Infancy</a:t>
            </a:r>
          </a:p>
          <a:p>
            <a:pPr lvl="1"/>
            <a:r>
              <a:rPr lang="en-US" dirty="0" smtClean="0">
                <a:latin typeface="Times New Roman"/>
              </a:rPr>
              <a:t>Newborns sleep 16-17 hours per day</a:t>
            </a:r>
          </a:p>
          <a:p>
            <a:pPr lvl="1"/>
            <a:r>
              <a:rPr lang="en-US" dirty="0" smtClean="0">
                <a:latin typeface="Times New Roman"/>
              </a:rPr>
              <a:t>By 6 months of age, infants have moved closer to adult-like sleep </a:t>
            </a:r>
            <a:r>
              <a:rPr lang="en-US" dirty="0" smtClean="0">
                <a:latin typeface="Times New Roman"/>
              </a:rPr>
              <a:t>patterns</a:t>
            </a:r>
          </a:p>
          <a:p>
            <a:pPr lvl="1"/>
            <a:r>
              <a:rPr lang="en-US" dirty="0">
                <a:latin typeface="Times New Roman"/>
              </a:rPr>
              <a:t>About half of infant’s sleep is REM sleep, whereas adults spend only </a:t>
            </a:r>
            <a:r>
              <a:rPr lang="en-US" dirty="0">
                <a:latin typeface="Times New Roman"/>
                <a:ea typeface="Lucida Grande"/>
                <a:cs typeface="Lucida Grande"/>
              </a:rPr>
              <a:t>⅕</a:t>
            </a:r>
            <a:r>
              <a:rPr lang="en-US" dirty="0">
                <a:latin typeface="Times New Roman"/>
              </a:rPr>
              <a:t> of the night in REM sleep</a:t>
            </a:r>
          </a:p>
          <a:p>
            <a:pPr lvl="1"/>
            <a:r>
              <a:rPr lang="en-US" dirty="0">
                <a:latin typeface="Times New Roman"/>
              </a:rPr>
              <a:t>Sudden infant death syndrome (SIDS)</a:t>
            </a:r>
          </a:p>
          <a:p>
            <a:r>
              <a:rPr lang="en-US" dirty="0">
                <a:latin typeface="Times New Roman"/>
              </a:rPr>
              <a:t>Childhood</a:t>
            </a:r>
          </a:p>
          <a:p>
            <a:pPr lvl="1"/>
            <a:r>
              <a:rPr lang="en-US" dirty="0">
                <a:latin typeface="Times New Roman"/>
              </a:rPr>
              <a:t>Experts recommend young children get 11-13 hours of sleep each night</a:t>
            </a: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Sleep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55" y="1584008"/>
            <a:ext cx="8031067" cy="495327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/>
              </a:rPr>
              <a:t>Many adolescents exhibit inadequate sleep patterns</a:t>
            </a:r>
          </a:p>
          <a:p>
            <a:pPr lvl="1"/>
            <a:r>
              <a:rPr lang="en-US" dirty="0">
                <a:latin typeface="Times New Roman"/>
              </a:rPr>
              <a:t>Less than 8 hours a day</a:t>
            </a:r>
          </a:p>
          <a:p>
            <a:pPr lvl="1"/>
            <a:r>
              <a:rPr lang="en-US" dirty="0">
                <a:latin typeface="Times New Roman"/>
              </a:rPr>
              <a:t>Linked to fatigue, moodiness, depression, more caffeine beverage use, falling asleep in </a:t>
            </a:r>
            <a:r>
              <a:rPr lang="en-US" dirty="0" smtClean="0">
                <a:latin typeface="Times New Roman"/>
              </a:rPr>
              <a:t>school</a:t>
            </a:r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Average </a:t>
            </a:r>
            <a:r>
              <a:rPr lang="en-US" dirty="0" smtClean="0">
                <a:latin typeface="Times New Roman"/>
              </a:rPr>
              <a:t>American adult gets just under 6 hours of sleep per night</a:t>
            </a:r>
          </a:p>
          <a:p>
            <a:pPr lvl="1"/>
            <a:r>
              <a:rPr lang="en-US" dirty="0" smtClean="0">
                <a:latin typeface="Times New Roman"/>
              </a:rPr>
              <a:t>Work and school pressures, family and social obligations lead to long hours of wakefulness and irregular sleep/wake schedules</a:t>
            </a:r>
          </a:p>
          <a:p>
            <a:r>
              <a:rPr lang="en-US" dirty="0" smtClean="0">
                <a:latin typeface="Times New Roman"/>
              </a:rPr>
              <a:t>Beginning in forties, wakeful periods during the night become more frequent </a:t>
            </a:r>
          </a:p>
          <a:p>
            <a:pPr lvl="1"/>
            <a:r>
              <a:rPr lang="en-US" dirty="0" smtClean="0">
                <a:latin typeface="Times New Roman"/>
              </a:rPr>
              <a:t>Shorter periods of deep sleep</a:t>
            </a:r>
          </a:p>
          <a:p>
            <a:r>
              <a:rPr lang="en-US" dirty="0" smtClean="0">
                <a:latin typeface="Times New Roman"/>
              </a:rPr>
              <a:t>Older adults go to bed earlier and wake earlier in morning</a:t>
            </a:r>
          </a:p>
          <a:p>
            <a:pPr lvl="1"/>
            <a:r>
              <a:rPr lang="en-US" dirty="0" smtClean="0">
                <a:latin typeface="Times New Roman"/>
              </a:rPr>
              <a:t>Approximately 50% of older adults complain of difficulty sleeping</a:t>
            </a:r>
          </a:p>
          <a:p>
            <a:pPr lvl="1"/>
            <a:r>
              <a:rPr lang="en-US" dirty="0" smtClean="0">
                <a:latin typeface="Times New Roman"/>
              </a:rPr>
              <a:t>Lack of sleep linked to health problems</a:t>
            </a: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Longevity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13" y="1949808"/>
            <a:ext cx="7851459" cy="41157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Average life expectancy in United States is 77.9 years</a:t>
            </a:r>
          </a:p>
          <a:p>
            <a:pPr lvl="1"/>
            <a:r>
              <a:rPr lang="en-US" dirty="0" smtClean="0">
                <a:latin typeface="Times New Roman"/>
              </a:rPr>
              <a:t>Varies for men and women and ethnic groups</a:t>
            </a:r>
          </a:p>
          <a:p>
            <a:pPr lvl="1"/>
            <a:r>
              <a:rPr lang="en-US" dirty="0" smtClean="0">
                <a:latin typeface="Times New Roman"/>
              </a:rPr>
              <a:t>Women live longer than </a:t>
            </a:r>
            <a:r>
              <a:rPr lang="en-US" dirty="0" smtClean="0">
                <a:latin typeface="Times New Roman"/>
              </a:rPr>
              <a:t>men, but men live better.</a:t>
            </a:r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Body Growth and Change</a:t>
            </a:r>
            <a:endParaRPr lang="en-US" sz="3600" dirty="0">
              <a:latin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632" y="1936194"/>
            <a:ext cx="8084976" cy="41293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Puberty</a:t>
            </a:r>
          </a:p>
          <a:p>
            <a:pPr lvl="1"/>
            <a:r>
              <a:rPr lang="en-US" dirty="0" smtClean="0">
                <a:latin typeface="Times New Roman"/>
              </a:rPr>
              <a:t>Period of rapid physical maturation involving hormonal and bodily changes that take place in early adolescence</a:t>
            </a:r>
          </a:p>
          <a:p>
            <a:pPr lvl="2"/>
            <a:r>
              <a:rPr lang="en-US" dirty="0" smtClean="0">
                <a:latin typeface="Times New Roman"/>
              </a:rPr>
              <a:t>Signs of sexual maturation</a:t>
            </a:r>
          </a:p>
          <a:p>
            <a:pPr lvl="2"/>
            <a:r>
              <a:rPr lang="en-US" dirty="0" smtClean="0">
                <a:latin typeface="Times New Roman"/>
              </a:rPr>
              <a:t>Menarche</a:t>
            </a:r>
          </a:p>
          <a:p>
            <a:pPr lvl="3"/>
            <a:r>
              <a:rPr lang="en-US" dirty="0" smtClean="0">
                <a:latin typeface="Times New Roman"/>
              </a:rPr>
              <a:t>A girl’s first menstrual period</a:t>
            </a:r>
          </a:p>
          <a:p>
            <a:pPr lvl="2"/>
            <a:r>
              <a:rPr lang="en-US" dirty="0" smtClean="0">
                <a:latin typeface="Times New Roman"/>
              </a:rPr>
              <a:t>Growth spurt</a:t>
            </a:r>
          </a:p>
          <a:p>
            <a:r>
              <a:rPr lang="en-US" dirty="0" smtClean="0">
                <a:latin typeface="Times New Roman"/>
              </a:rPr>
              <a:t>Girls’ onset of puberty between 9 to 15 years of age</a:t>
            </a:r>
          </a:p>
          <a:p>
            <a:r>
              <a:rPr lang="en-US" dirty="0" smtClean="0">
                <a:latin typeface="Times New Roman"/>
              </a:rPr>
              <a:t>Boys’ onset of puberty between 10 to 17 years of age</a:t>
            </a:r>
          </a:p>
          <a:p>
            <a:endParaRPr lang="en-US" dirty="0" smtClean="0">
              <a:latin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Body Growth and Change</a:t>
            </a:r>
            <a:endParaRPr lang="en-US" sz="3600" dirty="0">
              <a:latin typeface="Times New Roman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9165" y="1936194"/>
            <a:ext cx="8239861" cy="41293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</a:rPr>
              <a:t>Hormones</a:t>
            </a:r>
          </a:p>
          <a:p>
            <a:pPr lvl="1"/>
            <a:r>
              <a:rPr lang="en-US" dirty="0" smtClean="0">
                <a:latin typeface="Times New Roman"/>
              </a:rPr>
              <a:t>Powerful chemical substances secreted by endocrine glands and carried through bloodstream</a:t>
            </a:r>
          </a:p>
          <a:p>
            <a:r>
              <a:rPr lang="en-US" dirty="0" smtClean="0">
                <a:latin typeface="Times New Roman"/>
              </a:rPr>
              <a:t>Hypothalamus</a:t>
            </a:r>
          </a:p>
          <a:p>
            <a:pPr lvl="1"/>
            <a:r>
              <a:rPr lang="en-US" dirty="0" smtClean="0">
                <a:latin typeface="Times New Roman"/>
              </a:rPr>
              <a:t>Brain structure involved in eating and sexual behavior</a:t>
            </a:r>
          </a:p>
          <a:p>
            <a:r>
              <a:rPr lang="en-US" dirty="0" smtClean="0">
                <a:latin typeface="Times New Roman"/>
              </a:rPr>
              <a:t>Testosterone</a:t>
            </a:r>
          </a:p>
          <a:p>
            <a:pPr lvl="1"/>
            <a:r>
              <a:rPr lang="en-US" dirty="0" smtClean="0">
                <a:latin typeface="Times New Roman"/>
              </a:rPr>
              <a:t>Hormone associated in boys with genital development, increased height, deepening voice</a:t>
            </a:r>
          </a:p>
          <a:p>
            <a:r>
              <a:rPr lang="en-US" dirty="0" err="1" smtClean="0">
                <a:latin typeface="Times New Roman"/>
              </a:rPr>
              <a:t>Estradiol</a:t>
            </a:r>
            <a:endParaRPr lang="en-US" dirty="0" smtClean="0">
              <a:latin typeface="Times New Roman"/>
            </a:endParaRPr>
          </a:p>
          <a:p>
            <a:pPr lvl="1"/>
            <a:r>
              <a:rPr lang="en-US" dirty="0" smtClean="0">
                <a:latin typeface="Times New Roman"/>
              </a:rPr>
              <a:t>Hormone associated in girls with breast, uterine, and skeletal development</a:t>
            </a:r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Body Growth and Change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86" y="1936194"/>
            <a:ext cx="7930090" cy="41293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Body image</a:t>
            </a:r>
          </a:p>
          <a:p>
            <a:pPr lvl="1"/>
            <a:r>
              <a:rPr lang="en-US" dirty="0" smtClean="0">
                <a:latin typeface="Times New Roman"/>
              </a:rPr>
              <a:t>Adolescents are preoccupied with their bodies</a:t>
            </a:r>
          </a:p>
          <a:p>
            <a:pPr lvl="1"/>
            <a:r>
              <a:rPr lang="en-US" dirty="0" smtClean="0">
                <a:latin typeface="Times New Roman"/>
              </a:rPr>
              <a:t>Body dissatisfaction is more acute during puberty than late adolescence</a:t>
            </a:r>
          </a:p>
          <a:p>
            <a:r>
              <a:rPr lang="en-US" dirty="0" smtClean="0">
                <a:latin typeface="Times New Roman"/>
              </a:rPr>
              <a:t>Gender differences</a:t>
            </a:r>
          </a:p>
          <a:p>
            <a:pPr lvl="1"/>
            <a:r>
              <a:rPr lang="en-US" dirty="0" smtClean="0">
                <a:latin typeface="Times New Roman"/>
              </a:rPr>
              <a:t>Girls tend to be less happy with their bodies and have more negative body image than boys</a:t>
            </a:r>
          </a:p>
          <a:p>
            <a:pPr lvl="1"/>
            <a:r>
              <a:rPr lang="en-US" dirty="0" smtClean="0">
                <a:latin typeface="Times New Roman"/>
              </a:rPr>
              <a:t>Boys become more satisfied with their bodies as they move through puberty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Body Growth and Change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41" y="1905215"/>
            <a:ext cx="8224373" cy="416030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/>
              </a:rPr>
              <a:t>Early and late maturation</a:t>
            </a:r>
          </a:p>
          <a:p>
            <a:pPr lvl="1"/>
            <a:r>
              <a:rPr lang="en-US" dirty="0" smtClean="0">
                <a:latin typeface="Times New Roman"/>
              </a:rPr>
              <a:t>Early-maturing boys perceived themselves more positively and had more successful peer relationships than late-maturing boys</a:t>
            </a:r>
          </a:p>
          <a:p>
            <a:pPr lvl="2"/>
            <a:r>
              <a:rPr lang="en-US" dirty="0" smtClean="0">
                <a:latin typeface="Times New Roman"/>
              </a:rPr>
              <a:t>Similar findings with girls, but not as strong</a:t>
            </a:r>
          </a:p>
          <a:p>
            <a:pPr lvl="1"/>
            <a:r>
              <a:rPr lang="en-US" dirty="0" smtClean="0">
                <a:latin typeface="Times New Roman"/>
              </a:rPr>
              <a:t>Early maturation may increase girls’ vulnerability to problems</a:t>
            </a:r>
          </a:p>
          <a:p>
            <a:pPr lvl="2"/>
            <a:r>
              <a:rPr lang="en-US" dirty="0" smtClean="0">
                <a:latin typeface="Times New Roman"/>
              </a:rPr>
              <a:t>Smoking, drinking, depression, eating disorders, struggle for independence, early dating and sexual experiences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Body Growth and Change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16" y="1936194"/>
            <a:ext cx="7914604" cy="41293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Subtle physical changes happen through early adulthood</a:t>
            </a:r>
          </a:p>
          <a:p>
            <a:r>
              <a:rPr lang="en-US" dirty="0" smtClean="0">
                <a:latin typeface="Times New Roman"/>
              </a:rPr>
              <a:t>Peak functioning of joints occurs in the twenties</a:t>
            </a:r>
          </a:p>
          <a:p>
            <a:r>
              <a:rPr lang="en-US" dirty="0" smtClean="0">
                <a:latin typeface="Times New Roman"/>
              </a:rPr>
              <a:t>Peak of muscle tone and strength in late teens and twenties</a:t>
            </a:r>
          </a:p>
          <a:p>
            <a:pPr lvl="1"/>
            <a:r>
              <a:rPr lang="en-US" dirty="0" smtClean="0">
                <a:latin typeface="Times New Roman"/>
              </a:rPr>
              <a:t>Begins to decline in thirties</a:t>
            </a:r>
          </a:p>
          <a:p>
            <a:pPr>
              <a:buNone/>
            </a:pPr>
            <a:endParaRPr lang="en-US" dirty="0" smtClean="0">
              <a:latin typeface="Times New Roman"/>
            </a:endParaRPr>
          </a:p>
          <a:p>
            <a:endParaRPr lang="en-US" dirty="0" smtClean="0">
              <a:latin typeface="Times New Roman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Body Growth and Change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74" y="1827767"/>
            <a:ext cx="7672402" cy="423775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Middle Adulthood</a:t>
            </a:r>
          </a:p>
          <a:p>
            <a:pPr lvl="1"/>
            <a:r>
              <a:rPr lang="en-US" dirty="0" smtClean="0">
                <a:latin typeface="Times New Roman"/>
              </a:rPr>
              <a:t>Physical changes are gradual</a:t>
            </a:r>
          </a:p>
          <a:p>
            <a:pPr lvl="1"/>
            <a:r>
              <a:rPr lang="en-US" dirty="0" smtClean="0">
                <a:latin typeface="Times New Roman"/>
              </a:rPr>
              <a:t>Genetic and lifestyle factors play a role in chronic disease</a:t>
            </a:r>
          </a:p>
          <a:p>
            <a:r>
              <a:rPr lang="en-US" dirty="0" smtClean="0">
                <a:latin typeface="Times New Roman"/>
              </a:rPr>
              <a:t>Physical appearance</a:t>
            </a:r>
          </a:p>
          <a:p>
            <a:pPr lvl="1"/>
            <a:r>
              <a:rPr lang="en-US" dirty="0" smtClean="0">
                <a:latin typeface="Times New Roman"/>
              </a:rPr>
              <a:t>Lose height and gain weight</a:t>
            </a:r>
          </a:p>
          <a:p>
            <a:pPr lvl="1"/>
            <a:r>
              <a:rPr lang="en-US" dirty="0" smtClean="0">
                <a:latin typeface="Times New Roman"/>
              </a:rPr>
              <a:t>Noticeable signs of aging by forties or fifties</a:t>
            </a:r>
          </a:p>
          <a:p>
            <a:r>
              <a:rPr lang="en-US" dirty="0" smtClean="0">
                <a:latin typeface="Times New Roman"/>
              </a:rPr>
              <a:t>Strength, joints, and bones</a:t>
            </a:r>
          </a:p>
          <a:p>
            <a:pPr lvl="1"/>
            <a:r>
              <a:rPr lang="en-US" dirty="0" err="1" smtClean="0">
                <a:latin typeface="Times New Roman"/>
              </a:rPr>
              <a:t>Sarcopenia</a:t>
            </a:r>
            <a:r>
              <a:rPr lang="en-US" dirty="0" smtClean="0">
                <a:latin typeface="Times New Roman"/>
              </a:rPr>
              <a:t>, age-related loss of lean muscle and strength</a:t>
            </a:r>
          </a:p>
          <a:p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</a:rPr>
              <a:t>Body Growth and Change</a:t>
            </a:r>
            <a:endParaRPr lang="en-US" sz="3600" dirty="0"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27" y="1920705"/>
            <a:ext cx="7806183" cy="41448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</a:rPr>
              <a:t>Cardiovascular disease</a:t>
            </a:r>
          </a:p>
          <a:p>
            <a:pPr lvl="1"/>
            <a:r>
              <a:rPr lang="en-US" dirty="0" smtClean="0">
                <a:latin typeface="Times New Roman"/>
              </a:rPr>
              <a:t>Cholesterol levels increase through adult years</a:t>
            </a:r>
          </a:p>
          <a:p>
            <a:pPr lvl="1"/>
            <a:r>
              <a:rPr lang="en-US" dirty="0" smtClean="0">
                <a:latin typeface="Times New Roman"/>
              </a:rPr>
              <a:t>Increased risk of cardiovascular disease</a:t>
            </a:r>
          </a:p>
          <a:p>
            <a:pPr lvl="1"/>
            <a:r>
              <a:rPr lang="en-US" dirty="0" smtClean="0">
                <a:latin typeface="Times New Roman"/>
              </a:rPr>
              <a:t>Blood pressure rises</a:t>
            </a:r>
          </a:p>
          <a:p>
            <a:r>
              <a:rPr lang="en-US" dirty="0" smtClean="0">
                <a:latin typeface="Times New Roman"/>
              </a:rPr>
              <a:t>Metabolic syndrome</a:t>
            </a:r>
          </a:p>
          <a:p>
            <a:pPr lvl="1"/>
            <a:r>
              <a:rPr lang="en-US" dirty="0" smtClean="0">
                <a:latin typeface="Times New Roman"/>
              </a:rPr>
              <a:t>Condition characterized by hypertension, obesity, and insulin resistance</a:t>
            </a:r>
          </a:p>
          <a:p>
            <a:pPr lvl="1"/>
            <a:r>
              <a:rPr lang="en-US" dirty="0" smtClean="0">
                <a:latin typeface="Times New Roman"/>
              </a:rPr>
              <a:t>Leads to development of diabetes and cardiovascular disease</a:t>
            </a:r>
          </a:p>
          <a:p>
            <a:r>
              <a:rPr lang="en-US" dirty="0" smtClean="0">
                <a:latin typeface="Times New Roman"/>
              </a:rPr>
              <a:t>Lungs</a:t>
            </a:r>
          </a:p>
          <a:p>
            <a:pPr lvl="1"/>
            <a:r>
              <a:rPr lang="en-US" dirty="0" smtClean="0">
                <a:latin typeface="Times New Roman"/>
              </a:rPr>
              <a:t>Gradual change in elasticity of lung tissue after age 55</a:t>
            </a:r>
          </a:p>
          <a:p>
            <a:pPr lvl="1"/>
            <a:endParaRPr lang="en-US" dirty="0" smtClean="0"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754" y="6065521"/>
            <a:ext cx="528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</a:rPr>
              <a:t>Copyright McGraw-Hill Education, 2014</a:t>
            </a:r>
            <a:endParaRPr lang="en-US" sz="16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1169</TotalTime>
  <Words>1159</Words>
  <Application>Microsoft Office PowerPoint</Application>
  <PresentationFormat>On-screen Show (4:3)</PresentationFormat>
  <Paragraphs>191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Capital</vt:lpstr>
      <vt:lpstr>A Topical Approach to Life-Span Development, 7th edition John W. Santrock</vt:lpstr>
      <vt:lpstr>Body Growth and Change</vt:lpstr>
      <vt:lpstr>Body Growth and Change</vt:lpstr>
      <vt:lpstr>Body Growth and Change</vt:lpstr>
      <vt:lpstr>Body Growth and Change</vt:lpstr>
      <vt:lpstr>Body Growth and Change</vt:lpstr>
      <vt:lpstr>Body Growth and Change</vt:lpstr>
      <vt:lpstr>Body Growth and Change</vt:lpstr>
      <vt:lpstr>Body Growth and Change</vt:lpstr>
      <vt:lpstr>Body Growth and Change</vt:lpstr>
      <vt:lpstr>Body Growth and Change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The Brain</vt:lpstr>
      <vt:lpstr>Sleep</vt:lpstr>
      <vt:lpstr>Sleep</vt:lpstr>
      <vt:lpstr>Longevity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Topical Approach to Life-Span Development, 6th edition John W. Santrock</dc:title>
  <dc:creator>Khia Thomas</dc:creator>
  <cp:lastModifiedBy>Shawn</cp:lastModifiedBy>
  <cp:revision>57</cp:revision>
  <dcterms:created xsi:type="dcterms:W3CDTF">2013-08-02T17:06:20Z</dcterms:created>
  <dcterms:modified xsi:type="dcterms:W3CDTF">2014-09-23T00:33:03Z</dcterms:modified>
</cp:coreProperties>
</file>