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58" r:id="rId4"/>
    <p:sldId id="262" r:id="rId5"/>
    <p:sldId id="265" r:id="rId6"/>
    <p:sldId id="267" r:id="rId7"/>
    <p:sldId id="269" r:id="rId8"/>
    <p:sldId id="270" r:id="rId9"/>
    <p:sldId id="271" r:id="rId10"/>
    <p:sldId id="278" r:id="rId11"/>
    <p:sldId id="279" r:id="rId12"/>
    <p:sldId id="280" r:id="rId13"/>
    <p:sldId id="311" r:id="rId14"/>
    <p:sldId id="287" r:id="rId15"/>
    <p:sldId id="309" r:id="rId16"/>
    <p:sldId id="289" r:id="rId17"/>
    <p:sldId id="312" r:id="rId18"/>
    <p:sldId id="313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3" descr="MHE-red-RGB-email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62" y="4755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2A01D2-A620-4845-B23B-3DD7112969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3.examiner.com/images/blog/wysiwyg/image/2d_ultrasound(3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barazo10.com/wp-content/uploads/2006/06/Amniocentesi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pregnancy.org/files/images/3/34fetoscopy34weeks33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0946"/>
            <a:ext cx="7342188" cy="1924050"/>
          </a:xfrm>
        </p:spPr>
        <p:txBody>
          <a:bodyPr/>
          <a:lstStyle/>
          <a:p>
            <a:r>
              <a:rPr lang="en-US" sz="3600" b="1" dirty="0" smtClean="0">
                <a:latin typeface="Times New Roman"/>
              </a:rPr>
              <a:t>A Topical Approach to Life-Span Development, 7</a:t>
            </a:r>
            <a:r>
              <a:rPr lang="en-US" sz="3600" b="1" baseline="30000" dirty="0" smtClean="0">
                <a:latin typeface="Times New Roman"/>
              </a:rPr>
              <a:t>th</a:t>
            </a:r>
            <a:r>
              <a:rPr lang="en-US" sz="3600" b="1" dirty="0" smtClean="0">
                <a:latin typeface="Times New Roman"/>
              </a:rPr>
              <a:t> edition</a:t>
            </a: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en-US" sz="3200" dirty="0" smtClean="0">
                <a:latin typeface="Times New Roman"/>
              </a:rPr>
              <a:t>John W. </a:t>
            </a:r>
            <a:r>
              <a:rPr lang="en-US" sz="3200" dirty="0" err="1" smtClean="0">
                <a:latin typeface="Times New Roman"/>
              </a:rPr>
              <a:t>Santrock</a:t>
            </a:r>
            <a:endParaRPr lang="en-US" sz="32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Chapter 2 – </a:t>
            </a:r>
          </a:p>
          <a:p>
            <a:r>
              <a:rPr lang="en-US" sz="3600" dirty="0" smtClean="0">
                <a:latin typeface="Times New Roman"/>
              </a:rPr>
              <a:t>Biological Beginnings</a:t>
            </a:r>
            <a:endParaRPr lang="en-US" sz="3600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5701163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Heredity and Environment Interaction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6" y="1911325"/>
            <a:ext cx="8018238" cy="4154196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Epigenetic view</a:t>
            </a:r>
          </a:p>
          <a:p>
            <a:pPr lvl="1"/>
            <a:r>
              <a:rPr lang="en-US" dirty="0" smtClean="0">
                <a:latin typeface="Times New Roman"/>
              </a:rPr>
              <a:t>Development is the result of an ongoing, bidirectional interchange between heredity and environment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5" descr="san35503_0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5" y="3070136"/>
            <a:ext cx="4572000" cy="28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Prenatal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84" y="1808703"/>
            <a:ext cx="8005410" cy="42568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Conception</a:t>
            </a:r>
          </a:p>
          <a:p>
            <a:pPr lvl="1"/>
            <a:r>
              <a:rPr lang="en-US" dirty="0" smtClean="0">
                <a:latin typeface="Times New Roman"/>
              </a:rPr>
              <a:t>When a single sperm cell unites with an ovum in a process called fertilization</a:t>
            </a:r>
          </a:p>
          <a:p>
            <a:r>
              <a:rPr lang="en-US" dirty="0" smtClean="0">
                <a:latin typeface="Times New Roman"/>
              </a:rPr>
              <a:t>Prenatal development</a:t>
            </a:r>
          </a:p>
          <a:p>
            <a:pPr lvl="1"/>
            <a:r>
              <a:rPr lang="en-US" dirty="0" smtClean="0">
                <a:latin typeface="Times New Roman"/>
              </a:rPr>
              <a:t>Lasts for approximately 266 days</a:t>
            </a:r>
          </a:p>
          <a:p>
            <a:pPr lvl="1"/>
            <a:r>
              <a:rPr lang="en-US" dirty="0" smtClean="0">
                <a:latin typeface="Times New Roman"/>
              </a:rPr>
              <a:t>Beginning with fertilization and ending with birth</a:t>
            </a:r>
          </a:p>
          <a:p>
            <a:pPr lvl="1"/>
            <a:r>
              <a:rPr lang="en-US" dirty="0" smtClean="0">
                <a:latin typeface="Times New Roman"/>
              </a:rPr>
              <a:t>Further divided into three periods</a:t>
            </a:r>
          </a:p>
          <a:p>
            <a:pPr lvl="1">
              <a:buNone/>
            </a:pP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70" y="2673900"/>
            <a:ext cx="1668624" cy="11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Prenatal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26" y="1679510"/>
            <a:ext cx="8056726" cy="45999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/>
              </a:rPr>
              <a:t>Germinal period</a:t>
            </a:r>
          </a:p>
          <a:p>
            <a:pPr lvl="1"/>
            <a:r>
              <a:rPr lang="en-US" dirty="0" smtClean="0">
                <a:latin typeface="Times New Roman"/>
              </a:rPr>
              <a:t>Takes place during the first two weeks after conception</a:t>
            </a:r>
          </a:p>
          <a:p>
            <a:pPr lvl="2"/>
            <a:r>
              <a:rPr lang="en-US" dirty="0" smtClean="0">
                <a:latin typeface="Times New Roman"/>
              </a:rPr>
              <a:t>Creation of fertilized egg</a:t>
            </a:r>
          </a:p>
          <a:p>
            <a:pPr lvl="2"/>
            <a:r>
              <a:rPr lang="en-US" dirty="0" smtClean="0">
                <a:latin typeface="Times New Roman"/>
              </a:rPr>
              <a:t>Cell division</a:t>
            </a:r>
          </a:p>
          <a:p>
            <a:pPr lvl="2"/>
            <a:r>
              <a:rPr lang="en-US" dirty="0" smtClean="0">
                <a:latin typeface="Times New Roman"/>
              </a:rPr>
              <a:t>Attachment of zygote to uterine </a:t>
            </a:r>
            <a:r>
              <a:rPr lang="en-US" dirty="0" smtClean="0">
                <a:latin typeface="Times New Roman"/>
              </a:rPr>
              <a:t>wall</a:t>
            </a:r>
          </a:p>
          <a:p>
            <a:r>
              <a:rPr lang="en-US" dirty="0">
                <a:latin typeface="Times New Roman"/>
              </a:rPr>
              <a:t>Embryonic period</a:t>
            </a:r>
          </a:p>
          <a:p>
            <a:pPr lvl="1"/>
            <a:r>
              <a:rPr lang="en-US" dirty="0">
                <a:latin typeface="Times New Roman"/>
              </a:rPr>
              <a:t>Occurs from two to eight weeks after conception</a:t>
            </a:r>
          </a:p>
          <a:p>
            <a:pPr lvl="2"/>
            <a:r>
              <a:rPr lang="en-US" dirty="0">
                <a:latin typeface="Times New Roman"/>
              </a:rPr>
              <a:t>Rate of cell differentiation intensifies</a:t>
            </a:r>
          </a:p>
          <a:p>
            <a:pPr lvl="2"/>
            <a:r>
              <a:rPr lang="en-US" dirty="0">
                <a:latin typeface="Times New Roman"/>
              </a:rPr>
              <a:t>Support systems for cells form</a:t>
            </a:r>
          </a:p>
          <a:p>
            <a:pPr lvl="2"/>
            <a:r>
              <a:rPr lang="en-US" dirty="0">
                <a:latin typeface="Times New Roman"/>
              </a:rPr>
              <a:t>Organs </a:t>
            </a:r>
            <a:r>
              <a:rPr lang="en-US" dirty="0" smtClean="0">
                <a:latin typeface="Times New Roman"/>
              </a:rPr>
              <a:t>appear</a:t>
            </a:r>
          </a:p>
          <a:p>
            <a:r>
              <a:rPr lang="en-US" dirty="0">
                <a:latin typeface="Times New Roman"/>
              </a:rPr>
              <a:t>Fetal period</a:t>
            </a:r>
          </a:p>
          <a:p>
            <a:pPr lvl="1"/>
            <a:r>
              <a:rPr lang="en-US" dirty="0">
                <a:latin typeface="Times New Roman"/>
              </a:rPr>
              <a:t>Lasts about seven months until birth</a:t>
            </a:r>
          </a:p>
          <a:p>
            <a:pPr lvl="1"/>
            <a:r>
              <a:rPr lang="en-US" dirty="0">
                <a:latin typeface="Times New Roman"/>
              </a:rPr>
              <a:t>Fetus is viable at about 6 months after conception</a:t>
            </a:r>
          </a:p>
          <a:p>
            <a:pPr lvl="1"/>
            <a:r>
              <a:rPr lang="en-US" dirty="0">
                <a:latin typeface="Times New Roman"/>
              </a:rPr>
              <a:t>Can survive outside of the womb if born</a:t>
            </a:r>
          </a:p>
          <a:p>
            <a:r>
              <a:rPr lang="en-US" dirty="0">
                <a:latin typeface="Times New Roman"/>
              </a:rPr>
              <a:t>At birth, the average American baby weighs 7½ pounds and is about 20 inches long</a:t>
            </a:r>
          </a:p>
          <a:p>
            <a:pPr lvl="2"/>
            <a:endParaRPr lang="en-US" dirty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5" descr="04weeks500x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49" y="1762864"/>
            <a:ext cx="1675526" cy="126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7weeks396x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40" y="3150578"/>
            <a:ext cx="1675526" cy="145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58" y="4727272"/>
            <a:ext cx="1707308" cy="115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Fetal Assessment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Chromosomal</a:t>
            </a:r>
          </a:p>
          <a:p>
            <a:pPr lvl="1" eaLnBrk="1" hangingPunct="1">
              <a:defRPr/>
            </a:pPr>
            <a:r>
              <a:rPr lang="en-US" dirty="0" smtClean="0"/>
              <a:t>Amniocentesis</a:t>
            </a:r>
          </a:p>
          <a:p>
            <a:pPr eaLnBrk="1" hangingPunct="1">
              <a:defRPr/>
            </a:pPr>
            <a:r>
              <a:rPr lang="en-US" dirty="0" smtClean="0"/>
              <a:t>Growth Development</a:t>
            </a:r>
          </a:p>
          <a:p>
            <a:pPr lvl="1" eaLnBrk="1" hangingPunct="1">
              <a:defRPr/>
            </a:pPr>
            <a:r>
              <a:rPr lang="en-US" dirty="0" smtClean="0"/>
              <a:t>Ultrasound</a:t>
            </a:r>
          </a:p>
          <a:p>
            <a:pPr lvl="1" eaLnBrk="1" hangingPunct="1">
              <a:defRPr/>
            </a:pPr>
            <a:r>
              <a:rPr lang="en-US" dirty="0" smtClean="0"/>
              <a:t>MRI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Blood/ Urine</a:t>
            </a:r>
          </a:p>
          <a:p>
            <a:pPr lvl="1" eaLnBrk="1" hangingPunct="1">
              <a:defRPr/>
            </a:pPr>
            <a:r>
              <a:rPr lang="en-US" dirty="0" smtClean="0"/>
              <a:t>Alpha-fetoprotein (AFP)</a:t>
            </a:r>
          </a:p>
          <a:p>
            <a:pPr eaLnBrk="1" hangingPunct="1">
              <a:defRPr/>
            </a:pPr>
            <a:r>
              <a:rPr lang="en-US" dirty="0" err="1" smtClean="0"/>
              <a:t>Fetoscopy</a:t>
            </a:r>
            <a:endParaRPr lang="en-US" dirty="0" smtClean="0"/>
          </a:p>
        </p:txBody>
      </p:sp>
      <p:pic>
        <p:nvPicPr>
          <p:cNvPr id="37892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667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http://www.pregnancy.org/files/imagecache/field_images/images/3/34fetoscopy34weeks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26" y="5224264"/>
            <a:ext cx="1673711" cy="13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Prenatal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25" y="1912437"/>
            <a:ext cx="7742085" cy="415308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</a:rPr>
              <a:t>Teratogen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Any agent that can potentially cause a birth defect or negatively alter cognitive or behavioral outcomes</a:t>
            </a:r>
          </a:p>
          <a:p>
            <a:r>
              <a:rPr lang="en-US" dirty="0" smtClean="0">
                <a:latin typeface="Times New Roman"/>
              </a:rPr>
              <a:t>Severity of damage from </a:t>
            </a:r>
            <a:r>
              <a:rPr lang="en-US" dirty="0" err="1" smtClean="0">
                <a:latin typeface="Times New Roman"/>
              </a:rPr>
              <a:t>teratogens</a:t>
            </a:r>
            <a:r>
              <a:rPr lang="en-US" dirty="0" smtClean="0">
                <a:latin typeface="Times New Roman"/>
              </a:rPr>
              <a:t> depends on:</a:t>
            </a:r>
          </a:p>
          <a:p>
            <a:pPr lvl="1"/>
            <a:r>
              <a:rPr lang="en-US" dirty="0" smtClean="0">
                <a:latin typeface="Times New Roman"/>
              </a:rPr>
              <a:t>Dosage</a:t>
            </a:r>
          </a:p>
          <a:p>
            <a:pPr lvl="1"/>
            <a:r>
              <a:rPr lang="en-US" dirty="0" smtClean="0">
                <a:latin typeface="Times New Roman"/>
              </a:rPr>
              <a:t>Genetic susceptibility</a:t>
            </a:r>
          </a:p>
          <a:p>
            <a:pPr lvl="1"/>
            <a:r>
              <a:rPr lang="en-US" dirty="0" smtClean="0">
                <a:latin typeface="Times New Roman"/>
              </a:rPr>
              <a:t>Time of exposure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Prenatal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6" y="1912437"/>
            <a:ext cx="7803288" cy="4153084"/>
          </a:xfrm>
        </p:spPr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 err="1" smtClean="0"/>
              <a:t>teratogens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latin typeface="Times New Roman"/>
              </a:rPr>
              <a:t>Drugs</a:t>
            </a:r>
          </a:p>
          <a:p>
            <a:pPr lvl="1"/>
            <a:r>
              <a:rPr lang="en-US" dirty="0" smtClean="0">
                <a:latin typeface="Times New Roman"/>
              </a:rPr>
              <a:t>Incompatible blood types</a:t>
            </a:r>
          </a:p>
          <a:p>
            <a:pPr lvl="1"/>
            <a:r>
              <a:rPr lang="en-US" dirty="0" smtClean="0">
                <a:latin typeface="Times New Roman"/>
              </a:rPr>
              <a:t>Environmental pollutants</a:t>
            </a:r>
          </a:p>
          <a:p>
            <a:pPr lvl="1"/>
            <a:r>
              <a:rPr lang="en-US" dirty="0" smtClean="0">
                <a:latin typeface="Times New Roman"/>
              </a:rPr>
              <a:t>Infectious diseases</a:t>
            </a:r>
          </a:p>
          <a:p>
            <a:pPr lvl="1"/>
            <a:r>
              <a:rPr lang="en-US" dirty="0" smtClean="0">
                <a:latin typeface="Times New Roman"/>
              </a:rPr>
              <a:t>Nutritional deficiencies</a:t>
            </a:r>
          </a:p>
          <a:p>
            <a:pPr lvl="1"/>
            <a:r>
              <a:rPr lang="en-US" dirty="0" smtClean="0">
                <a:latin typeface="Times New Roman"/>
              </a:rPr>
              <a:t>Maternal stress</a:t>
            </a:r>
          </a:p>
          <a:p>
            <a:pPr lvl="1"/>
            <a:r>
              <a:rPr lang="en-US" dirty="0" smtClean="0">
                <a:latin typeface="Times New Roman"/>
              </a:rPr>
              <a:t>Advanced maternal and paternal age</a:t>
            </a:r>
          </a:p>
          <a:p>
            <a:pPr lvl="1"/>
            <a:r>
              <a:rPr lang="en-US" dirty="0" smtClean="0">
                <a:latin typeface="Times New Roman"/>
              </a:rPr>
              <a:t>Environmental pollutants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Prenatal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84" y="1834359"/>
            <a:ext cx="7992581" cy="4231162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Prenatal Care</a:t>
            </a:r>
          </a:p>
          <a:p>
            <a:pPr lvl="1"/>
            <a:r>
              <a:rPr lang="en-US" dirty="0" smtClean="0">
                <a:latin typeface="Times New Roman"/>
              </a:rPr>
              <a:t>Defined schedule of visits for medical care</a:t>
            </a:r>
          </a:p>
          <a:p>
            <a:pPr lvl="1"/>
            <a:r>
              <a:rPr lang="en-US" dirty="0" smtClean="0">
                <a:latin typeface="Times New Roman"/>
              </a:rPr>
              <a:t>Screening for manageable conditions and treatable diseases that can affect baby or mother</a:t>
            </a:r>
          </a:p>
          <a:p>
            <a:pPr lvl="1"/>
            <a:r>
              <a:rPr lang="en-US" dirty="0" smtClean="0">
                <a:latin typeface="Times New Roman"/>
              </a:rPr>
              <a:t>Often includes comprehensive education, social, and nutritional services</a:t>
            </a:r>
          </a:p>
          <a:p>
            <a:pPr lvl="1"/>
            <a:r>
              <a:rPr lang="en-US" dirty="0" smtClean="0">
                <a:latin typeface="Times New Roman"/>
              </a:rPr>
              <a:t>Especially valuable for first-time mothers and women in poverty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Birth Choices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Attendants</a:t>
            </a:r>
          </a:p>
          <a:p>
            <a:pPr eaLnBrk="1" hangingPunct="1">
              <a:defRPr/>
            </a:pPr>
            <a:r>
              <a:rPr lang="en-US" sz="4800" b="1" smtClean="0"/>
              <a:t>Drugs</a:t>
            </a:r>
          </a:p>
          <a:p>
            <a:pPr eaLnBrk="1" hangingPunct="1">
              <a:defRPr/>
            </a:pPr>
            <a:r>
              <a:rPr lang="en-US" sz="4800" b="1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6899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Process of Birth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Stage 1</a:t>
            </a:r>
          </a:p>
          <a:p>
            <a:pPr lvl="1" eaLnBrk="1" hangingPunct="1">
              <a:defRPr/>
            </a:pPr>
            <a:r>
              <a:rPr lang="en-US" sz="3600" dirty="0" smtClean="0"/>
              <a:t>Dilation</a:t>
            </a:r>
          </a:p>
          <a:p>
            <a:pPr lvl="1" eaLnBrk="1" hangingPunct="1">
              <a:defRPr/>
            </a:pPr>
            <a:r>
              <a:rPr lang="en-US" sz="3600" dirty="0" smtClean="0"/>
              <a:t>Effacement</a:t>
            </a:r>
          </a:p>
          <a:p>
            <a:pPr eaLnBrk="1" hangingPunct="1">
              <a:defRPr/>
            </a:pPr>
            <a:r>
              <a:rPr lang="en-US" sz="3600" dirty="0" smtClean="0"/>
              <a:t>Stage 2</a:t>
            </a:r>
          </a:p>
          <a:p>
            <a:pPr lvl="1" eaLnBrk="1" hangingPunct="1">
              <a:defRPr/>
            </a:pPr>
            <a:r>
              <a:rPr lang="en-US" sz="3600" dirty="0" smtClean="0"/>
              <a:t>Labor/ Delivery</a:t>
            </a:r>
          </a:p>
          <a:p>
            <a:pPr eaLnBrk="1" hangingPunct="1">
              <a:defRPr/>
            </a:pPr>
            <a:r>
              <a:rPr lang="en-US" sz="3600" dirty="0" smtClean="0"/>
              <a:t>Stage 3</a:t>
            </a:r>
          </a:p>
          <a:p>
            <a:pPr lvl="1" eaLnBrk="1" hangingPunct="1">
              <a:defRPr/>
            </a:pPr>
            <a:r>
              <a:rPr lang="en-US" sz="3600" dirty="0" smtClean="0"/>
              <a:t>Delivery of the Placenta</a:t>
            </a:r>
          </a:p>
        </p:txBody>
      </p:sp>
    </p:spTree>
    <p:extLst>
      <p:ext uri="{BB962C8B-B14F-4D97-AF65-F5344CB8AC3E}">
        <p14:creationId xmlns:p14="http://schemas.microsoft.com/office/powerpoint/2010/main" val="27743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Birth and Postpartum Period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84" y="1936980"/>
            <a:ext cx="7954093" cy="412854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</a:rPr>
              <a:t>Apgar</a:t>
            </a:r>
            <a:r>
              <a:rPr lang="en-US" dirty="0" smtClean="0">
                <a:latin typeface="Times New Roman"/>
              </a:rPr>
              <a:t> Scale</a:t>
            </a:r>
          </a:p>
          <a:p>
            <a:pPr lvl="1"/>
            <a:r>
              <a:rPr lang="en-US" dirty="0" smtClean="0">
                <a:latin typeface="Times New Roman"/>
              </a:rPr>
              <a:t>Used to assess the health of newborns at one and five minutes after birth</a:t>
            </a:r>
          </a:p>
          <a:p>
            <a:pPr lvl="1"/>
            <a:r>
              <a:rPr lang="en-US" dirty="0" smtClean="0">
                <a:latin typeface="Times New Roman"/>
              </a:rPr>
              <a:t>Heart rate, respiratory effort, muscle tone, body color, and reflex irritability evaluated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6" descr="san35503_0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16" y="3838402"/>
            <a:ext cx="5691673" cy="290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The Evolutionary Perspective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05215"/>
            <a:ext cx="8084977" cy="41603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Natural Selection</a:t>
            </a:r>
          </a:p>
          <a:p>
            <a:pPr lvl="1"/>
            <a:r>
              <a:rPr lang="en-US" dirty="0" smtClean="0">
                <a:latin typeface="Times New Roman"/>
              </a:rPr>
              <a:t>Individuals best adapted to their environment are most likely to survive and reproduce</a:t>
            </a:r>
          </a:p>
          <a:p>
            <a:pPr lvl="1"/>
            <a:r>
              <a:rPr lang="en-US" dirty="0" smtClean="0">
                <a:latin typeface="Times New Roman"/>
              </a:rPr>
              <a:t>Their characteristics are passed on to the next generation</a:t>
            </a:r>
          </a:p>
          <a:p>
            <a:pPr lvl="1"/>
            <a:r>
              <a:rPr lang="en-US" dirty="0" smtClean="0">
                <a:latin typeface="Times New Roman"/>
              </a:rPr>
              <a:t>Over generations, organisms with characteristics best suited for survival make up an increased percentage of the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Birth and Postpartum Period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84" y="1898497"/>
            <a:ext cx="8043898" cy="41670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Low birth weight infants</a:t>
            </a:r>
          </a:p>
          <a:p>
            <a:pPr lvl="1"/>
            <a:r>
              <a:rPr lang="en-US" dirty="0" smtClean="0">
                <a:latin typeface="Times New Roman"/>
              </a:rPr>
              <a:t>Infants that weigh less than 5½ pounds at birth</a:t>
            </a:r>
          </a:p>
          <a:p>
            <a:r>
              <a:rPr lang="en-US" dirty="0" smtClean="0">
                <a:latin typeface="Times New Roman"/>
              </a:rPr>
              <a:t>Preterm infants</a:t>
            </a:r>
          </a:p>
          <a:p>
            <a:pPr lvl="1"/>
            <a:r>
              <a:rPr lang="en-US" dirty="0" smtClean="0">
                <a:latin typeface="Times New Roman"/>
              </a:rPr>
              <a:t>Infants born three weeks or more before pregnancy has reached full term</a:t>
            </a:r>
          </a:p>
          <a:p>
            <a:r>
              <a:rPr lang="en-US" dirty="0" smtClean="0">
                <a:latin typeface="Times New Roman"/>
              </a:rPr>
              <a:t>Small for date infants</a:t>
            </a:r>
          </a:p>
          <a:p>
            <a:pPr lvl="1"/>
            <a:r>
              <a:rPr lang="en-US" dirty="0" smtClean="0">
                <a:latin typeface="Times New Roman"/>
              </a:rPr>
              <a:t>Infants whose birth weights are below normal when the length of pregnancy is considered</a:t>
            </a:r>
          </a:p>
          <a:p>
            <a:pPr lvl="1"/>
            <a:r>
              <a:rPr lang="en-US" dirty="0" smtClean="0">
                <a:latin typeface="Times New Roman"/>
              </a:rPr>
              <a:t>May be preterm or full term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Evolutionary Perspective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8" y="1920705"/>
            <a:ext cx="7852648" cy="4144816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Evolutionary psychology</a:t>
            </a:r>
          </a:p>
          <a:p>
            <a:pPr lvl="1"/>
            <a:r>
              <a:rPr lang="en-US" dirty="0" smtClean="0">
                <a:latin typeface="Times New Roman"/>
              </a:rPr>
              <a:t>Emphasizes adaptation, reproduction, and survival of the fittest in shaping behavior</a:t>
            </a:r>
          </a:p>
          <a:p>
            <a:pPr lvl="1"/>
            <a:r>
              <a:rPr lang="en-US" dirty="0" smtClean="0">
                <a:latin typeface="Times New Roman"/>
              </a:rPr>
              <a:t>Evolution explains human physical features and behaviors</a:t>
            </a:r>
          </a:p>
          <a:p>
            <a:r>
              <a:rPr lang="en-US" dirty="0" smtClean="0">
                <a:latin typeface="Times New Roman"/>
              </a:rPr>
              <a:t>Evolutionary developmental psychology</a:t>
            </a:r>
          </a:p>
          <a:p>
            <a:pPr lvl="1"/>
            <a:r>
              <a:rPr lang="en-US" dirty="0" smtClean="0">
                <a:latin typeface="Times New Roman"/>
              </a:rPr>
              <a:t>Extended childhood evolved for human beings</a:t>
            </a:r>
          </a:p>
          <a:p>
            <a:pPr lvl="1"/>
            <a:r>
              <a:rPr lang="en-US" dirty="0" smtClean="0">
                <a:latin typeface="Times New Roman"/>
              </a:rPr>
              <a:t>Evolved characteristics are not always adaptive in contemporary society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Genetic Foundations of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41" y="1905215"/>
            <a:ext cx="8224373" cy="416030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</a:rPr>
              <a:t>Chromosomes</a:t>
            </a:r>
          </a:p>
          <a:p>
            <a:pPr lvl="1"/>
            <a:r>
              <a:rPr lang="en-US" dirty="0" smtClean="0">
                <a:latin typeface="Times New Roman"/>
              </a:rPr>
              <a:t>Threadlike structures located in the nucleus of each human cell</a:t>
            </a:r>
          </a:p>
          <a:p>
            <a:pPr lvl="1"/>
            <a:r>
              <a:rPr lang="en-US" dirty="0" smtClean="0">
                <a:latin typeface="Times New Roman"/>
              </a:rPr>
              <a:t>Made up of deoxyribonucleic acid (DNA)</a:t>
            </a:r>
          </a:p>
          <a:p>
            <a:r>
              <a:rPr lang="en-US" dirty="0" smtClean="0">
                <a:latin typeface="Times New Roman"/>
              </a:rPr>
              <a:t>DNA</a:t>
            </a:r>
          </a:p>
          <a:p>
            <a:pPr lvl="1"/>
            <a:r>
              <a:rPr lang="en-US" dirty="0" smtClean="0">
                <a:latin typeface="Times New Roman"/>
              </a:rPr>
              <a:t>Complex molecule with a double helix shape</a:t>
            </a:r>
          </a:p>
          <a:p>
            <a:pPr lvl="1"/>
            <a:r>
              <a:rPr lang="en-US" dirty="0" smtClean="0">
                <a:latin typeface="Times New Roman"/>
              </a:rPr>
              <a:t>Contains genetic </a:t>
            </a:r>
            <a:r>
              <a:rPr lang="en-US" dirty="0" smtClean="0">
                <a:latin typeface="Times New Roman"/>
              </a:rPr>
              <a:t>information</a:t>
            </a:r>
          </a:p>
          <a:p>
            <a:pPr lvl="1"/>
            <a:r>
              <a:rPr lang="en-US" dirty="0">
                <a:latin typeface="Times New Roman"/>
              </a:rPr>
              <a:t>Humans have about 30,000 genes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5" descr="san35503_0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808" y="4376057"/>
            <a:ext cx="3077327" cy="138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Genetic Foundations of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7" y="1920705"/>
            <a:ext cx="7806183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All cells in the human body have 23 pairs—or a total of 46—chromosomes</a:t>
            </a:r>
          </a:p>
          <a:p>
            <a:r>
              <a:rPr lang="en-US" dirty="0" smtClean="0">
                <a:latin typeface="Times New Roman"/>
              </a:rPr>
              <a:t>All cells—except </a:t>
            </a:r>
            <a:r>
              <a:rPr lang="en-US" dirty="0" smtClean="0">
                <a:latin typeface="Times New Roman"/>
              </a:rPr>
              <a:t>____________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Genetic Foundations of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73" y="1889726"/>
            <a:ext cx="7930091" cy="41757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Fertilization</a:t>
            </a:r>
          </a:p>
          <a:p>
            <a:pPr lvl="1"/>
            <a:r>
              <a:rPr lang="en-US" dirty="0" smtClean="0">
                <a:latin typeface="Times New Roman"/>
              </a:rPr>
              <a:t>Egg and sperm cells fuse to create a single cell</a:t>
            </a:r>
          </a:p>
          <a:p>
            <a:pPr lvl="1"/>
            <a:r>
              <a:rPr lang="en-US" dirty="0" smtClean="0">
                <a:latin typeface="Times New Roman"/>
              </a:rPr>
              <a:t>Newly fertilized cell is called a zygote</a:t>
            </a:r>
          </a:p>
          <a:p>
            <a:pPr lvl="1"/>
            <a:r>
              <a:rPr lang="en-US" dirty="0" smtClean="0">
                <a:latin typeface="Times New Roman"/>
              </a:rPr>
              <a:t>Each zygote has 23 unpaired chromosomes from egg and another 23 unpaired chromosomes from </a:t>
            </a:r>
            <a:r>
              <a:rPr lang="en-US" dirty="0" smtClean="0">
                <a:latin typeface="Times New Roman"/>
              </a:rPr>
              <a:t>sperm</a:t>
            </a:r>
          </a:p>
          <a:p>
            <a:pPr lvl="2"/>
            <a:r>
              <a:rPr lang="en-US" dirty="0" smtClean="0">
                <a:latin typeface="Times New Roman"/>
              </a:rPr>
              <a:t>Twins</a:t>
            </a:r>
          </a:p>
          <a:p>
            <a:pPr lvl="3"/>
            <a:r>
              <a:rPr lang="en-US" dirty="0" smtClean="0">
                <a:latin typeface="Times New Roman"/>
              </a:rPr>
              <a:t>Monozygotic</a:t>
            </a:r>
          </a:p>
          <a:p>
            <a:pPr lvl="3"/>
            <a:r>
              <a:rPr lang="en-US" dirty="0" smtClean="0">
                <a:latin typeface="Times New Roman"/>
              </a:rPr>
              <a:t>Dizygotic</a:t>
            </a:r>
            <a:endParaRPr lang="en-US" dirty="0" smtClean="0">
              <a:latin typeface="Times New Roman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06" y="4014692"/>
            <a:ext cx="2995126" cy="20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66" y="4090514"/>
            <a:ext cx="2430139" cy="16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Genetic Foundations of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86" y="1936194"/>
            <a:ext cx="7976556" cy="41293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Genotype</a:t>
            </a:r>
          </a:p>
          <a:p>
            <a:pPr lvl="1"/>
            <a:r>
              <a:rPr lang="en-US" dirty="0" smtClean="0">
                <a:latin typeface="Times New Roman"/>
              </a:rPr>
              <a:t>A person’s actual genetic material</a:t>
            </a:r>
          </a:p>
          <a:p>
            <a:r>
              <a:rPr lang="en-US" dirty="0" smtClean="0">
                <a:latin typeface="Times New Roman"/>
              </a:rPr>
              <a:t>Phenotype</a:t>
            </a:r>
          </a:p>
          <a:p>
            <a:pPr lvl="1"/>
            <a:r>
              <a:rPr lang="en-US" dirty="0" smtClean="0">
                <a:latin typeface="Times New Roman"/>
              </a:rPr>
              <a:t>Observable and measurable characteristics of an individual</a:t>
            </a:r>
          </a:p>
          <a:p>
            <a:pPr lvl="2"/>
            <a:r>
              <a:rPr lang="en-US" dirty="0" smtClean="0">
                <a:latin typeface="Times New Roman"/>
              </a:rPr>
              <a:t>Height</a:t>
            </a:r>
          </a:p>
          <a:p>
            <a:pPr lvl="2"/>
            <a:r>
              <a:rPr lang="en-US" dirty="0" smtClean="0">
                <a:latin typeface="Times New Roman"/>
              </a:rPr>
              <a:t>Hair color</a:t>
            </a:r>
          </a:p>
          <a:p>
            <a:pPr lvl="2"/>
            <a:r>
              <a:rPr lang="en-US" dirty="0" smtClean="0">
                <a:latin typeface="Times New Roman"/>
              </a:rPr>
              <a:t>Intelligence</a:t>
            </a:r>
          </a:p>
          <a:p>
            <a:pPr lvl="1"/>
            <a:r>
              <a:rPr lang="en-US" dirty="0" smtClean="0">
                <a:latin typeface="Times New Roman"/>
              </a:rPr>
              <a:t>Range of phenotypes can be expressed for each genotype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</a:rPr>
              <a:t>Genetic Foundations of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20705"/>
            <a:ext cx="7961069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Dominant-recessive genes</a:t>
            </a:r>
          </a:p>
          <a:p>
            <a:pPr lvl="1"/>
            <a:r>
              <a:rPr lang="en-US" dirty="0" smtClean="0">
                <a:latin typeface="Times New Roman"/>
              </a:rPr>
              <a:t>Dominant gene overrides the expression of the recessive gene</a:t>
            </a:r>
          </a:p>
          <a:p>
            <a:pPr lvl="1"/>
            <a:r>
              <a:rPr lang="en-US" dirty="0" smtClean="0">
                <a:latin typeface="Times New Roman"/>
              </a:rPr>
              <a:t>Recessive gene exerts its influence only if both genes in the pair are recessive</a:t>
            </a:r>
          </a:p>
          <a:p>
            <a:r>
              <a:rPr lang="en-US" dirty="0" smtClean="0">
                <a:latin typeface="Times New Roman"/>
              </a:rPr>
              <a:t>Sex-linked genes</a:t>
            </a:r>
          </a:p>
          <a:p>
            <a:pPr lvl="1"/>
            <a:r>
              <a:rPr lang="en-US" dirty="0" smtClean="0">
                <a:latin typeface="Times New Roman"/>
              </a:rPr>
              <a:t>X-linked inheritance results when a mutated gene is carried on the X chromosome</a:t>
            </a:r>
          </a:p>
          <a:p>
            <a:pPr lvl="1"/>
            <a:r>
              <a:rPr lang="en-US" dirty="0" smtClean="0">
                <a:latin typeface="Times New Roman"/>
              </a:rPr>
              <a:t>Females are carriers, while males may exhibit an X-linked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Genetic Foundations of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92" y="1889726"/>
            <a:ext cx="8097950" cy="41757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Genetic imprinting</a:t>
            </a:r>
          </a:p>
          <a:p>
            <a:pPr lvl="1"/>
            <a:r>
              <a:rPr lang="en-US" dirty="0" smtClean="0">
                <a:latin typeface="Times New Roman"/>
              </a:rPr>
              <a:t>Occurs when genes have differing effects depending on whether inherited from mother or father</a:t>
            </a:r>
          </a:p>
          <a:p>
            <a:pPr lvl="1"/>
            <a:r>
              <a:rPr lang="en-US" dirty="0" smtClean="0">
                <a:latin typeface="Times New Roman"/>
              </a:rPr>
              <a:t>Chemical process “silences” one member of the gene pair</a:t>
            </a:r>
          </a:p>
          <a:p>
            <a:r>
              <a:rPr lang="en-US" dirty="0" smtClean="0">
                <a:latin typeface="Times New Roman"/>
              </a:rPr>
              <a:t>Polygenetic inheritance</a:t>
            </a:r>
          </a:p>
          <a:p>
            <a:pPr lvl="1"/>
            <a:r>
              <a:rPr lang="en-US" dirty="0" smtClean="0">
                <a:latin typeface="Times New Roman"/>
              </a:rPr>
              <a:t>Most human characteristics are determined by interaction of several genes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1062</TotalTime>
  <Words>792</Words>
  <Application>Microsoft Office PowerPoint</Application>
  <PresentationFormat>On-screen Show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Brush Script MT</vt:lpstr>
      <vt:lpstr>Calisto MT</vt:lpstr>
      <vt:lpstr>Times New Roman</vt:lpstr>
      <vt:lpstr>Capital</vt:lpstr>
      <vt:lpstr>A Topical Approach to Life-Span Development, 7th edition John W. Santrock</vt:lpstr>
      <vt:lpstr>The Evolutionary Perspective</vt:lpstr>
      <vt:lpstr>The Evolutionary Perspective</vt:lpstr>
      <vt:lpstr>Genetic Foundations of Development</vt:lpstr>
      <vt:lpstr>Genetic Foundations of Development</vt:lpstr>
      <vt:lpstr>Genetic Foundations of Development</vt:lpstr>
      <vt:lpstr>Genetic Foundations of Development</vt:lpstr>
      <vt:lpstr>Genetic Foundations of Development</vt:lpstr>
      <vt:lpstr>Genetic Foundations of Development</vt:lpstr>
      <vt:lpstr>Heredity and Environment Interaction</vt:lpstr>
      <vt:lpstr>Prenatal Development</vt:lpstr>
      <vt:lpstr>Prenatal Development</vt:lpstr>
      <vt:lpstr>Fetal Assessment</vt:lpstr>
      <vt:lpstr>Prenatal Development</vt:lpstr>
      <vt:lpstr>Prenatal Development</vt:lpstr>
      <vt:lpstr>Prenatal Development</vt:lpstr>
      <vt:lpstr>Birth Choices</vt:lpstr>
      <vt:lpstr>Physical Process of Birth</vt:lpstr>
      <vt:lpstr>Birth and Postpartum Period</vt:lpstr>
      <vt:lpstr>Birth and Postpartum Period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Topical Approach to Life-Span Development, 6th edition John W. Santrock</dc:title>
  <dc:creator>Khia Thomas</dc:creator>
  <cp:lastModifiedBy>Shawn D. Talbot</cp:lastModifiedBy>
  <cp:revision>47</cp:revision>
  <dcterms:created xsi:type="dcterms:W3CDTF">2013-08-02T16:31:41Z</dcterms:created>
  <dcterms:modified xsi:type="dcterms:W3CDTF">2014-09-09T15:50:01Z</dcterms:modified>
</cp:coreProperties>
</file>