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sldIdLst>
    <p:sldId id="256" r:id="rId2"/>
    <p:sldId id="257" r:id="rId3"/>
    <p:sldId id="258" r:id="rId4"/>
    <p:sldId id="261" r:id="rId5"/>
    <p:sldId id="264" r:id="rId6"/>
    <p:sldId id="303" r:id="rId7"/>
    <p:sldId id="268" r:id="rId8"/>
    <p:sldId id="304" r:id="rId9"/>
    <p:sldId id="305" r:id="rId10"/>
    <p:sldId id="270" r:id="rId11"/>
    <p:sldId id="307" r:id="rId12"/>
    <p:sldId id="271" r:id="rId13"/>
    <p:sldId id="273" r:id="rId14"/>
    <p:sldId id="274" r:id="rId15"/>
    <p:sldId id="276" r:id="rId16"/>
    <p:sldId id="277" r:id="rId17"/>
    <p:sldId id="278" r:id="rId18"/>
    <p:sldId id="279" r:id="rId19"/>
    <p:sldId id="281" r:id="rId20"/>
    <p:sldId id="282" r:id="rId21"/>
    <p:sldId id="283" r:id="rId22"/>
    <p:sldId id="285" r:id="rId23"/>
    <p:sldId id="308" r:id="rId24"/>
    <p:sldId id="289" r:id="rId25"/>
    <p:sldId id="290" r:id="rId26"/>
    <p:sldId id="291" r:id="rId27"/>
    <p:sldId id="295" r:id="rId28"/>
    <p:sldId id="29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snapToObjects="1">
      <p:cViewPr varScale="1">
        <p:scale>
          <a:sx n="72" d="100"/>
          <a:sy n="72" d="100"/>
        </p:scale>
        <p:origin x="33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7"/>
          <p:cNvGrpSpPr/>
          <p:nvPr/>
        </p:nvGrpSpPr>
        <p:grpSpPr>
          <a:xfrm>
            <a:off x="486873" y="411480"/>
            <a:ext cx="8170255" cy="6035040"/>
            <a:chOff x="486873" y="411480"/>
            <a:chExt cx="8170255" cy="6035040"/>
          </a:xfrm>
        </p:grpSpPr>
        <p:pic>
          <p:nvPicPr>
            <p:cNvPr id="12" name="Picture 11"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14" name="Rectangle 13"/>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73741" y="6122894"/>
            <a:ext cx="2133600" cy="259317"/>
          </a:xfrm>
        </p:spPr>
        <p:txBody>
          <a:bodyPr/>
          <a:lstStyle/>
          <a:p>
            <a:fld id="{1D2A01D2-A620-4845-B23B-3DD7112969DE}" type="datetimeFigureOut">
              <a:rPr lang="en-US" smtClean="0"/>
              <a:pPr/>
              <a:t>9/9/2014</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69E29E33-B620-47F9-BB04-8846C2A5AFCC}" type="slidenum">
              <a:rPr kumimoji="0" lang="en-US" smtClean="0"/>
              <a:pPr/>
              <a:t>‹#›</a:t>
            </a:fld>
            <a:endParaRPr kumimoji="0" lang="en-US"/>
          </a:p>
        </p:txBody>
      </p:sp>
      <p:pic>
        <p:nvPicPr>
          <p:cNvPr id="13" name="Picture 3" descr="MHE-red-RGB-email-logo.png"/>
          <p:cNvPicPr>
            <a:picLocks noChangeAspect="1"/>
          </p:cNvPicPr>
          <p:nvPr userDrawn="1"/>
        </p:nvPicPr>
        <p:blipFill>
          <a:blip r:embed="rId3"/>
          <a:srcRect/>
          <a:stretch>
            <a:fillRect/>
          </a:stretch>
        </p:blipFill>
        <p:spPr bwMode="auto">
          <a:xfrm>
            <a:off x="584262" y="475550"/>
            <a:ext cx="612775" cy="6127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A01D2-A620-4845-B23B-3DD7112969DE}"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A9822-E000-DC4F-BB44-56AA8E07EB21}" type="slidenum">
              <a:rPr lang="en-US" smtClean="0"/>
              <a:pPr/>
              <a:t>‹#›</a:t>
            </a:fld>
            <a:endParaRPr lang="en-US"/>
          </a:p>
        </p:txBody>
      </p:sp>
      <p:sp>
        <p:nvSpPr>
          <p:cNvPr id="15" name="Rectangle 1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Click icon to add picture</a:t>
            </a:r>
            <a:endParaRPr/>
          </a:p>
        </p:txBody>
      </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32"/>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5" name="Rectangle 34"/>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1D2A01D2-A620-4845-B23B-3DD7112969DE}"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A9822-E000-DC4F-BB44-56AA8E07EB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1D2A01D2-A620-4845-B23B-3DD7112969DE}"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A9822-E000-DC4F-BB44-56AA8E07EB21}" type="slidenum">
              <a:rPr lang="en-US" smtClean="0"/>
              <a:pPr/>
              <a:t>‹#›</a:t>
            </a:fld>
            <a:endParaRPr lang="en-US"/>
          </a:p>
        </p:txBody>
      </p:sp>
      <p:sp>
        <p:nvSpPr>
          <p:cNvPr id="15" name="Rectangle 14"/>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2A01D2-A620-4845-B23B-3DD7112969DE}"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9822-E000-DC4F-BB44-56AA8E07EB2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2A01D2-A620-4845-B23B-3DD7112969DE}"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9822-E000-DC4F-BB44-56AA8E07EB21}" type="slidenum">
              <a:rPr lang="en-US" smtClean="0"/>
              <a:pPr/>
              <a:t>‹#›</a:t>
            </a:fld>
            <a:endParaRPr lang="en-US"/>
          </a:p>
        </p:txBody>
      </p:sp>
      <p:sp>
        <p:nvSpPr>
          <p:cNvPr id="26" name="Rectangle 25"/>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15"/>
          <p:cNvGrpSpPr/>
          <p:nvPr/>
        </p:nvGrpSpPr>
        <p:grpSpPr>
          <a:xfrm>
            <a:off x="182880" y="173699"/>
            <a:ext cx="8778240" cy="6510602"/>
            <a:chOff x="182880" y="173699"/>
            <a:chExt cx="8778240" cy="6510602"/>
          </a:xfrm>
        </p:grpSpPr>
        <p:pic>
          <p:nvPicPr>
            <p:cNvPr id="17" name="Picture 16"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2A01D2-A620-4845-B23B-3DD7112969DE}"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9822-E000-DC4F-BB44-56AA8E07EB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7" name="Picture 6"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69259" y="6122894"/>
            <a:ext cx="2133600" cy="259317"/>
          </a:xfrm>
        </p:spPr>
        <p:txBody>
          <a:bodyPr/>
          <a:lstStyle/>
          <a:p>
            <a:fld id="{1D2A01D2-A620-4845-B23B-3DD7112969DE}" type="datetimeFigureOut">
              <a:rPr lang="en-US" smtClean="0"/>
              <a:pPr/>
              <a:t>9/9/2014</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23"/>
          <p:cNvGrpSpPr/>
          <p:nvPr/>
        </p:nvGrpSpPr>
        <p:grpSpPr>
          <a:xfrm>
            <a:off x="182880" y="173699"/>
            <a:ext cx="8778240" cy="6510602"/>
            <a:chOff x="182880" y="173699"/>
            <a:chExt cx="8778240" cy="6510602"/>
          </a:xfrm>
        </p:grpSpPr>
        <p:pic>
          <p:nvPicPr>
            <p:cNvPr id="25" name="Picture 2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A01D2-A620-4845-B23B-3DD7112969DE}"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9822-E000-DC4F-BB44-56AA8E07EB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182880" y="173699"/>
            <a:ext cx="8778240" cy="6510602"/>
            <a:chOff x="182880" y="173699"/>
            <a:chExt cx="8778240" cy="6510602"/>
          </a:xfrm>
        </p:grpSpPr>
        <p:pic>
          <p:nvPicPr>
            <p:cNvPr id="15" name="Picture 1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D2A01D2-A620-4845-B23B-3DD7112969DE}"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A9822-E000-DC4F-BB44-56AA8E07EB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16"/>
          <p:cNvGrpSpPr/>
          <p:nvPr/>
        </p:nvGrpSpPr>
        <p:grpSpPr>
          <a:xfrm>
            <a:off x="182880" y="173699"/>
            <a:ext cx="8778240" cy="6510602"/>
            <a:chOff x="182880" y="173699"/>
            <a:chExt cx="8778240" cy="6510602"/>
          </a:xfrm>
        </p:grpSpPr>
        <p:pic>
          <p:nvPicPr>
            <p:cNvPr id="18" name="Picture 1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1"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D2A01D2-A620-4845-B23B-3DD7112969DE}" type="datetimeFigureOut">
              <a:rPr lang="en-US" smtClean="0"/>
              <a:pPr/>
              <a:t>9/9/2014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A9822-E000-DC4F-BB44-56AA8E07EB21}" type="slidenum">
              <a:rPr lang="en-US" smtClean="0"/>
              <a:pPr/>
              <a:t>‹#›</a:t>
            </a:fld>
            <a:endParaRPr lang="en-US"/>
          </a:p>
        </p:txBody>
      </p:sp>
      <p:cxnSp>
        <p:nvCxnSpPr>
          <p:cNvPr id="30" name="Straight Connector 29"/>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18"/>
          <p:cNvGrpSpPr/>
          <p:nvPr/>
        </p:nvGrpSpPr>
        <p:grpSpPr>
          <a:xfrm>
            <a:off x="182880" y="173699"/>
            <a:ext cx="8778240" cy="6510602"/>
            <a:chOff x="182880" y="173699"/>
            <a:chExt cx="8778240" cy="6510602"/>
          </a:xfrm>
        </p:grpSpPr>
        <p:pic>
          <p:nvPicPr>
            <p:cNvPr id="20" name="Picture 19"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D2A01D2-A620-4845-B23B-3DD7112969DE}" type="datetimeFigureOut">
              <a:rPr lang="en-US" smtClean="0"/>
              <a:pPr/>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A9822-E000-DC4F-BB44-56AA8E07EB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17"/>
          <p:cNvGrpSpPr/>
          <p:nvPr/>
        </p:nvGrpSpPr>
        <p:grpSpPr>
          <a:xfrm>
            <a:off x="182880" y="173699"/>
            <a:ext cx="8778240" cy="6510602"/>
            <a:chOff x="182880" y="173699"/>
            <a:chExt cx="8778240" cy="6510602"/>
          </a:xfrm>
        </p:grpSpPr>
        <p:pic>
          <p:nvPicPr>
            <p:cNvPr id="19" name="Picture 18"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p:nvPr/>
          </p:nvGrpSpPr>
          <p:grpSpPr>
            <a:xfrm>
              <a:off x="256032" y="237744"/>
              <a:ext cx="8622792" cy="6364224"/>
              <a:chOff x="247157" y="247430"/>
              <a:chExt cx="8622792" cy="6364224"/>
            </a:xfrm>
          </p:grpSpPr>
          <p:sp>
            <p:nvSpPr>
              <p:cNvPr id="21" name="Rectangle 20"/>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2" name="Straight Connector 21"/>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1D2A01D2-A620-4845-B23B-3DD7112969DE}" type="datetimeFigureOut">
              <a:rPr lang="en-US" smtClean="0"/>
              <a:pPr/>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A9822-E000-DC4F-BB44-56AA8E07EB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8" name="Picture 2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0" name="Rectangle 2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1D2A01D2-A620-4845-B23B-3DD7112969DE}"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1D2A01D2-A620-4845-B23B-3DD7112969DE}" type="datetimeFigureOut">
              <a:rPr lang="en-US" smtClean="0"/>
              <a:pPr/>
              <a:t>9/9/2014</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001A9822-E000-DC4F-BB44-56AA8E07EB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www.google.com/imgres?imgurl=http://www.heartfeltangels.com/angel9.jpg&amp;imgrefurl=http://www.heartfeltangels.com/&amp;h=330&amp;w=303&amp;sz=21&amp;tbnid=M03b76Oxuu3w_M:&amp;tbnh=119&amp;tbnw=109&amp;prev=/images?q%3Dangel%2Bpics&amp;hl=en&amp;usg=__75ctiavBg4gV38W9reci9ZKaFLM=&amp;ei=6BmhSrvtG9OTnQehm4j0DQ&amp;sa=X&amp;oi=image_result&amp;resnum=4&amp;ct=image" TargetMode="External"/><Relationship Id="rId1" Type="http://schemas.openxmlformats.org/officeDocument/2006/relationships/slideLayout" Target="../slideLayouts/slideLayout2.xml"/><Relationship Id="rId6" Type="http://schemas.openxmlformats.org/officeDocument/2006/relationships/hyperlink" Target="http://www.google.com/imgres?imgurl=http://wwwdelivery.superstock.com/WI/223/1433/PreviewComp/SuperStock_1433R-947487.jpg&amp;imgrefurl=http://www.superstock.com/stock-photos-images/1433R-947487&amp;h=350&amp;w=350&amp;sz=31&amp;tbnid=44bcU92az8gshM:&amp;tbnh=120&amp;tbnw=120&amp;prev=/images?q%3DBlank%2Bchalkboard%2Bpics&amp;hl=en&amp;usg=__hFeWU8iFITkQUVvkcsXrFZ6y82Q=&amp;ei=0xqhSq26PMaAnQePiPntBA&amp;sa=X&amp;oi=image_result&amp;resnum=3&amp;ct=image" TargetMode="External"/><Relationship Id="rId5" Type="http://schemas.openxmlformats.org/officeDocument/2006/relationships/image" Target="../media/image11.jpeg"/><Relationship Id="rId4" Type="http://schemas.openxmlformats.org/officeDocument/2006/relationships/hyperlink" Target="http://www.123rf.com/photo_469311.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20946"/>
            <a:ext cx="7342188" cy="1924050"/>
          </a:xfrm>
        </p:spPr>
        <p:txBody>
          <a:bodyPr/>
          <a:lstStyle/>
          <a:p>
            <a:r>
              <a:rPr lang="en-US" sz="3600" b="1" dirty="0" smtClean="0">
                <a:latin typeface="Times New Roman"/>
              </a:rPr>
              <a:t>A Topical Approach to Life-Span Development, 7</a:t>
            </a:r>
            <a:r>
              <a:rPr lang="en-US" sz="3600" b="1" baseline="30000" dirty="0" smtClean="0">
                <a:latin typeface="Times New Roman"/>
              </a:rPr>
              <a:t>th</a:t>
            </a:r>
            <a:r>
              <a:rPr lang="en-US" sz="3600" b="1" dirty="0" smtClean="0">
                <a:latin typeface="Times New Roman"/>
              </a:rPr>
              <a:t> edition</a:t>
            </a:r>
            <a:r>
              <a:rPr lang="en-US" sz="3600" dirty="0" smtClean="0">
                <a:latin typeface="Times New Roman"/>
              </a:rPr>
              <a:t/>
            </a:r>
            <a:br>
              <a:rPr lang="en-US" sz="3600" dirty="0" smtClean="0">
                <a:latin typeface="Times New Roman"/>
              </a:rPr>
            </a:br>
            <a:r>
              <a:rPr lang="en-US" sz="3200" dirty="0" smtClean="0">
                <a:latin typeface="Times New Roman"/>
              </a:rPr>
              <a:t>John W. </a:t>
            </a:r>
            <a:r>
              <a:rPr lang="en-US" sz="3200" dirty="0" err="1" smtClean="0">
                <a:latin typeface="Times New Roman"/>
              </a:rPr>
              <a:t>Santrock</a:t>
            </a:r>
            <a:endParaRPr lang="en-US" sz="3200" dirty="0">
              <a:latin typeface="Times New Roman"/>
            </a:endParaRPr>
          </a:p>
        </p:txBody>
      </p:sp>
      <p:sp>
        <p:nvSpPr>
          <p:cNvPr id="3" name="Subtitle 2"/>
          <p:cNvSpPr>
            <a:spLocks noGrp="1"/>
          </p:cNvSpPr>
          <p:nvPr>
            <p:ph type="subTitle" idx="1"/>
          </p:nvPr>
        </p:nvSpPr>
        <p:spPr/>
        <p:txBody>
          <a:bodyPr>
            <a:normAutofit/>
          </a:bodyPr>
          <a:lstStyle/>
          <a:p>
            <a:r>
              <a:rPr lang="en-US" sz="3600" dirty="0" smtClean="0">
                <a:latin typeface="Times New Roman"/>
              </a:rPr>
              <a:t>Chapter 1 – </a:t>
            </a:r>
          </a:p>
          <a:p>
            <a:r>
              <a:rPr lang="en-US" sz="3600" dirty="0" smtClean="0">
                <a:latin typeface="Times New Roman"/>
              </a:rPr>
              <a:t>Introduction</a:t>
            </a:r>
            <a:endParaRPr lang="en-US" sz="3600" dirty="0">
              <a:latin typeface="Times New Roman"/>
            </a:endParaRPr>
          </a:p>
        </p:txBody>
      </p:sp>
      <p:sp>
        <p:nvSpPr>
          <p:cNvPr id="4" name="TextBox 3"/>
          <p:cNvSpPr txBox="1"/>
          <p:nvPr/>
        </p:nvSpPr>
        <p:spPr>
          <a:xfrm>
            <a:off x="1672754" y="5701163"/>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a:rPr>
              <a:t>Theories of Development</a:t>
            </a:r>
            <a:endParaRPr lang="en-US" sz="3600" dirty="0">
              <a:latin typeface="Times New Roman"/>
            </a:endParaRPr>
          </a:p>
        </p:txBody>
      </p:sp>
      <p:sp>
        <p:nvSpPr>
          <p:cNvPr id="3" name="Content Placeholder 2"/>
          <p:cNvSpPr>
            <a:spLocks noGrp="1"/>
          </p:cNvSpPr>
          <p:nvPr>
            <p:ph idx="1"/>
          </p:nvPr>
        </p:nvSpPr>
        <p:spPr>
          <a:xfrm>
            <a:off x="542096" y="1920705"/>
            <a:ext cx="7961069" cy="4144816"/>
          </a:xfrm>
        </p:spPr>
        <p:txBody>
          <a:bodyPr>
            <a:normAutofit lnSpcReduction="10000"/>
          </a:bodyPr>
          <a:lstStyle/>
          <a:p>
            <a:r>
              <a:rPr lang="en-US" dirty="0" smtClean="0">
                <a:latin typeface="Times New Roman"/>
              </a:rPr>
              <a:t>Scientific Method</a:t>
            </a:r>
          </a:p>
          <a:p>
            <a:pPr lvl="1"/>
            <a:r>
              <a:rPr lang="en-US" dirty="0" smtClean="0">
                <a:latin typeface="Times New Roman"/>
              </a:rPr>
              <a:t>Conceptualize process or problem to be studied</a:t>
            </a:r>
          </a:p>
          <a:p>
            <a:pPr lvl="1"/>
            <a:r>
              <a:rPr lang="en-US" dirty="0" smtClean="0">
                <a:latin typeface="Times New Roman"/>
              </a:rPr>
              <a:t>Collect research information (data)</a:t>
            </a:r>
          </a:p>
          <a:p>
            <a:pPr lvl="1"/>
            <a:r>
              <a:rPr lang="en-US" dirty="0" smtClean="0">
                <a:latin typeface="Times New Roman"/>
              </a:rPr>
              <a:t>Analyze data</a:t>
            </a:r>
          </a:p>
          <a:p>
            <a:pPr lvl="1"/>
            <a:r>
              <a:rPr lang="en-US" dirty="0" smtClean="0">
                <a:latin typeface="Times New Roman"/>
              </a:rPr>
              <a:t>Draw conclusions</a:t>
            </a:r>
          </a:p>
          <a:p>
            <a:r>
              <a:rPr lang="en-US" dirty="0" smtClean="0">
                <a:latin typeface="Times New Roman"/>
              </a:rPr>
              <a:t>Theory</a:t>
            </a:r>
          </a:p>
          <a:p>
            <a:pPr lvl="1"/>
            <a:r>
              <a:rPr lang="en-US" dirty="0" smtClean="0">
                <a:latin typeface="Times New Roman"/>
              </a:rPr>
              <a:t>Set of ideas to explain a phenomenon and make predictions</a:t>
            </a:r>
          </a:p>
          <a:p>
            <a:r>
              <a:rPr lang="en-US" dirty="0" smtClean="0">
                <a:latin typeface="Times New Roman"/>
              </a:rPr>
              <a:t>Hypotheses</a:t>
            </a:r>
          </a:p>
          <a:p>
            <a:pPr lvl="1"/>
            <a:r>
              <a:rPr lang="en-US" dirty="0" smtClean="0">
                <a:latin typeface="Times New Roman"/>
              </a:rPr>
              <a:t>Specific predictions that can be tested</a:t>
            </a:r>
            <a:endParaRPr lang="en-US" dirty="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US" sz="4000" smtClean="0"/>
              <a:t>Why do we study these changes?</a:t>
            </a:r>
          </a:p>
        </p:txBody>
      </p:sp>
      <p:sp>
        <p:nvSpPr>
          <p:cNvPr id="8195" name="Rectangle 3"/>
          <p:cNvSpPr>
            <a:spLocks noGrp="1" noRot="1" noChangeArrowheads="1"/>
          </p:cNvSpPr>
          <p:nvPr>
            <p:ph type="body" idx="1"/>
          </p:nvPr>
        </p:nvSpPr>
        <p:spPr/>
        <p:txBody>
          <a:bodyPr/>
          <a:lstStyle/>
          <a:p>
            <a:pPr eaLnBrk="1" hangingPunct="1">
              <a:defRPr/>
            </a:pPr>
            <a:r>
              <a:rPr lang="en-US" dirty="0" smtClean="0"/>
              <a:t>Research or Scientific Methods (aka “Goals”)</a:t>
            </a:r>
          </a:p>
          <a:p>
            <a:pPr lvl="1" eaLnBrk="1" hangingPunct="1">
              <a:defRPr/>
            </a:pPr>
            <a:r>
              <a:rPr lang="en-US" sz="3600" dirty="0" smtClean="0"/>
              <a:t>Describe</a:t>
            </a:r>
          </a:p>
          <a:p>
            <a:pPr lvl="1" eaLnBrk="1" hangingPunct="1">
              <a:defRPr/>
            </a:pPr>
            <a:r>
              <a:rPr lang="en-US" sz="3600" dirty="0" smtClean="0"/>
              <a:t>Explain</a:t>
            </a:r>
          </a:p>
          <a:p>
            <a:pPr lvl="1" eaLnBrk="1" hangingPunct="1">
              <a:defRPr/>
            </a:pPr>
            <a:r>
              <a:rPr lang="en-US" sz="3600" dirty="0" smtClean="0"/>
              <a:t>Predict</a:t>
            </a:r>
          </a:p>
          <a:p>
            <a:pPr lvl="1" eaLnBrk="1" hangingPunct="1">
              <a:defRPr/>
            </a:pPr>
            <a:r>
              <a:rPr lang="en-US" sz="3600" dirty="0" smtClean="0"/>
              <a:t>Influence</a:t>
            </a:r>
          </a:p>
        </p:txBody>
      </p:sp>
    </p:spTree>
    <p:extLst>
      <p:ext uri="{BB962C8B-B14F-4D97-AF65-F5344CB8AC3E}">
        <p14:creationId xmlns:p14="http://schemas.microsoft.com/office/powerpoint/2010/main" val="2147394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Theories of Development</a:t>
            </a:r>
            <a:endParaRPr lang="en-US" sz="3600" dirty="0">
              <a:latin typeface="Times New Roman"/>
            </a:endParaRPr>
          </a:p>
        </p:txBody>
      </p:sp>
      <p:sp>
        <p:nvSpPr>
          <p:cNvPr id="3" name="Content Placeholder 2"/>
          <p:cNvSpPr>
            <a:spLocks noGrp="1"/>
          </p:cNvSpPr>
          <p:nvPr>
            <p:ph idx="1"/>
          </p:nvPr>
        </p:nvSpPr>
        <p:spPr>
          <a:xfrm>
            <a:off x="436192" y="1889726"/>
            <a:ext cx="8097950" cy="4175795"/>
          </a:xfrm>
        </p:spPr>
        <p:txBody>
          <a:bodyPr/>
          <a:lstStyle/>
          <a:p>
            <a:r>
              <a:rPr lang="en-US" dirty="0" smtClean="0">
                <a:latin typeface="Times New Roman"/>
              </a:rPr>
              <a:t>Psychoanalytic theories</a:t>
            </a:r>
          </a:p>
          <a:p>
            <a:pPr lvl="1"/>
            <a:r>
              <a:rPr lang="en-US" dirty="0" smtClean="0">
                <a:latin typeface="Times New Roman"/>
              </a:rPr>
              <a:t>Describe development as primarily unconscious and heavily influenced by emotions</a:t>
            </a:r>
          </a:p>
          <a:p>
            <a:pPr lvl="1"/>
            <a:r>
              <a:rPr lang="en-US" dirty="0" smtClean="0">
                <a:latin typeface="Times New Roman"/>
              </a:rPr>
              <a:t>Stress that early experiences with parents deeply shape development</a:t>
            </a:r>
          </a:p>
          <a:p>
            <a:r>
              <a:rPr lang="en-US" dirty="0" smtClean="0">
                <a:latin typeface="Times New Roman"/>
              </a:rPr>
              <a:t>Freud’s Stages of Psychosexual Development</a:t>
            </a:r>
          </a:p>
          <a:p>
            <a:pPr lvl="1"/>
            <a:r>
              <a:rPr lang="en-US" dirty="0" smtClean="0">
                <a:latin typeface="Times New Roman"/>
              </a:rPr>
              <a:t>Adult personality is shaped by how we resolve conflicts between sources of pleasure at each stage and demands of reality</a:t>
            </a:r>
          </a:p>
          <a:p>
            <a:pPr lvl="1"/>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pic>
        <p:nvPicPr>
          <p:cNvPr id="5" name="Content Placeholder 5" descr="san35503_0111.jpg"/>
          <p:cNvPicPr>
            <a:picLocks noChangeAspect="1"/>
          </p:cNvPicPr>
          <p:nvPr/>
        </p:nvPicPr>
        <p:blipFill>
          <a:blip r:embed="rId2"/>
          <a:stretch>
            <a:fillRect/>
          </a:stretch>
        </p:blipFill>
        <p:spPr>
          <a:xfrm>
            <a:off x="548640" y="5184532"/>
            <a:ext cx="8046720" cy="167346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Theories of Development</a:t>
            </a:r>
            <a:endParaRPr lang="en-US" sz="3600" dirty="0">
              <a:latin typeface="Times New Roman"/>
            </a:endParaRPr>
          </a:p>
        </p:txBody>
      </p:sp>
      <p:sp>
        <p:nvSpPr>
          <p:cNvPr id="3" name="Content Placeholder 2"/>
          <p:cNvSpPr>
            <a:spLocks noGrp="1"/>
          </p:cNvSpPr>
          <p:nvPr>
            <p:ph idx="1"/>
          </p:nvPr>
        </p:nvSpPr>
        <p:spPr>
          <a:xfrm>
            <a:off x="526608" y="1874236"/>
            <a:ext cx="8115953" cy="4191285"/>
          </a:xfrm>
        </p:spPr>
        <p:txBody>
          <a:bodyPr/>
          <a:lstStyle/>
          <a:p>
            <a:r>
              <a:rPr lang="en-US" dirty="0" smtClean="0">
                <a:latin typeface="Times New Roman"/>
              </a:rPr>
              <a:t>Erikson’s Psychosocial Theory</a:t>
            </a:r>
          </a:p>
          <a:p>
            <a:pPr lvl="1"/>
            <a:r>
              <a:rPr lang="en-US" dirty="0" smtClean="0">
                <a:latin typeface="Times New Roman"/>
              </a:rPr>
              <a:t>Social motivations and desire to affiliate with </a:t>
            </a:r>
          </a:p>
          <a:p>
            <a:pPr marL="350838" lvl="1" indent="0">
              <a:buNone/>
            </a:pPr>
            <a:r>
              <a:rPr lang="en-US" dirty="0" smtClean="0">
                <a:latin typeface="Times New Roman"/>
              </a:rPr>
              <a:t>others is central influence in development</a:t>
            </a:r>
          </a:p>
          <a:p>
            <a:pPr lvl="1"/>
            <a:r>
              <a:rPr lang="en-US" dirty="0" smtClean="0">
                <a:latin typeface="Times New Roman"/>
              </a:rPr>
              <a:t>Emphasized importance of early and later </a:t>
            </a:r>
          </a:p>
          <a:p>
            <a:pPr marL="350838" lvl="1" indent="0">
              <a:buNone/>
            </a:pPr>
            <a:r>
              <a:rPr lang="en-US" smtClean="0">
                <a:latin typeface="Times New Roman"/>
              </a:rPr>
              <a:t>experiences </a:t>
            </a:r>
            <a:r>
              <a:rPr lang="en-US" dirty="0" smtClean="0">
                <a:latin typeface="Times New Roman"/>
              </a:rPr>
              <a:t>in life</a:t>
            </a:r>
          </a:p>
          <a:p>
            <a:endParaRPr lang="en-US" dirty="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pic>
        <p:nvPicPr>
          <p:cNvPr id="5" name="Content Placeholder 5" descr="san35503_0112.jpg"/>
          <p:cNvPicPr>
            <a:picLocks noChangeAspect="1"/>
          </p:cNvPicPr>
          <p:nvPr/>
        </p:nvPicPr>
        <p:blipFill>
          <a:blip r:embed="rId2"/>
          <a:stretch>
            <a:fillRect/>
          </a:stretch>
        </p:blipFill>
        <p:spPr>
          <a:xfrm>
            <a:off x="6954319" y="1767841"/>
            <a:ext cx="1918772" cy="429768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Theories of Development</a:t>
            </a:r>
            <a:endParaRPr lang="en-US" sz="3600" dirty="0">
              <a:latin typeface="Times New Roman"/>
            </a:endParaRPr>
          </a:p>
        </p:txBody>
      </p:sp>
      <p:sp>
        <p:nvSpPr>
          <p:cNvPr id="3" name="Content Placeholder 2"/>
          <p:cNvSpPr>
            <a:spLocks noGrp="1"/>
          </p:cNvSpPr>
          <p:nvPr>
            <p:ph idx="1"/>
          </p:nvPr>
        </p:nvSpPr>
        <p:spPr>
          <a:xfrm>
            <a:off x="511119" y="1920705"/>
            <a:ext cx="8208883" cy="4144816"/>
          </a:xfrm>
        </p:spPr>
        <p:txBody>
          <a:bodyPr/>
          <a:lstStyle/>
          <a:p>
            <a:r>
              <a:rPr lang="en-US" dirty="0" smtClean="0">
                <a:latin typeface="Times New Roman"/>
              </a:rPr>
              <a:t>Cognitive theories</a:t>
            </a:r>
          </a:p>
          <a:p>
            <a:pPr lvl="1"/>
            <a:r>
              <a:rPr lang="en-US" dirty="0" smtClean="0">
                <a:latin typeface="Times New Roman"/>
              </a:rPr>
              <a:t>Emphasize conscious thought</a:t>
            </a:r>
          </a:p>
          <a:p>
            <a:r>
              <a:rPr lang="en-US" dirty="0" smtClean="0">
                <a:latin typeface="Times New Roman"/>
              </a:rPr>
              <a:t>Three important theories:</a:t>
            </a:r>
          </a:p>
          <a:p>
            <a:pPr lvl="1"/>
            <a:r>
              <a:rPr lang="en-US" dirty="0" smtClean="0">
                <a:latin typeface="Times New Roman"/>
              </a:rPr>
              <a:t>Piaget’s cognitive developmental theory</a:t>
            </a:r>
          </a:p>
          <a:p>
            <a:pPr lvl="1"/>
            <a:r>
              <a:rPr lang="en-US" dirty="0" err="1" smtClean="0">
                <a:latin typeface="Times New Roman"/>
              </a:rPr>
              <a:t>Vygotsky’s</a:t>
            </a:r>
            <a:r>
              <a:rPr lang="en-US" dirty="0" smtClean="0">
                <a:latin typeface="Times New Roman"/>
              </a:rPr>
              <a:t> </a:t>
            </a:r>
            <a:r>
              <a:rPr lang="en-US" dirty="0" err="1" smtClean="0">
                <a:latin typeface="Times New Roman"/>
              </a:rPr>
              <a:t>sociocultural</a:t>
            </a:r>
            <a:r>
              <a:rPr lang="en-US" dirty="0" smtClean="0">
                <a:latin typeface="Times New Roman"/>
              </a:rPr>
              <a:t> cognitive theory</a:t>
            </a:r>
          </a:p>
          <a:p>
            <a:pPr lvl="1"/>
            <a:r>
              <a:rPr lang="en-US" dirty="0" smtClean="0">
                <a:latin typeface="Times New Roman"/>
              </a:rPr>
              <a:t>Information-processing theory</a:t>
            </a: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Theories of Development</a:t>
            </a:r>
            <a:endParaRPr lang="en-US" sz="3600" dirty="0">
              <a:latin typeface="Times New Roman"/>
            </a:endParaRPr>
          </a:p>
        </p:txBody>
      </p:sp>
      <p:sp>
        <p:nvSpPr>
          <p:cNvPr id="3" name="Content Placeholder 2"/>
          <p:cNvSpPr>
            <a:spLocks noGrp="1"/>
          </p:cNvSpPr>
          <p:nvPr>
            <p:ph idx="1"/>
          </p:nvPr>
        </p:nvSpPr>
        <p:spPr>
          <a:xfrm>
            <a:off x="538826" y="1924152"/>
            <a:ext cx="7706649" cy="4141369"/>
          </a:xfrm>
        </p:spPr>
        <p:txBody>
          <a:bodyPr/>
          <a:lstStyle/>
          <a:p>
            <a:r>
              <a:rPr lang="en-US" dirty="0" smtClean="0">
                <a:latin typeface="Times New Roman"/>
              </a:rPr>
              <a:t>Piaget’s Cognitive Development Theory</a:t>
            </a:r>
          </a:p>
          <a:p>
            <a:pPr lvl="1"/>
            <a:r>
              <a:rPr lang="en-US" dirty="0" smtClean="0">
                <a:latin typeface="Times New Roman"/>
              </a:rPr>
              <a:t>Children actively construct understanding of the world</a:t>
            </a:r>
          </a:p>
          <a:p>
            <a:pPr lvl="1"/>
            <a:r>
              <a:rPr lang="en-US" dirty="0" smtClean="0">
                <a:latin typeface="Times New Roman"/>
              </a:rPr>
              <a:t>Organizing observations, connecting ideas, adapting to environmental demands</a:t>
            </a: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pic>
        <p:nvPicPr>
          <p:cNvPr id="5" name="Content Placeholder 7" descr="san35503_0113.jpg"/>
          <p:cNvPicPr>
            <a:picLocks noChangeAspect="1"/>
          </p:cNvPicPr>
          <p:nvPr/>
        </p:nvPicPr>
        <p:blipFill>
          <a:blip r:embed="rId2"/>
          <a:stretch>
            <a:fillRect/>
          </a:stretch>
        </p:blipFill>
        <p:spPr>
          <a:xfrm>
            <a:off x="1556366" y="3464868"/>
            <a:ext cx="5514340" cy="315035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Theories of Development</a:t>
            </a:r>
            <a:endParaRPr lang="en-US" sz="3600" dirty="0">
              <a:latin typeface="Times New Roman"/>
            </a:endParaRPr>
          </a:p>
        </p:txBody>
      </p:sp>
      <p:sp>
        <p:nvSpPr>
          <p:cNvPr id="3" name="Content Placeholder 2"/>
          <p:cNvSpPr>
            <a:spLocks noGrp="1"/>
          </p:cNvSpPr>
          <p:nvPr>
            <p:ph idx="1"/>
          </p:nvPr>
        </p:nvSpPr>
        <p:spPr>
          <a:xfrm>
            <a:off x="590142" y="1898497"/>
            <a:ext cx="7928435" cy="4167024"/>
          </a:xfrm>
        </p:spPr>
        <p:txBody>
          <a:bodyPr>
            <a:normAutofit lnSpcReduction="10000"/>
          </a:bodyPr>
          <a:lstStyle/>
          <a:p>
            <a:r>
              <a:rPr lang="en-US" dirty="0" err="1" smtClean="0">
                <a:latin typeface="Times New Roman"/>
              </a:rPr>
              <a:t>Vygotsky’s</a:t>
            </a:r>
            <a:r>
              <a:rPr lang="en-US" dirty="0" smtClean="0">
                <a:latin typeface="Times New Roman"/>
              </a:rPr>
              <a:t> </a:t>
            </a:r>
            <a:r>
              <a:rPr lang="en-US" dirty="0" err="1" smtClean="0">
                <a:latin typeface="Times New Roman"/>
              </a:rPr>
              <a:t>Sociocultural</a:t>
            </a:r>
            <a:r>
              <a:rPr lang="en-US" dirty="0" smtClean="0">
                <a:latin typeface="Times New Roman"/>
              </a:rPr>
              <a:t> Cognitive Theory</a:t>
            </a:r>
          </a:p>
          <a:p>
            <a:pPr lvl="1"/>
            <a:r>
              <a:rPr lang="en-US" dirty="0" smtClean="0">
                <a:latin typeface="Times New Roman"/>
              </a:rPr>
              <a:t>Children actively construct knowledge about the world</a:t>
            </a:r>
          </a:p>
          <a:p>
            <a:pPr lvl="1"/>
            <a:r>
              <a:rPr lang="en-US" dirty="0" smtClean="0">
                <a:latin typeface="Times New Roman"/>
              </a:rPr>
              <a:t>Social interaction and culture play greater role in theory	</a:t>
            </a:r>
          </a:p>
          <a:p>
            <a:pPr lvl="1"/>
            <a:r>
              <a:rPr lang="en-US" dirty="0" smtClean="0">
                <a:latin typeface="Times New Roman"/>
              </a:rPr>
              <a:t>Learning from more highly-skilled peers and adults</a:t>
            </a:r>
          </a:p>
          <a:p>
            <a:r>
              <a:rPr lang="en-US" dirty="0" smtClean="0">
                <a:latin typeface="Times New Roman"/>
              </a:rPr>
              <a:t>Information-Processing Theory</a:t>
            </a:r>
          </a:p>
          <a:p>
            <a:pPr lvl="1"/>
            <a:r>
              <a:rPr lang="en-US" dirty="0" smtClean="0">
                <a:latin typeface="Times New Roman"/>
              </a:rPr>
              <a:t>Individuals manipulate, monitor, and strategize information</a:t>
            </a:r>
          </a:p>
          <a:p>
            <a:pPr lvl="1"/>
            <a:r>
              <a:rPr lang="en-US" dirty="0" smtClean="0">
                <a:latin typeface="Times New Roman"/>
              </a:rPr>
              <a:t>Gradually develop increasing capacity for processing information</a:t>
            </a:r>
          </a:p>
          <a:p>
            <a:pPr lvl="1"/>
            <a:r>
              <a:rPr lang="en-US" dirty="0" smtClean="0">
                <a:latin typeface="Times New Roman"/>
              </a:rPr>
              <a:t>Allows acquisition of increasingly complex knowledge and skills</a:t>
            </a:r>
          </a:p>
          <a:p>
            <a:endParaRPr lang="en-US" dirty="0" smtClean="0">
              <a:latin typeface="Times New Roman"/>
            </a:endParaRPr>
          </a:p>
          <a:p>
            <a:pPr>
              <a:buNone/>
            </a:pPr>
            <a:endParaRPr lang="en-US" dirty="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Theories of Development</a:t>
            </a:r>
            <a:endParaRPr lang="en-US" sz="3600" dirty="0">
              <a:latin typeface="Times New Roman"/>
            </a:endParaRPr>
          </a:p>
        </p:txBody>
      </p:sp>
      <p:sp>
        <p:nvSpPr>
          <p:cNvPr id="3" name="Content Placeholder 2"/>
          <p:cNvSpPr>
            <a:spLocks noGrp="1"/>
          </p:cNvSpPr>
          <p:nvPr>
            <p:ph idx="1"/>
          </p:nvPr>
        </p:nvSpPr>
        <p:spPr>
          <a:xfrm>
            <a:off x="551656" y="1911325"/>
            <a:ext cx="8018238" cy="4154196"/>
          </a:xfrm>
        </p:spPr>
        <p:txBody>
          <a:bodyPr/>
          <a:lstStyle/>
          <a:p>
            <a:r>
              <a:rPr lang="en-US" dirty="0" smtClean="0">
                <a:latin typeface="Times New Roman"/>
              </a:rPr>
              <a:t>Behavioral and Social Cognitive Theory</a:t>
            </a:r>
          </a:p>
          <a:p>
            <a:pPr lvl="1"/>
            <a:r>
              <a:rPr lang="en-US" dirty="0" smtClean="0">
                <a:latin typeface="Times New Roman"/>
              </a:rPr>
              <a:t>Development is observable behavior that we learn through experience with the environment</a:t>
            </a:r>
          </a:p>
          <a:p>
            <a:pPr lvl="1"/>
            <a:r>
              <a:rPr lang="en-US" dirty="0" smtClean="0">
                <a:latin typeface="Times New Roman"/>
              </a:rPr>
              <a:t>Emphasizes continuity in development</a:t>
            </a:r>
          </a:p>
          <a:p>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Theories of Development</a:t>
            </a:r>
            <a:endParaRPr lang="en-US" sz="3600" dirty="0">
              <a:latin typeface="Times New Roman"/>
            </a:endParaRPr>
          </a:p>
        </p:txBody>
      </p:sp>
      <p:sp>
        <p:nvSpPr>
          <p:cNvPr id="3" name="Content Placeholder 2"/>
          <p:cNvSpPr>
            <a:spLocks noGrp="1"/>
          </p:cNvSpPr>
          <p:nvPr>
            <p:ph idx="1"/>
          </p:nvPr>
        </p:nvSpPr>
        <p:spPr>
          <a:xfrm>
            <a:off x="564484" y="1808703"/>
            <a:ext cx="8005410" cy="4256818"/>
          </a:xfrm>
        </p:spPr>
        <p:txBody>
          <a:bodyPr>
            <a:normAutofit/>
          </a:bodyPr>
          <a:lstStyle/>
          <a:p>
            <a:r>
              <a:rPr lang="en-US" dirty="0" smtClean="0">
                <a:latin typeface="Times New Roman"/>
              </a:rPr>
              <a:t>Skinner’s Operant Conditioning</a:t>
            </a:r>
          </a:p>
          <a:p>
            <a:pPr lvl="1"/>
            <a:r>
              <a:rPr lang="en-US" dirty="0" smtClean="0">
                <a:latin typeface="Times New Roman"/>
              </a:rPr>
              <a:t>Consequences of behavior produce changes in probability of behavior</a:t>
            </a:r>
          </a:p>
          <a:p>
            <a:pPr lvl="1"/>
            <a:r>
              <a:rPr lang="en-US" dirty="0" smtClean="0">
                <a:latin typeface="Times New Roman"/>
              </a:rPr>
              <a:t>Rewards and punishments shape behavior</a:t>
            </a:r>
          </a:p>
          <a:p>
            <a:r>
              <a:rPr lang="en-US" dirty="0" err="1" smtClean="0">
                <a:latin typeface="Times New Roman"/>
              </a:rPr>
              <a:t>Bandura’s</a:t>
            </a:r>
            <a:r>
              <a:rPr lang="en-US" dirty="0" smtClean="0">
                <a:latin typeface="Times New Roman"/>
              </a:rPr>
              <a:t> Social Cognitive Theory</a:t>
            </a:r>
          </a:p>
          <a:p>
            <a:pPr lvl="1"/>
            <a:r>
              <a:rPr lang="en-US" dirty="0" smtClean="0">
                <a:latin typeface="Times New Roman"/>
              </a:rPr>
              <a:t>Development shaped through observational learning</a:t>
            </a:r>
          </a:p>
          <a:p>
            <a:pPr lvl="1"/>
            <a:r>
              <a:rPr lang="en-US" dirty="0" smtClean="0">
                <a:latin typeface="Times New Roman"/>
              </a:rPr>
              <a:t>Form cognitive representations of others’ behaviors</a:t>
            </a:r>
          </a:p>
          <a:p>
            <a:pPr lvl="1"/>
            <a:r>
              <a:rPr lang="en-US" dirty="0" smtClean="0">
                <a:latin typeface="Times New Roman"/>
              </a:rPr>
              <a:t>May adopt behaviors, thoughts, and feelings accordingly</a:t>
            </a:r>
          </a:p>
          <a:p>
            <a:pPr lvl="1">
              <a:buNone/>
            </a:pPr>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Theories of Development</a:t>
            </a:r>
            <a:endParaRPr lang="en-US" sz="3600" dirty="0">
              <a:latin typeface="Times New Roman"/>
            </a:endParaRPr>
          </a:p>
        </p:txBody>
      </p:sp>
      <p:sp>
        <p:nvSpPr>
          <p:cNvPr id="3" name="Content Placeholder 2"/>
          <p:cNvSpPr>
            <a:spLocks noGrp="1"/>
          </p:cNvSpPr>
          <p:nvPr>
            <p:ph idx="1"/>
          </p:nvPr>
        </p:nvSpPr>
        <p:spPr>
          <a:xfrm>
            <a:off x="577313" y="1924152"/>
            <a:ext cx="7889947" cy="4141369"/>
          </a:xfrm>
        </p:spPr>
        <p:txBody>
          <a:bodyPr>
            <a:normAutofit/>
          </a:bodyPr>
          <a:lstStyle/>
          <a:p>
            <a:r>
              <a:rPr lang="en-US" dirty="0" smtClean="0">
                <a:latin typeface="Times New Roman"/>
              </a:rPr>
              <a:t>Ethological Theory</a:t>
            </a:r>
          </a:p>
          <a:p>
            <a:pPr lvl="1"/>
            <a:r>
              <a:rPr lang="en-US" dirty="0" smtClean="0">
                <a:latin typeface="Times New Roman"/>
              </a:rPr>
              <a:t>Behavior is strongly influenced by biology, tied to evolution, and characterized by </a:t>
            </a:r>
            <a:r>
              <a:rPr lang="en-US" dirty="0" smtClean="0">
                <a:solidFill>
                  <a:srgbClr val="FF0000"/>
                </a:solidFill>
                <a:latin typeface="Times New Roman"/>
              </a:rPr>
              <a:t>critical or sensitive periods</a:t>
            </a:r>
          </a:p>
          <a:p>
            <a:pPr lvl="1"/>
            <a:r>
              <a:rPr lang="en-US" dirty="0" smtClean="0">
                <a:latin typeface="Times New Roman"/>
              </a:rPr>
              <a:t>Specific time frames during which the presence or absence of certain experiences has long-lasting influences</a:t>
            </a:r>
          </a:p>
          <a:p>
            <a:r>
              <a:rPr lang="en-US" dirty="0" err="1" smtClean="0">
                <a:latin typeface="Times New Roman"/>
              </a:rPr>
              <a:t>Konrad</a:t>
            </a:r>
            <a:r>
              <a:rPr lang="en-US" dirty="0" smtClean="0">
                <a:latin typeface="Times New Roman"/>
              </a:rPr>
              <a:t> Lorenz</a:t>
            </a:r>
          </a:p>
          <a:p>
            <a:pPr lvl="1"/>
            <a:r>
              <a:rPr lang="en-US" dirty="0" smtClean="0">
                <a:latin typeface="Times New Roman"/>
              </a:rPr>
              <a:t>European zoologist who studied behavior of </a:t>
            </a:r>
            <a:r>
              <a:rPr lang="en-US" dirty="0" err="1" smtClean="0">
                <a:latin typeface="Times New Roman"/>
              </a:rPr>
              <a:t>greylag</a:t>
            </a:r>
            <a:r>
              <a:rPr lang="en-US" dirty="0" smtClean="0">
                <a:latin typeface="Times New Roman"/>
              </a:rPr>
              <a:t> geese</a:t>
            </a:r>
          </a:p>
          <a:p>
            <a:pPr lvl="1"/>
            <a:r>
              <a:rPr lang="en-US" dirty="0" smtClean="0">
                <a:latin typeface="Times New Roman"/>
              </a:rPr>
              <a:t>Imprinting – rapid, innate learning involving attachment to first moving object</a:t>
            </a:r>
            <a:endParaRPr lang="en-US" dirty="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a:rPr>
              <a:t>The Life-Span Perspective</a:t>
            </a:r>
            <a:endParaRPr lang="en-US" sz="3600" dirty="0">
              <a:latin typeface="Times New Roman"/>
            </a:endParaRPr>
          </a:p>
        </p:txBody>
      </p:sp>
      <p:sp>
        <p:nvSpPr>
          <p:cNvPr id="3" name="Content Placeholder 2"/>
          <p:cNvSpPr>
            <a:spLocks noGrp="1"/>
          </p:cNvSpPr>
          <p:nvPr>
            <p:ph idx="1"/>
          </p:nvPr>
        </p:nvSpPr>
        <p:spPr>
          <a:xfrm>
            <a:off x="542096" y="1905215"/>
            <a:ext cx="8084977" cy="4160306"/>
          </a:xfrm>
        </p:spPr>
        <p:txBody>
          <a:bodyPr>
            <a:normAutofit/>
          </a:bodyPr>
          <a:lstStyle/>
          <a:p>
            <a:r>
              <a:rPr lang="en-US" dirty="0" smtClean="0">
                <a:latin typeface="Times New Roman"/>
              </a:rPr>
              <a:t>Development</a:t>
            </a:r>
          </a:p>
          <a:p>
            <a:pPr lvl="1"/>
            <a:r>
              <a:rPr lang="en-US" dirty="0" smtClean="0">
                <a:latin typeface="Times New Roman"/>
              </a:rPr>
              <a:t>Pattern of change that begins at conception and continues through life span</a:t>
            </a:r>
          </a:p>
          <a:p>
            <a:pPr lvl="1"/>
            <a:r>
              <a:rPr lang="en-US" dirty="0" smtClean="0">
                <a:latin typeface="Times New Roman"/>
              </a:rPr>
              <a:t>Includes growth, but also decline and dying</a:t>
            </a:r>
          </a:p>
          <a:p>
            <a:r>
              <a:rPr lang="en-US" dirty="0" smtClean="0">
                <a:latin typeface="Times New Roman"/>
              </a:rPr>
              <a:t>Traditional view of development</a:t>
            </a:r>
          </a:p>
          <a:p>
            <a:pPr lvl="1"/>
            <a:r>
              <a:rPr lang="en-US" dirty="0" smtClean="0">
                <a:latin typeface="Times New Roman"/>
              </a:rPr>
              <a:t>Extensive change from birth to adolescence</a:t>
            </a:r>
          </a:p>
          <a:p>
            <a:pPr lvl="1"/>
            <a:r>
              <a:rPr lang="en-US" dirty="0" smtClean="0">
                <a:latin typeface="Times New Roman"/>
              </a:rPr>
              <a:t>Little to no change during adulthood</a:t>
            </a:r>
          </a:p>
          <a:p>
            <a:pPr lvl="1"/>
            <a:r>
              <a:rPr lang="en-US" dirty="0" smtClean="0">
                <a:latin typeface="Times New Roman"/>
              </a:rPr>
              <a:t>Decline in old age</a:t>
            </a: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Theories of Development</a:t>
            </a:r>
            <a:endParaRPr lang="en-US" sz="3600" dirty="0">
              <a:latin typeface="Times New Roman"/>
            </a:endParaRPr>
          </a:p>
        </p:txBody>
      </p:sp>
      <p:sp>
        <p:nvSpPr>
          <p:cNvPr id="3" name="Content Placeholder 2"/>
          <p:cNvSpPr>
            <a:spLocks noGrp="1"/>
          </p:cNvSpPr>
          <p:nvPr>
            <p:ph idx="1"/>
          </p:nvPr>
        </p:nvSpPr>
        <p:spPr>
          <a:xfrm>
            <a:off x="551655" y="1911325"/>
            <a:ext cx="8031067" cy="4154196"/>
          </a:xfrm>
        </p:spPr>
        <p:txBody>
          <a:bodyPr/>
          <a:lstStyle/>
          <a:p>
            <a:r>
              <a:rPr lang="en-US" dirty="0" smtClean="0">
                <a:latin typeface="Times New Roman"/>
              </a:rPr>
              <a:t>John Bowlby &amp; Mary Ainsworth</a:t>
            </a:r>
          </a:p>
          <a:p>
            <a:pPr lvl="1"/>
            <a:r>
              <a:rPr lang="en-US" dirty="0" smtClean="0">
                <a:latin typeface="Times New Roman"/>
              </a:rPr>
              <a:t>Applied ethological theory to human development</a:t>
            </a:r>
          </a:p>
          <a:p>
            <a:pPr lvl="1"/>
            <a:r>
              <a:rPr lang="en-US" dirty="0" smtClean="0">
                <a:latin typeface="Times New Roman"/>
              </a:rPr>
              <a:t>Studied attachment to caregivers</a:t>
            </a:r>
          </a:p>
          <a:p>
            <a:pPr lvl="1"/>
            <a:r>
              <a:rPr lang="en-US" dirty="0" smtClean="0">
                <a:latin typeface="Times New Roman"/>
              </a:rPr>
              <a:t>Attachment is an important development over the first year of life</a:t>
            </a:r>
          </a:p>
          <a:p>
            <a:pPr lvl="1"/>
            <a:r>
              <a:rPr lang="en-US" dirty="0" smtClean="0">
                <a:latin typeface="Times New Roman"/>
              </a:rPr>
              <a:t>Secure attachment predicts optimal development in childhood and adulthood</a:t>
            </a: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Theories of Development</a:t>
            </a:r>
            <a:endParaRPr lang="en-US" sz="3600" dirty="0">
              <a:latin typeface="Times New Roman"/>
            </a:endParaRPr>
          </a:p>
        </p:txBody>
      </p:sp>
      <p:sp>
        <p:nvSpPr>
          <p:cNvPr id="3" name="Content Placeholder 2"/>
          <p:cNvSpPr>
            <a:spLocks noGrp="1"/>
          </p:cNvSpPr>
          <p:nvPr>
            <p:ph idx="1"/>
          </p:nvPr>
        </p:nvSpPr>
        <p:spPr>
          <a:xfrm>
            <a:off x="551656" y="1924152"/>
            <a:ext cx="8018238" cy="4141369"/>
          </a:xfrm>
        </p:spPr>
        <p:txBody>
          <a:bodyPr>
            <a:normAutofit/>
          </a:bodyPr>
          <a:lstStyle/>
          <a:p>
            <a:r>
              <a:rPr lang="en-US" dirty="0" smtClean="0">
                <a:latin typeface="Times New Roman"/>
              </a:rPr>
              <a:t>Ecological theory</a:t>
            </a:r>
          </a:p>
          <a:p>
            <a:pPr lvl="1"/>
            <a:r>
              <a:rPr lang="en-US" dirty="0" smtClean="0">
                <a:latin typeface="Times New Roman"/>
              </a:rPr>
              <a:t>Emphasizes environmental factors on development</a:t>
            </a:r>
          </a:p>
          <a:p>
            <a:r>
              <a:rPr lang="en-US" dirty="0" err="1" smtClean="0">
                <a:latin typeface="Times New Roman"/>
              </a:rPr>
              <a:t>Bronfenbrenner’s</a:t>
            </a:r>
            <a:r>
              <a:rPr lang="en-US" dirty="0" smtClean="0">
                <a:latin typeface="Times New Roman"/>
              </a:rPr>
              <a:t> ecological theory</a:t>
            </a:r>
          </a:p>
          <a:p>
            <a:pPr lvl="1"/>
            <a:r>
              <a:rPr lang="en-US" dirty="0" smtClean="0">
                <a:latin typeface="Times New Roman"/>
              </a:rPr>
              <a:t>Development reflects the influence of several environmental systems</a:t>
            </a:r>
          </a:p>
          <a:p>
            <a:pPr lvl="2"/>
            <a:r>
              <a:rPr lang="en-US" dirty="0" err="1" smtClean="0">
                <a:latin typeface="Times New Roman"/>
              </a:rPr>
              <a:t>Microsystem</a:t>
            </a:r>
            <a:endParaRPr lang="en-US" dirty="0" smtClean="0">
              <a:latin typeface="Times New Roman"/>
            </a:endParaRPr>
          </a:p>
          <a:p>
            <a:pPr lvl="2"/>
            <a:r>
              <a:rPr lang="en-US" dirty="0" err="1" smtClean="0">
                <a:latin typeface="Times New Roman"/>
              </a:rPr>
              <a:t>Mesosystem</a:t>
            </a:r>
            <a:endParaRPr lang="en-US" dirty="0" smtClean="0">
              <a:latin typeface="Times New Roman"/>
            </a:endParaRPr>
          </a:p>
          <a:p>
            <a:pPr lvl="2"/>
            <a:r>
              <a:rPr lang="en-US" dirty="0" err="1" smtClean="0">
                <a:latin typeface="Times New Roman"/>
              </a:rPr>
              <a:t>Exosystem</a:t>
            </a:r>
            <a:endParaRPr lang="en-US" dirty="0" smtClean="0">
              <a:latin typeface="Times New Roman"/>
            </a:endParaRPr>
          </a:p>
          <a:p>
            <a:pPr lvl="2"/>
            <a:r>
              <a:rPr lang="en-US" dirty="0" err="1" smtClean="0">
                <a:latin typeface="Times New Roman"/>
              </a:rPr>
              <a:t>Macrosystem</a:t>
            </a:r>
            <a:endParaRPr lang="en-US" dirty="0" smtClean="0">
              <a:latin typeface="Times New Roman"/>
            </a:endParaRPr>
          </a:p>
          <a:p>
            <a:pPr lvl="2"/>
            <a:r>
              <a:rPr lang="en-US" dirty="0" err="1" smtClean="0">
                <a:latin typeface="Times New Roman"/>
              </a:rPr>
              <a:t>Chronosystem</a:t>
            </a:r>
            <a:endParaRPr lang="en-US" dirty="0" smtClean="0">
              <a:latin typeface="Times New Roman"/>
            </a:endParaRPr>
          </a:p>
          <a:p>
            <a:endParaRPr lang="en-US" dirty="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pic>
        <p:nvPicPr>
          <p:cNvPr id="5" name="Content Placeholder 5" descr="san35503_0115.jpg"/>
          <p:cNvPicPr>
            <a:picLocks noChangeAspect="1"/>
          </p:cNvPicPr>
          <p:nvPr/>
        </p:nvPicPr>
        <p:blipFill>
          <a:blip r:embed="rId2"/>
          <a:stretch>
            <a:fillRect/>
          </a:stretch>
        </p:blipFill>
        <p:spPr>
          <a:xfrm>
            <a:off x="5939336" y="3929172"/>
            <a:ext cx="2029966" cy="213634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Theories of Development</a:t>
            </a:r>
            <a:endParaRPr lang="en-US" sz="3600" dirty="0">
              <a:latin typeface="Times New Roman"/>
            </a:endParaRPr>
          </a:p>
        </p:txBody>
      </p:sp>
      <p:sp>
        <p:nvSpPr>
          <p:cNvPr id="3" name="Content Placeholder 2"/>
          <p:cNvSpPr>
            <a:spLocks noGrp="1"/>
          </p:cNvSpPr>
          <p:nvPr>
            <p:ph idx="1"/>
          </p:nvPr>
        </p:nvSpPr>
        <p:spPr>
          <a:xfrm>
            <a:off x="525996" y="1924152"/>
            <a:ext cx="8120873" cy="4141369"/>
          </a:xfrm>
        </p:spPr>
        <p:txBody>
          <a:bodyPr/>
          <a:lstStyle/>
          <a:p>
            <a:r>
              <a:rPr lang="en-US" dirty="0" smtClean="0">
                <a:latin typeface="Times New Roman"/>
              </a:rPr>
              <a:t>Eclectic Theoretical Orientation</a:t>
            </a:r>
          </a:p>
          <a:p>
            <a:pPr lvl="1"/>
            <a:r>
              <a:rPr lang="en-US" dirty="0" smtClean="0">
                <a:latin typeface="Times New Roman"/>
              </a:rPr>
              <a:t>No single theory explains the complexity of life-span development</a:t>
            </a:r>
          </a:p>
          <a:p>
            <a:pPr lvl="1"/>
            <a:r>
              <a:rPr lang="en-US" dirty="0" smtClean="0">
                <a:latin typeface="Times New Roman"/>
              </a:rPr>
              <a:t>Each theory has furthered understanding of the factors that shape development</a:t>
            </a:r>
          </a:p>
          <a:p>
            <a:pPr lvl="1"/>
            <a:r>
              <a:rPr lang="en-US" dirty="0" smtClean="0">
                <a:latin typeface="Times New Roman"/>
              </a:rPr>
              <a:t>Rather than a strict following of a single approach, theoretical perspectives are compared to and contrasted in their views of development </a:t>
            </a:r>
            <a:endParaRPr lang="en-US" dirty="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n-US" sz="4000" smtClean="0"/>
              <a:t>How do we study these changes?</a:t>
            </a:r>
          </a:p>
        </p:txBody>
      </p:sp>
      <p:sp>
        <p:nvSpPr>
          <p:cNvPr id="9219" name="Rectangle 3"/>
          <p:cNvSpPr>
            <a:spLocks noGrp="1" noRot="1" noChangeArrowheads="1"/>
          </p:cNvSpPr>
          <p:nvPr>
            <p:ph type="body" idx="1"/>
          </p:nvPr>
        </p:nvSpPr>
        <p:spPr>
          <a:xfrm>
            <a:off x="301625" y="1676400"/>
            <a:ext cx="8461375" cy="4876800"/>
          </a:xfrm>
        </p:spPr>
        <p:txBody>
          <a:bodyPr>
            <a:normAutofit fontScale="92500" lnSpcReduction="20000"/>
          </a:bodyPr>
          <a:lstStyle/>
          <a:p>
            <a:pPr eaLnBrk="1" hangingPunct="1">
              <a:lnSpc>
                <a:spcPct val="90000"/>
              </a:lnSpc>
              <a:defRPr/>
            </a:pPr>
            <a:r>
              <a:rPr lang="en-US" sz="2800" dirty="0" smtClean="0"/>
              <a:t>Types</a:t>
            </a:r>
          </a:p>
          <a:p>
            <a:pPr eaLnBrk="1" hangingPunct="1">
              <a:lnSpc>
                <a:spcPct val="90000"/>
              </a:lnSpc>
              <a:defRPr/>
            </a:pPr>
            <a:r>
              <a:rPr lang="en-US" sz="2800" dirty="0" smtClean="0"/>
              <a:t>Cross-sectional</a:t>
            </a:r>
          </a:p>
          <a:p>
            <a:pPr eaLnBrk="1" hangingPunct="1">
              <a:lnSpc>
                <a:spcPct val="90000"/>
              </a:lnSpc>
              <a:defRPr/>
            </a:pPr>
            <a:r>
              <a:rPr lang="en-US" sz="2800" dirty="0" smtClean="0"/>
              <a:t>Longitudinal</a:t>
            </a:r>
          </a:p>
          <a:p>
            <a:pPr eaLnBrk="1" hangingPunct="1">
              <a:lnSpc>
                <a:spcPct val="90000"/>
              </a:lnSpc>
              <a:defRPr/>
            </a:pPr>
            <a:r>
              <a:rPr lang="en-US" sz="2800" dirty="0" smtClean="0"/>
              <a:t>Sequential</a:t>
            </a:r>
          </a:p>
          <a:p>
            <a:pPr eaLnBrk="1" hangingPunct="1">
              <a:lnSpc>
                <a:spcPct val="90000"/>
              </a:lnSpc>
              <a:defRPr/>
            </a:pPr>
            <a:r>
              <a:rPr lang="en-US" sz="2800" dirty="0" smtClean="0"/>
              <a:t>“How” of data collection</a:t>
            </a:r>
          </a:p>
          <a:p>
            <a:pPr lvl="1" eaLnBrk="1" hangingPunct="1">
              <a:lnSpc>
                <a:spcPct val="90000"/>
              </a:lnSpc>
              <a:defRPr/>
            </a:pPr>
            <a:r>
              <a:rPr lang="en-US" sz="2400" dirty="0" smtClean="0"/>
              <a:t>Case study</a:t>
            </a:r>
          </a:p>
          <a:p>
            <a:pPr lvl="1" eaLnBrk="1" hangingPunct="1">
              <a:lnSpc>
                <a:spcPct val="90000"/>
              </a:lnSpc>
              <a:defRPr/>
            </a:pPr>
            <a:r>
              <a:rPr lang="en-US" sz="2400" dirty="0" smtClean="0"/>
              <a:t>Naturalistic Observation</a:t>
            </a:r>
          </a:p>
          <a:p>
            <a:pPr lvl="1" eaLnBrk="1" hangingPunct="1">
              <a:lnSpc>
                <a:spcPct val="90000"/>
              </a:lnSpc>
              <a:defRPr/>
            </a:pPr>
            <a:r>
              <a:rPr lang="en-US" sz="2400" dirty="0" smtClean="0"/>
              <a:t>Survey</a:t>
            </a:r>
          </a:p>
          <a:p>
            <a:pPr lvl="1" eaLnBrk="1" hangingPunct="1">
              <a:lnSpc>
                <a:spcPct val="90000"/>
              </a:lnSpc>
              <a:defRPr/>
            </a:pPr>
            <a:r>
              <a:rPr lang="en-US" sz="2400" dirty="0" smtClean="0"/>
              <a:t>Experiment</a:t>
            </a:r>
          </a:p>
          <a:p>
            <a:pPr lvl="2" eaLnBrk="1" hangingPunct="1">
              <a:lnSpc>
                <a:spcPct val="90000"/>
              </a:lnSpc>
              <a:defRPr/>
            </a:pPr>
            <a:r>
              <a:rPr lang="en-US" sz="2000" dirty="0" smtClean="0"/>
              <a:t>Hope for causal relationships although settle for correlations</a:t>
            </a:r>
          </a:p>
          <a:p>
            <a:pPr eaLnBrk="1" hangingPunct="1">
              <a:lnSpc>
                <a:spcPct val="90000"/>
              </a:lnSpc>
              <a:buFont typeface="Wingdings" panose="05000000000000000000" pitchFamily="2" charset="2"/>
              <a:buNone/>
              <a:defRPr/>
            </a:pPr>
            <a:r>
              <a:rPr lang="en-US" sz="2800" dirty="0" smtClean="0"/>
              <a:t>Ethnography – Cultural Consideration</a:t>
            </a:r>
          </a:p>
        </p:txBody>
      </p:sp>
    </p:spTree>
    <p:extLst>
      <p:ext uri="{BB962C8B-B14F-4D97-AF65-F5344CB8AC3E}">
        <p14:creationId xmlns:p14="http://schemas.microsoft.com/office/powerpoint/2010/main" val="2317211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Research in Life-Span Development</a:t>
            </a:r>
            <a:endParaRPr lang="en-US" sz="3600" dirty="0">
              <a:latin typeface="Times New Roman"/>
            </a:endParaRPr>
          </a:p>
        </p:txBody>
      </p:sp>
      <p:sp>
        <p:nvSpPr>
          <p:cNvPr id="3" name="Content Placeholder 2"/>
          <p:cNvSpPr>
            <a:spLocks noGrp="1"/>
          </p:cNvSpPr>
          <p:nvPr>
            <p:ph idx="1"/>
          </p:nvPr>
        </p:nvSpPr>
        <p:spPr>
          <a:xfrm>
            <a:off x="564484" y="1834359"/>
            <a:ext cx="7992581" cy="4231162"/>
          </a:xfrm>
        </p:spPr>
        <p:txBody>
          <a:bodyPr/>
          <a:lstStyle/>
          <a:p>
            <a:r>
              <a:rPr lang="en-US" dirty="0" smtClean="0">
                <a:latin typeface="Times New Roman"/>
              </a:rPr>
              <a:t>Descriptive Research</a:t>
            </a:r>
          </a:p>
          <a:p>
            <a:pPr lvl="1"/>
            <a:r>
              <a:rPr lang="en-US" dirty="0" smtClean="0">
                <a:latin typeface="Times New Roman"/>
              </a:rPr>
              <a:t>Aims to observe and record behavior</a:t>
            </a:r>
          </a:p>
          <a:p>
            <a:r>
              <a:rPr lang="en-US" dirty="0" err="1" smtClean="0">
                <a:latin typeface="Times New Roman"/>
              </a:rPr>
              <a:t>Correlational</a:t>
            </a:r>
            <a:r>
              <a:rPr lang="en-US" dirty="0" smtClean="0">
                <a:latin typeface="Times New Roman"/>
              </a:rPr>
              <a:t> Research</a:t>
            </a:r>
          </a:p>
          <a:p>
            <a:pPr lvl="1"/>
            <a:r>
              <a:rPr lang="en-US" dirty="0" smtClean="0">
                <a:latin typeface="Times New Roman"/>
              </a:rPr>
              <a:t>Strives to describe the strength of the relationship between two or more events/characteristics</a:t>
            </a:r>
          </a:p>
          <a:p>
            <a:pPr lvl="1"/>
            <a:r>
              <a:rPr lang="en-US" dirty="0" smtClean="0">
                <a:latin typeface="Times New Roman"/>
              </a:rPr>
              <a:t>Prediction based on strength of relationship</a:t>
            </a:r>
          </a:p>
          <a:p>
            <a:pPr lvl="1"/>
            <a:r>
              <a:rPr lang="en-US" dirty="0" smtClean="0">
                <a:latin typeface="Times New Roman"/>
              </a:rPr>
              <a:t>Correlation coefficient (+1.00 to -1.00)</a:t>
            </a: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Research in Life-Span Development</a:t>
            </a:r>
            <a:endParaRPr lang="en-US" sz="3600" dirty="0">
              <a:latin typeface="Times New Roman"/>
            </a:endParaRPr>
          </a:p>
        </p:txBody>
      </p:sp>
      <p:sp>
        <p:nvSpPr>
          <p:cNvPr id="3" name="Content Placeholder 2"/>
          <p:cNvSpPr>
            <a:spLocks noGrp="1"/>
          </p:cNvSpPr>
          <p:nvPr>
            <p:ph idx="1"/>
          </p:nvPr>
        </p:nvSpPr>
        <p:spPr>
          <a:xfrm>
            <a:off x="602972" y="1757393"/>
            <a:ext cx="7851459" cy="4308128"/>
          </a:xfrm>
        </p:spPr>
        <p:txBody>
          <a:bodyPr>
            <a:normAutofit/>
          </a:bodyPr>
          <a:lstStyle/>
          <a:p>
            <a:r>
              <a:rPr lang="en-US" dirty="0" smtClean="0">
                <a:latin typeface="Times New Roman"/>
              </a:rPr>
              <a:t>Experimental Research</a:t>
            </a:r>
          </a:p>
          <a:p>
            <a:pPr lvl="1"/>
            <a:r>
              <a:rPr lang="en-US" dirty="0" smtClean="0">
                <a:latin typeface="Times New Roman"/>
              </a:rPr>
              <a:t>Used to determine if one factor causes another</a:t>
            </a:r>
          </a:p>
          <a:p>
            <a:pPr lvl="1"/>
            <a:r>
              <a:rPr lang="en-US" dirty="0" smtClean="0">
                <a:latin typeface="Times New Roman"/>
              </a:rPr>
              <a:t>Experiment uses carefully related procedures in which one or more factors are manipulated while all other factors are held constant</a:t>
            </a:r>
          </a:p>
          <a:p>
            <a:r>
              <a:rPr lang="en-US" dirty="0" smtClean="0">
                <a:latin typeface="Times New Roman"/>
              </a:rPr>
              <a:t>Independent variable</a:t>
            </a:r>
          </a:p>
          <a:p>
            <a:pPr lvl="1"/>
            <a:r>
              <a:rPr lang="en-US" dirty="0" smtClean="0">
                <a:latin typeface="Times New Roman"/>
              </a:rPr>
              <a:t>Factor changed by experimenter</a:t>
            </a:r>
          </a:p>
          <a:p>
            <a:r>
              <a:rPr lang="en-US" dirty="0" smtClean="0">
                <a:latin typeface="Times New Roman"/>
              </a:rPr>
              <a:t>Dependent variable </a:t>
            </a:r>
          </a:p>
          <a:p>
            <a:pPr lvl="1"/>
            <a:r>
              <a:rPr lang="en-US" dirty="0" smtClean="0">
                <a:latin typeface="Times New Roman"/>
              </a:rPr>
              <a:t>Measured by experimenter</a:t>
            </a:r>
          </a:p>
          <a:p>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Research in Life-Span Development</a:t>
            </a:r>
            <a:endParaRPr lang="en-US" sz="3600" dirty="0">
              <a:latin typeface="Times New Roman"/>
            </a:endParaRPr>
          </a:p>
        </p:txBody>
      </p:sp>
      <p:sp>
        <p:nvSpPr>
          <p:cNvPr id="3" name="Content Placeholder 2"/>
          <p:cNvSpPr>
            <a:spLocks noGrp="1"/>
          </p:cNvSpPr>
          <p:nvPr>
            <p:ph idx="1"/>
          </p:nvPr>
        </p:nvSpPr>
        <p:spPr>
          <a:xfrm>
            <a:off x="577313" y="1898497"/>
            <a:ext cx="7941263" cy="4167024"/>
          </a:xfrm>
        </p:spPr>
        <p:txBody>
          <a:bodyPr/>
          <a:lstStyle/>
          <a:p>
            <a:r>
              <a:rPr lang="en-US" dirty="0" smtClean="0">
                <a:latin typeface="Times New Roman"/>
              </a:rPr>
              <a:t>Experimental group</a:t>
            </a:r>
          </a:p>
          <a:p>
            <a:pPr lvl="1"/>
            <a:r>
              <a:rPr lang="en-US" dirty="0" smtClean="0">
                <a:latin typeface="Times New Roman"/>
              </a:rPr>
              <a:t>Group whose experience is manipulated by researcher</a:t>
            </a:r>
          </a:p>
          <a:p>
            <a:r>
              <a:rPr lang="en-US" dirty="0" smtClean="0">
                <a:latin typeface="Times New Roman"/>
              </a:rPr>
              <a:t>Control group</a:t>
            </a:r>
          </a:p>
          <a:p>
            <a:pPr lvl="1"/>
            <a:r>
              <a:rPr lang="en-US" dirty="0" smtClean="0">
                <a:latin typeface="Times New Roman"/>
              </a:rPr>
              <a:t>Used for comparison purposes to experimental group</a:t>
            </a:r>
          </a:p>
          <a:p>
            <a:r>
              <a:rPr lang="en-US" dirty="0" smtClean="0">
                <a:latin typeface="Times New Roman"/>
              </a:rPr>
              <a:t>Random assignment </a:t>
            </a:r>
          </a:p>
          <a:p>
            <a:pPr lvl="1"/>
            <a:r>
              <a:rPr lang="en-US" dirty="0" smtClean="0">
                <a:latin typeface="Times New Roman"/>
              </a:rPr>
              <a:t>Used to determine if participants placed in experimental or control group</a:t>
            </a:r>
          </a:p>
          <a:p>
            <a:endParaRPr lang="en-US" dirty="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Research in Life-Span Development</a:t>
            </a:r>
            <a:endParaRPr lang="en-US" sz="3600" dirty="0">
              <a:latin typeface="Times New Roman"/>
            </a:endParaRPr>
          </a:p>
        </p:txBody>
      </p:sp>
      <p:sp>
        <p:nvSpPr>
          <p:cNvPr id="3" name="Content Placeholder 2"/>
          <p:cNvSpPr>
            <a:spLocks noGrp="1"/>
          </p:cNvSpPr>
          <p:nvPr>
            <p:ph idx="1"/>
          </p:nvPr>
        </p:nvSpPr>
        <p:spPr>
          <a:xfrm>
            <a:off x="564484" y="1936980"/>
            <a:ext cx="7954093" cy="4128541"/>
          </a:xfrm>
        </p:spPr>
        <p:txBody>
          <a:bodyPr>
            <a:normAutofit/>
          </a:bodyPr>
          <a:lstStyle/>
          <a:p>
            <a:r>
              <a:rPr lang="en-US" dirty="0" smtClean="0">
                <a:latin typeface="Times New Roman"/>
              </a:rPr>
              <a:t>American Psychological Association established ethical guidelines for research</a:t>
            </a:r>
          </a:p>
          <a:p>
            <a:pPr lvl="1"/>
            <a:r>
              <a:rPr lang="en-US" dirty="0" smtClean="0">
                <a:latin typeface="Times New Roman"/>
              </a:rPr>
              <a:t>Offers protection against mental or physical harm for research participants</a:t>
            </a:r>
          </a:p>
          <a:p>
            <a:r>
              <a:rPr lang="en-US" dirty="0" smtClean="0">
                <a:latin typeface="Times New Roman"/>
              </a:rPr>
              <a:t>Informed consent </a:t>
            </a:r>
          </a:p>
          <a:p>
            <a:pPr lvl="1"/>
            <a:r>
              <a:rPr lang="en-US" dirty="0" smtClean="0">
                <a:latin typeface="Times New Roman"/>
              </a:rPr>
              <a:t>All participants must know what research will involve, including potential risks</a:t>
            </a:r>
          </a:p>
          <a:p>
            <a:pPr lvl="1"/>
            <a:r>
              <a:rPr lang="en-US" dirty="0" smtClean="0">
                <a:latin typeface="Times New Roman"/>
              </a:rPr>
              <a:t>Participants have right to withdraw from study at any point or for any reason</a:t>
            </a:r>
          </a:p>
          <a:p>
            <a:endParaRPr lang="en-US" dirty="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Research in Life-Span Development</a:t>
            </a:r>
            <a:endParaRPr lang="en-US" sz="3600" dirty="0">
              <a:latin typeface="Times New Roman"/>
            </a:endParaRPr>
          </a:p>
        </p:txBody>
      </p:sp>
      <p:sp>
        <p:nvSpPr>
          <p:cNvPr id="3" name="Content Placeholder 2"/>
          <p:cNvSpPr>
            <a:spLocks noGrp="1"/>
          </p:cNvSpPr>
          <p:nvPr>
            <p:ph idx="1"/>
          </p:nvPr>
        </p:nvSpPr>
        <p:spPr>
          <a:xfrm>
            <a:off x="564484" y="1898497"/>
            <a:ext cx="8043898" cy="4167024"/>
          </a:xfrm>
        </p:spPr>
        <p:txBody>
          <a:bodyPr>
            <a:normAutofit fontScale="92500" lnSpcReduction="10000"/>
          </a:bodyPr>
          <a:lstStyle/>
          <a:p>
            <a:r>
              <a:rPr lang="en-US" dirty="0" smtClean="0">
                <a:latin typeface="Times New Roman"/>
              </a:rPr>
              <a:t>Do no harm</a:t>
            </a:r>
          </a:p>
          <a:p>
            <a:r>
              <a:rPr lang="en-US" dirty="0" smtClean="0">
                <a:latin typeface="Times New Roman"/>
              </a:rPr>
              <a:t>Confidentiality</a:t>
            </a:r>
          </a:p>
          <a:p>
            <a:pPr lvl="1"/>
            <a:r>
              <a:rPr lang="en-US" dirty="0" smtClean="0">
                <a:latin typeface="Times New Roman"/>
              </a:rPr>
              <a:t>All research participants’ data must be kept confidential</a:t>
            </a:r>
          </a:p>
          <a:p>
            <a:pPr lvl="1"/>
            <a:r>
              <a:rPr lang="en-US" dirty="0" smtClean="0">
                <a:latin typeface="Times New Roman"/>
              </a:rPr>
              <a:t>When possible, data is kept completely anonymous</a:t>
            </a:r>
          </a:p>
          <a:p>
            <a:r>
              <a:rPr lang="en-US" dirty="0" smtClean="0">
                <a:latin typeface="Times New Roman"/>
              </a:rPr>
              <a:t>Debriefing</a:t>
            </a:r>
          </a:p>
          <a:p>
            <a:pPr lvl="1"/>
            <a:r>
              <a:rPr lang="en-US" dirty="0" smtClean="0">
                <a:latin typeface="Times New Roman"/>
              </a:rPr>
              <a:t>Once study is completed, participants should be informed of study’s purpose and methods</a:t>
            </a:r>
          </a:p>
          <a:p>
            <a:r>
              <a:rPr lang="en-US" dirty="0">
                <a:latin typeface="Times New Roman"/>
              </a:rPr>
              <a:t>Deception</a:t>
            </a:r>
          </a:p>
          <a:p>
            <a:pPr lvl="1"/>
            <a:r>
              <a:rPr lang="en-US" dirty="0">
                <a:latin typeface="Times New Roman"/>
              </a:rPr>
              <a:t>If deception is used, it must not pose harm to participants</a:t>
            </a:r>
          </a:p>
          <a:p>
            <a:pPr lvl="1"/>
            <a:r>
              <a:rPr lang="en-US" dirty="0">
                <a:latin typeface="Times New Roman"/>
              </a:rPr>
              <a:t>Participants must be debriefed as soon as study is completed</a:t>
            </a:r>
          </a:p>
          <a:p>
            <a:pPr lvl="1"/>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san35503_0102.jpg"/>
          <p:cNvPicPr>
            <a:picLocks noChangeAspect="1"/>
          </p:cNvPicPr>
          <p:nvPr/>
        </p:nvPicPr>
        <p:blipFill>
          <a:blip r:embed="rId2"/>
          <a:stretch>
            <a:fillRect/>
          </a:stretch>
        </p:blipFill>
        <p:spPr>
          <a:xfrm>
            <a:off x="5349473" y="1801579"/>
            <a:ext cx="3643170" cy="4114800"/>
          </a:xfrm>
          <a:prstGeom prst="rect">
            <a:avLst/>
          </a:prstGeom>
        </p:spPr>
      </p:pic>
      <p:sp>
        <p:nvSpPr>
          <p:cNvPr id="2" name="Title 1"/>
          <p:cNvSpPr>
            <a:spLocks noGrp="1"/>
          </p:cNvSpPr>
          <p:nvPr>
            <p:ph type="title"/>
          </p:nvPr>
        </p:nvSpPr>
        <p:spPr/>
        <p:txBody>
          <a:bodyPr>
            <a:normAutofit/>
          </a:bodyPr>
          <a:lstStyle/>
          <a:p>
            <a:r>
              <a:rPr lang="en-US" sz="3600" dirty="0" smtClean="0">
                <a:latin typeface="Times New Roman"/>
              </a:rPr>
              <a:t>The Life-Span Perspective</a:t>
            </a:r>
            <a:endParaRPr lang="en-US" sz="3600" dirty="0">
              <a:latin typeface="Times New Roman"/>
            </a:endParaRPr>
          </a:p>
        </p:txBody>
      </p:sp>
      <p:sp>
        <p:nvSpPr>
          <p:cNvPr id="3" name="Content Placeholder 2"/>
          <p:cNvSpPr>
            <a:spLocks noGrp="1"/>
          </p:cNvSpPr>
          <p:nvPr>
            <p:ph idx="1"/>
          </p:nvPr>
        </p:nvSpPr>
        <p:spPr>
          <a:xfrm>
            <a:off x="635028" y="1920705"/>
            <a:ext cx="7852648" cy="4144816"/>
          </a:xfrm>
        </p:spPr>
        <p:txBody>
          <a:bodyPr>
            <a:normAutofit fontScale="92500" lnSpcReduction="10000"/>
          </a:bodyPr>
          <a:lstStyle/>
          <a:p>
            <a:r>
              <a:rPr lang="en-US" dirty="0" smtClean="0">
                <a:latin typeface="Times New Roman"/>
              </a:rPr>
              <a:t>Life-span perspective</a:t>
            </a:r>
          </a:p>
          <a:p>
            <a:pPr lvl="1"/>
            <a:r>
              <a:rPr lang="en-US" dirty="0" smtClean="0">
                <a:latin typeface="Times New Roman"/>
              </a:rPr>
              <a:t>Developmental change occurs throughout </a:t>
            </a:r>
          </a:p>
          <a:p>
            <a:pPr marL="350838" lvl="1" indent="0">
              <a:buNone/>
            </a:pPr>
            <a:r>
              <a:rPr lang="en-US" dirty="0" smtClean="0">
                <a:latin typeface="Times New Roman"/>
              </a:rPr>
              <a:t>childhood and adulthood</a:t>
            </a:r>
          </a:p>
          <a:p>
            <a:r>
              <a:rPr lang="en-US" dirty="0" smtClean="0">
                <a:latin typeface="Times New Roman"/>
              </a:rPr>
              <a:t>Human life expectancy</a:t>
            </a:r>
          </a:p>
          <a:p>
            <a:pPr lvl="1"/>
            <a:r>
              <a:rPr lang="en-US" dirty="0" smtClean="0">
                <a:latin typeface="Times New Roman"/>
              </a:rPr>
              <a:t>Maximum life span – upper boundary</a:t>
            </a:r>
          </a:p>
          <a:p>
            <a:pPr marL="350838" lvl="1" indent="0">
              <a:buNone/>
            </a:pPr>
            <a:r>
              <a:rPr lang="en-US" dirty="0" smtClean="0">
                <a:latin typeface="Times New Roman"/>
              </a:rPr>
              <a:t> of human life span</a:t>
            </a:r>
          </a:p>
          <a:p>
            <a:pPr lvl="2"/>
            <a:r>
              <a:rPr lang="en-US" dirty="0" smtClean="0">
                <a:latin typeface="Times New Roman"/>
              </a:rPr>
              <a:t>Currently regarded as 122 years</a:t>
            </a:r>
          </a:p>
          <a:p>
            <a:pPr lvl="1"/>
            <a:r>
              <a:rPr lang="en-US" dirty="0" smtClean="0">
                <a:latin typeface="Times New Roman"/>
              </a:rPr>
              <a:t>Life expectancy – average number </a:t>
            </a:r>
          </a:p>
          <a:p>
            <a:pPr lvl="1"/>
            <a:r>
              <a:rPr lang="en-US" dirty="0" smtClean="0">
                <a:latin typeface="Times New Roman"/>
              </a:rPr>
              <a:t>of years that a person born in a particular</a:t>
            </a:r>
          </a:p>
          <a:p>
            <a:pPr lvl="1"/>
            <a:r>
              <a:rPr lang="en-US" dirty="0" smtClean="0">
                <a:latin typeface="Times New Roman"/>
              </a:rPr>
              <a:t> year can expect to live</a:t>
            </a:r>
          </a:p>
          <a:p>
            <a:pPr lvl="2"/>
            <a:r>
              <a:rPr lang="en-US" dirty="0" smtClean="0">
                <a:latin typeface="Times New Roman"/>
              </a:rPr>
              <a:t>Currently 78 years in the United States</a:t>
            </a:r>
          </a:p>
          <a:p>
            <a:endParaRPr lang="en-US" dirty="0"/>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The Life-Span Perspective – 3 types of development</a:t>
            </a:r>
            <a:endParaRPr lang="en-US" sz="3600" dirty="0">
              <a:latin typeface="Times New Roman"/>
            </a:endParaRPr>
          </a:p>
        </p:txBody>
      </p:sp>
      <p:sp>
        <p:nvSpPr>
          <p:cNvPr id="3" name="Content Placeholder 2"/>
          <p:cNvSpPr>
            <a:spLocks noGrp="1"/>
          </p:cNvSpPr>
          <p:nvPr>
            <p:ph idx="1"/>
          </p:nvPr>
        </p:nvSpPr>
        <p:spPr>
          <a:xfrm>
            <a:off x="557586" y="1936194"/>
            <a:ext cx="7930090" cy="4129327"/>
          </a:xfrm>
        </p:spPr>
        <p:txBody>
          <a:bodyPr/>
          <a:lstStyle/>
          <a:p>
            <a:r>
              <a:rPr lang="en-US" dirty="0" smtClean="0">
                <a:latin typeface="Times New Roman"/>
              </a:rPr>
              <a:t>Normative age-graded influences - Universal</a:t>
            </a:r>
          </a:p>
          <a:p>
            <a:pPr lvl="1"/>
            <a:r>
              <a:rPr lang="en-US" dirty="0" smtClean="0">
                <a:latin typeface="Times New Roman"/>
              </a:rPr>
              <a:t>Similar for individuals sharing the same age group</a:t>
            </a:r>
          </a:p>
          <a:p>
            <a:r>
              <a:rPr lang="en-US" dirty="0" smtClean="0">
                <a:latin typeface="Times New Roman"/>
              </a:rPr>
              <a:t>Normative history-graded influences – Group specific</a:t>
            </a:r>
          </a:p>
          <a:p>
            <a:pPr lvl="1"/>
            <a:r>
              <a:rPr lang="en-US" dirty="0" smtClean="0">
                <a:latin typeface="Times New Roman"/>
              </a:rPr>
              <a:t>Common to people of a particular generation due to historical circumstances</a:t>
            </a:r>
          </a:p>
          <a:p>
            <a:r>
              <a:rPr lang="en-US" dirty="0" err="1" smtClean="0">
                <a:latin typeface="Times New Roman"/>
              </a:rPr>
              <a:t>Nonnormative</a:t>
            </a:r>
            <a:r>
              <a:rPr lang="en-US" dirty="0" smtClean="0">
                <a:latin typeface="Times New Roman"/>
              </a:rPr>
              <a:t> life events - Individual</a:t>
            </a:r>
          </a:p>
          <a:p>
            <a:pPr lvl="1"/>
            <a:r>
              <a:rPr lang="en-US" dirty="0" smtClean="0">
                <a:latin typeface="Times New Roman"/>
              </a:rPr>
              <a:t>Unusual occurrences that have a major impact on an individual’s life</a:t>
            </a:r>
            <a:endParaRPr lang="en-US" dirty="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an35503_0106.jpg"/>
          <p:cNvPicPr>
            <a:picLocks noChangeAspect="1"/>
          </p:cNvPicPr>
          <p:nvPr/>
        </p:nvPicPr>
        <p:blipFill>
          <a:blip r:embed="rId2">
            <a:extLst>
              <a:ext uri="{BEBA8EAE-BF5A-486C-A8C5-ECC9F3942E4B}">
                <a14:imgProps xmlns:a14="http://schemas.microsoft.com/office/drawing/2010/main">
                  <a14:imgLayer r:embed="rId3">
                    <a14:imgEffect>
                      <a14:sharpenSoften amount="-31000"/>
                    </a14:imgEffect>
                    <a14:imgEffect>
                      <a14:brightnessContrast bright="17000" contrast="-2000"/>
                    </a14:imgEffect>
                  </a14:imgLayer>
                </a14:imgProps>
              </a:ext>
            </a:extLst>
          </a:blip>
          <a:stretch>
            <a:fillRect/>
          </a:stretch>
        </p:blipFill>
        <p:spPr>
          <a:xfrm>
            <a:off x="2193896" y="1826860"/>
            <a:ext cx="4756208" cy="4114800"/>
          </a:xfrm>
          <a:prstGeom prst="rect">
            <a:avLst/>
          </a:prstGeom>
        </p:spPr>
      </p:pic>
      <p:sp>
        <p:nvSpPr>
          <p:cNvPr id="2" name="Title 1"/>
          <p:cNvSpPr>
            <a:spLocks noGrp="1"/>
          </p:cNvSpPr>
          <p:nvPr>
            <p:ph type="title"/>
          </p:nvPr>
        </p:nvSpPr>
        <p:spPr/>
        <p:txBody>
          <a:bodyPr>
            <a:normAutofit/>
          </a:bodyPr>
          <a:lstStyle/>
          <a:p>
            <a:r>
              <a:rPr lang="en-US" sz="3600" dirty="0" smtClean="0">
                <a:latin typeface="Times New Roman"/>
              </a:rPr>
              <a:t>The Nature of Development</a:t>
            </a:r>
            <a:endParaRPr lang="en-US" sz="3600" dirty="0">
              <a:latin typeface="Times New Roman"/>
            </a:endParaRPr>
          </a:p>
        </p:txBody>
      </p:sp>
      <p:sp>
        <p:nvSpPr>
          <p:cNvPr id="3" name="Content Placeholder 2"/>
          <p:cNvSpPr>
            <a:spLocks noGrp="1"/>
          </p:cNvSpPr>
          <p:nvPr>
            <p:ph idx="1"/>
          </p:nvPr>
        </p:nvSpPr>
        <p:spPr>
          <a:xfrm>
            <a:off x="573074" y="1827767"/>
            <a:ext cx="7672402" cy="4237754"/>
          </a:xfrm>
        </p:spPr>
        <p:txBody>
          <a:bodyPr/>
          <a:lstStyle/>
          <a:p>
            <a:r>
              <a:rPr lang="en-US" dirty="0" smtClean="0">
                <a:latin typeface="Times New Roman"/>
              </a:rPr>
              <a:t>Biological processes</a:t>
            </a:r>
          </a:p>
          <a:p>
            <a:pPr lvl="1"/>
            <a:r>
              <a:rPr lang="en-US" dirty="0" smtClean="0">
                <a:latin typeface="Times New Roman"/>
              </a:rPr>
              <a:t>Produce changes in an individual’s physical nature</a:t>
            </a:r>
          </a:p>
          <a:p>
            <a:r>
              <a:rPr lang="en-US" dirty="0" smtClean="0">
                <a:latin typeface="Times New Roman"/>
              </a:rPr>
              <a:t>Cognitive processes</a:t>
            </a:r>
          </a:p>
          <a:p>
            <a:pPr lvl="1"/>
            <a:r>
              <a:rPr lang="en-US" dirty="0" smtClean="0">
                <a:latin typeface="Times New Roman"/>
              </a:rPr>
              <a:t>Involve changes in an individual’s thought, intelligence, and language</a:t>
            </a:r>
          </a:p>
          <a:p>
            <a:r>
              <a:rPr lang="en-US" dirty="0" err="1" smtClean="0">
                <a:latin typeface="Times New Roman"/>
              </a:rPr>
              <a:t>Socioemotional</a:t>
            </a:r>
            <a:r>
              <a:rPr lang="en-US" dirty="0" smtClean="0">
                <a:latin typeface="Times New Roman"/>
              </a:rPr>
              <a:t> processes</a:t>
            </a:r>
          </a:p>
          <a:p>
            <a:pPr lvl="1"/>
            <a:r>
              <a:rPr lang="en-US" dirty="0" smtClean="0">
                <a:latin typeface="Times New Roman"/>
              </a:rPr>
              <a:t>Involve changes in an individual’s relationships with other people, emotions, and personality</a:t>
            </a: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The Nature of Development</a:t>
            </a:r>
            <a:endParaRPr lang="en-US" sz="3600" dirty="0">
              <a:latin typeface="Times New Roman"/>
            </a:endParaRPr>
          </a:p>
        </p:txBody>
      </p:sp>
      <p:sp>
        <p:nvSpPr>
          <p:cNvPr id="6" name="TextBox 5"/>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pic>
        <p:nvPicPr>
          <p:cNvPr id="9" name="Content Placeholder 8" descr="san35503_0107.jpg"/>
          <p:cNvPicPr>
            <a:picLocks noGrp="1" noChangeAspect="1"/>
          </p:cNvPicPr>
          <p:nvPr>
            <p:ph idx="1"/>
          </p:nvPr>
        </p:nvPicPr>
        <p:blipFill>
          <a:blip r:embed="rId2"/>
          <a:stretch>
            <a:fillRect/>
          </a:stretch>
        </p:blipFill>
        <p:spPr>
          <a:xfrm>
            <a:off x="685800" y="1885484"/>
            <a:ext cx="7772400" cy="411356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The Nature of Development</a:t>
            </a:r>
            <a:endParaRPr lang="en-US" sz="3600" dirty="0">
              <a:latin typeface="Times New Roman"/>
            </a:endParaRPr>
          </a:p>
        </p:txBody>
      </p:sp>
      <p:sp>
        <p:nvSpPr>
          <p:cNvPr id="3" name="Content Placeholder 2"/>
          <p:cNvSpPr>
            <a:spLocks noGrp="1"/>
          </p:cNvSpPr>
          <p:nvPr>
            <p:ph idx="1"/>
          </p:nvPr>
        </p:nvSpPr>
        <p:spPr>
          <a:xfrm>
            <a:off x="588562" y="1905215"/>
            <a:ext cx="7976557" cy="4160306"/>
          </a:xfrm>
        </p:spPr>
        <p:txBody>
          <a:bodyPr>
            <a:normAutofit lnSpcReduction="10000"/>
          </a:bodyPr>
          <a:lstStyle/>
          <a:p>
            <a:r>
              <a:rPr lang="en-US" dirty="0" smtClean="0">
                <a:latin typeface="Times New Roman"/>
              </a:rPr>
              <a:t>Chronological age</a:t>
            </a:r>
          </a:p>
          <a:p>
            <a:pPr lvl="1"/>
            <a:r>
              <a:rPr lang="en-US" dirty="0" smtClean="0">
                <a:latin typeface="Times New Roman"/>
              </a:rPr>
              <a:t>Number of years since birth</a:t>
            </a:r>
          </a:p>
          <a:p>
            <a:r>
              <a:rPr lang="en-US" dirty="0" smtClean="0">
                <a:latin typeface="Times New Roman"/>
              </a:rPr>
              <a:t>Biological age</a:t>
            </a:r>
          </a:p>
          <a:p>
            <a:pPr lvl="1"/>
            <a:r>
              <a:rPr lang="en-US" dirty="0" smtClean="0">
                <a:latin typeface="Times New Roman"/>
              </a:rPr>
              <a:t>Age in terms of biological health</a:t>
            </a:r>
          </a:p>
          <a:p>
            <a:r>
              <a:rPr lang="en-US" dirty="0" smtClean="0">
                <a:latin typeface="Times New Roman"/>
              </a:rPr>
              <a:t>Psychological age</a:t>
            </a:r>
          </a:p>
          <a:p>
            <a:pPr lvl="1"/>
            <a:r>
              <a:rPr lang="en-US" dirty="0" smtClean="0">
                <a:latin typeface="Times New Roman"/>
              </a:rPr>
              <a:t>Adaptive capacities compared with others of the same chronological age</a:t>
            </a:r>
          </a:p>
          <a:p>
            <a:r>
              <a:rPr lang="en-US" dirty="0" smtClean="0">
                <a:latin typeface="Times New Roman"/>
              </a:rPr>
              <a:t>Social age</a:t>
            </a:r>
          </a:p>
          <a:p>
            <a:pPr lvl="1"/>
            <a:r>
              <a:rPr lang="en-US" dirty="0" smtClean="0">
                <a:latin typeface="Times New Roman"/>
              </a:rPr>
              <a:t>Connectedness with others and social roles individuals adopt</a:t>
            </a: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smtClean="0"/>
              <a:t>Developmental Psychology</a:t>
            </a:r>
          </a:p>
        </p:txBody>
      </p:sp>
      <p:sp>
        <p:nvSpPr>
          <p:cNvPr id="11267" name="Rectangle 3"/>
          <p:cNvSpPr>
            <a:spLocks noGrp="1" noRot="1" noChangeArrowheads="1"/>
          </p:cNvSpPr>
          <p:nvPr>
            <p:ph type="body" idx="1"/>
          </p:nvPr>
        </p:nvSpPr>
        <p:spPr/>
        <p:txBody>
          <a:bodyPr/>
          <a:lstStyle/>
          <a:p>
            <a:pPr eaLnBrk="1" hangingPunct="1">
              <a:defRPr/>
            </a:pPr>
            <a:r>
              <a:rPr lang="en-US" dirty="0" smtClean="0"/>
              <a:t>Scientifi</a:t>
            </a:r>
            <a:r>
              <a:rPr lang="en-US" dirty="0"/>
              <a:t>c</a:t>
            </a:r>
            <a:r>
              <a:rPr lang="en-US" dirty="0" smtClean="0"/>
              <a:t> study of age-related changes in physical, cognitive, and social. </a:t>
            </a:r>
          </a:p>
          <a:p>
            <a:pPr eaLnBrk="1" hangingPunct="1">
              <a:defRPr/>
            </a:pPr>
            <a:r>
              <a:rPr lang="en-US" dirty="0" smtClean="0"/>
              <a:t>A science </a:t>
            </a:r>
            <a:r>
              <a:rPr lang="en-US" smtClean="0"/>
              <a:t>of exclusion.</a:t>
            </a:r>
            <a:endParaRPr lang="en-US" dirty="0" smtClean="0"/>
          </a:p>
          <a:p>
            <a:pPr eaLnBrk="1" hangingPunct="1">
              <a:defRPr/>
            </a:pPr>
            <a:r>
              <a:rPr lang="en-US" dirty="0" smtClean="0"/>
              <a:t>Variety of views</a:t>
            </a:r>
          </a:p>
          <a:p>
            <a:pPr lvl="1" eaLnBrk="1" hangingPunct="1">
              <a:defRPr/>
            </a:pPr>
            <a:r>
              <a:rPr lang="en-US" dirty="0" smtClean="0"/>
              <a:t>Innately good</a:t>
            </a:r>
          </a:p>
          <a:p>
            <a:pPr lvl="1" eaLnBrk="1" hangingPunct="1">
              <a:defRPr/>
            </a:pPr>
            <a:r>
              <a:rPr lang="en-US" dirty="0" smtClean="0"/>
              <a:t>Innately bad</a:t>
            </a:r>
          </a:p>
          <a:p>
            <a:pPr lvl="1" eaLnBrk="1" hangingPunct="1">
              <a:defRPr/>
            </a:pPr>
            <a:r>
              <a:rPr lang="en-US" dirty="0" smtClean="0"/>
              <a:t>Tabula Rasa (blank slate)</a:t>
            </a:r>
          </a:p>
          <a:p>
            <a:pPr eaLnBrk="1" hangingPunct="1">
              <a:defRPr/>
            </a:pPr>
            <a:r>
              <a:rPr lang="en-US" dirty="0" smtClean="0"/>
              <a:t>Result?</a:t>
            </a:r>
          </a:p>
          <a:p>
            <a:pPr eaLnBrk="1" hangingPunct="1">
              <a:buFont typeface="Wingdings" panose="05000000000000000000" pitchFamily="2" charset="2"/>
              <a:buNone/>
              <a:defRPr/>
            </a:pPr>
            <a:endParaRPr lang="en-US" dirty="0" smtClean="0"/>
          </a:p>
        </p:txBody>
      </p:sp>
      <p:pic>
        <p:nvPicPr>
          <p:cNvPr id="4" name="Picture 5" descr="http://www.heartfeltangels.co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340" y="3215063"/>
            <a:ext cx="1252330" cy="136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Devil : forbidden fruit Stock Phot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038" y="3986047"/>
            <a:ext cx="824534" cy="122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ttp://www.superstock.com/stock-photos-images/1433R-947487">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0940" y="4677740"/>
            <a:ext cx="1113460" cy="111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907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endParaRPr lang="en-US" smtClean="0"/>
          </a:p>
        </p:txBody>
      </p:sp>
      <p:sp>
        <p:nvSpPr>
          <p:cNvPr id="13315" name="Rectangle 3"/>
          <p:cNvSpPr>
            <a:spLocks noGrp="1" noRot="1" noChangeArrowheads="1"/>
          </p:cNvSpPr>
          <p:nvPr>
            <p:ph type="body" idx="1"/>
          </p:nvPr>
        </p:nvSpPr>
        <p:spPr>
          <a:xfrm>
            <a:off x="301625" y="228600"/>
            <a:ext cx="8540750" cy="6400800"/>
          </a:xfrm>
        </p:spPr>
        <p:txBody>
          <a:bodyPr>
            <a:normAutofit fontScale="47500" lnSpcReduction="20000"/>
          </a:bodyPr>
          <a:lstStyle/>
          <a:p>
            <a:pPr marL="91440" indent="0" eaLnBrk="1" hangingPunct="1">
              <a:lnSpc>
                <a:spcPct val="120000"/>
              </a:lnSpc>
              <a:spcBef>
                <a:spcPts val="0"/>
              </a:spcBef>
              <a:defRPr/>
            </a:pPr>
            <a:r>
              <a:rPr lang="en-US" sz="2500" b="1" dirty="0" smtClean="0"/>
              <a:t>JOHN – A Case Study Exercise</a:t>
            </a:r>
            <a:endParaRPr lang="en-US" sz="2500" dirty="0" smtClean="0"/>
          </a:p>
          <a:p>
            <a:pPr marL="91440" indent="0" eaLnBrk="1" hangingPunct="1">
              <a:lnSpc>
                <a:spcPct val="120000"/>
              </a:lnSpc>
              <a:spcBef>
                <a:spcPts val="0"/>
              </a:spcBef>
              <a:defRPr/>
            </a:pPr>
            <a:r>
              <a:rPr lang="en-US" sz="2500" dirty="0" smtClean="0"/>
              <a:t>John was the illegitimate only child of Sara.  Sara was 16 when he was born and sexually promiscuous both prior to and after the birth.  She would frequently leave him with neighbors and disappear for weeks at a time.  Occasionally he would live with his grandmother or aunt.  When he was five, his mother was imprisoned for armed robbery.  He was placed with an aunt and uncle who had numerous fights, until a religious conversion, at which time they became extremely strict and rigid.  At the age of eight, his mother was released from jail, reclaimed him, drank heavily, and moved from place to place with a variety of men.</a:t>
            </a:r>
          </a:p>
          <a:p>
            <a:pPr marL="91440" indent="0" eaLnBrk="1" hangingPunct="1">
              <a:lnSpc>
                <a:spcPct val="120000"/>
              </a:lnSpc>
              <a:spcBef>
                <a:spcPts val="0"/>
              </a:spcBef>
              <a:defRPr/>
            </a:pPr>
            <a:r>
              <a:rPr lang="en-US" sz="2500" dirty="0" smtClean="0"/>
              <a:t>At the age of twelve, his mother requested voluntary foster family care for him.  His caseworker could not locate a foster home for him and consequently placed him in Residential Program A, basically a custodial program.  His adjustment was noted as “fair”.  He was considered moody.  After ten months he ran away to his mother who did not want him so he ran away again.  This time he became involved with several B &amp; E’s, was caught, and placed in detention where he ran again.  When he was finally picked up, the worker placed him in a religious Institution (Program B) where he ran again after only four days.  He and another boy became involved with several armed robberies and burglary.  This time the worker placed him in Training School A where he remained for three years – running away and being returned, 18 times.</a:t>
            </a:r>
          </a:p>
          <a:p>
            <a:pPr marL="91440" indent="0" eaLnBrk="1" hangingPunct="1">
              <a:lnSpc>
                <a:spcPct val="120000"/>
              </a:lnSpc>
              <a:spcBef>
                <a:spcPts val="0"/>
              </a:spcBef>
              <a:defRPr/>
            </a:pPr>
            <a:r>
              <a:rPr lang="en-US" sz="2500" dirty="0" smtClean="0"/>
              <a:t>At the age of 16, John ran away again, this time out of state.  He again became involved in armed robbery, was caught and sent to Training School B.  His worker’s diagnosis was “aggressive, anti-social personality disorder”, requiring “psychiatric assistance”.  He was then referred to Dr. A, who gave John regular psychotherapy.  Eventually, Dr. A recommended that John needed to be trusted and therefore placed him in a less structured program.  At this time his aunt came forward, offering to take him upon his release.  Less than a month before his hearing for said release, John held a knife to another boy’s throat and sexually assaulted him.  He was then sent to a high security program as his worker considered him “highly dangerous”.  He became involved in several homosexual episodes, and many disciplinary measures.  At age 18, his behavior suddenly changed and John became cooperative and involved with school, although still having a problem with authority.  He was discharged at the age of 19.</a:t>
            </a:r>
          </a:p>
          <a:p>
            <a:pPr marL="91440" indent="0" eaLnBrk="1" hangingPunct="1">
              <a:lnSpc>
                <a:spcPct val="120000"/>
              </a:lnSpc>
              <a:spcBef>
                <a:spcPts val="0"/>
              </a:spcBef>
              <a:defRPr/>
            </a:pPr>
            <a:r>
              <a:rPr lang="en-US" sz="2500" dirty="0" smtClean="0"/>
              <a:t>Less than one month later, John was arrested again for auto theft, which began his life in adult crime.  Over the next 10 years, he was involved in burglary, auto theft, pimping, forgery, and eventually, homicide.  He is currently serving a life in prison sentence.</a:t>
            </a:r>
          </a:p>
          <a:p>
            <a:pPr marL="91440" indent="0" eaLnBrk="1" hangingPunct="1">
              <a:lnSpc>
                <a:spcPct val="120000"/>
              </a:lnSpc>
              <a:spcBef>
                <a:spcPts val="0"/>
              </a:spcBef>
              <a:defRPr/>
            </a:pPr>
            <a:r>
              <a:rPr lang="en-US" sz="2500" dirty="0" smtClean="0"/>
              <a:t>Please rank in order of who/what you believe is most responsible for what happened to John.  (#1 being most responsible)</a:t>
            </a:r>
            <a:endParaRPr lang="en-US" sz="2500" dirty="0"/>
          </a:p>
          <a:p>
            <a:pPr marL="0" indent="0" eaLnBrk="1" hangingPunct="1">
              <a:lnSpc>
                <a:spcPct val="120000"/>
              </a:lnSpc>
              <a:spcBef>
                <a:spcPts val="0"/>
              </a:spcBef>
              <a:defRPr/>
            </a:pPr>
            <a:r>
              <a:rPr lang="en-US" sz="2500" dirty="0"/>
              <a:t>____Genetics</a:t>
            </a:r>
          </a:p>
          <a:p>
            <a:pPr marL="0" indent="0" eaLnBrk="1" hangingPunct="1">
              <a:lnSpc>
                <a:spcPct val="120000"/>
              </a:lnSpc>
              <a:spcBef>
                <a:spcPts val="0"/>
              </a:spcBef>
              <a:defRPr/>
            </a:pPr>
            <a:r>
              <a:rPr lang="en-US" sz="2500" dirty="0"/>
              <a:t>____John					____Worker	</a:t>
            </a:r>
          </a:p>
          <a:p>
            <a:pPr marL="0" indent="0" eaLnBrk="1" hangingPunct="1">
              <a:lnSpc>
                <a:spcPct val="120000"/>
              </a:lnSpc>
              <a:spcBef>
                <a:spcPts val="0"/>
              </a:spcBef>
              <a:defRPr/>
            </a:pPr>
            <a:r>
              <a:rPr lang="en-US" sz="2500" dirty="0"/>
              <a:t>____Sara (mother)				____Doctor A</a:t>
            </a:r>
          </a:p>
          <a:p>
            <a:pPr marL="0" indent="0" eaLnBrk="1" hangingPunct="1">
              <a:lnSpc>
                <a:spcPct val="120000"/>
              </a:lnSpc>
              <a:spcBef>
                <a:spcPts val="0"/>
              </a:spcBef>
              <a:defRPr/>
            </a:pPr>
            <a:r>
              <a:rPr lang="en-US" sz="2500" dirty="0"/>
              <a:t>____Aunt and Uncle				____Grandparents</a:t>
            </a:r>
          </a:p>
          <a:p>
            <a:pPr marL="0" indent="0" eaLnBrk="1" hangingPunct="1">
              <a:lnSpc>
                <a:spcPct val="120000"/>
              </a:lnSpc>
              <a:spcBef>
                <a:spcPts val="0"/>
              </a:spcBef>
              <a:defRPr/>
            </a:pPr>
            <a:r>
              <a:rPr lang="en-US" sz="2500" dirty="0"/>
              <a:t>____Residential Program A			</a:t>
            </a:r>
            <a:r>
              <a:rPr lang="en-US" sz="2500" dirty="0" smtClean="0"/>
              <a:t>	____</a:t>
            </a:r>
            <a:r>
              <a:rPr lang="en-US" sz="2500" dirty="0"/>
              <a:t>Training School A</a:t>
            </a:r>
          </a:p>
          <a:p>
            <a:pPr marL="0" indent="0" eaLnBrk="1" hangingPunct="1">
              <a:lnSpc>
                <a:spcPct val="120000"/>
              </a:lnSpc>
              <a:spcBef>
                <a:spcPts val="0"/>
              </a:spcBef>
              <a:defRPr/>
            </a:pPr>
            <a:r>
              <a:rPr lang="en-US" sz="2500" dirty="0"/>
              <a:t>____Residential Program B			</a:t>
            </a:r>
            <a:r>
              <a:rPr lang="en-US" sz="2500" dirty="0" smtClean="0"/>
              <a:t>	____</a:t>
            </a:r>
            <a:r>
              <a:rPr lang="en-US" sz="2500" dirty="0"/>
              <a:t>Training School B</a:t>
            </a:r>
          </a:p>
        </p:txBody>
      </p:sp>
    </p:spTree>
    <p:extLst>
      <p:ext uri="{BB962C8B-B14F-4D97-AF65-F5344CB8AC3E}">
        <p14:creationId xmlns:p14="http://schemas.microsoft.com/office/powerpoint/2010/main" val="13383058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838</TotalTime>
  <Words>1695</Words>
  <Application>Microsoft Office PowerPoint</Application>
  <PresentationFormat>On-screen Show (4:3)</PresentationFormat>
  <Paragraphs>229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Brush Script MT</vt:lpstr>
      <vt:lpstr>Calisto MT</vt:lpstr>
      <vt:lpstr>Times New Roman</vt:lpstr>
      <vt:lpstr>Wingdings</vt:lpstr>
      <vt:lpstr>Capital</vt:lpstr>
      <vt:lpstr>A Topical Approach to Life-Span Development, 7th edition John W. Santrock</vt:lpstr>
      <vt:lpstr>The Life-Span Perspective</vt:lpstr>
      <vt:lpstr>The Life-Span Perspective</vt:lpstr>
      <vt:lpstr>The Life-Span Perspective – 3 types of development</vt:lpstr>
      <vt:lpstr>The Nature of Development</vt:lpstr>
      <vt:lpstr>The Nature of Development</vt:lpstr>
      <vt:lpstr>The Nature of Development</vt:lpstr>
      <vt:lpstr>Developmental Psychology</vt:lpstr>
      <vt:lpstr>PowerPoint Presentation</vt:lpstr>
      <vt:lpstr>Theories of Development</vt:lpstr>
      <vt:lpstr>Why do we study these changes?</vt:lpstr>
      <vt:lpstr>Theories of Development</vt:lpstr>
      <vt:lpstr>Theories of Development</vt:lpstr>
      <vt:lpstr>Theories of Development</vt:lpstr>
      <vt:lpstr>Theories of Development</vt:lpstr>
      <vt:lpstr>Theories of Development</vt:lpstr>
      <vt:lpstr>Theories of Development</vt:lpstr>
      <vt:lpstr>Theories of Development</vt:lpstr>
      <vt:lpstr>Theories of Development</vt:lpstr>
      <vt:lpstr>Theories of Development</vt:lpstr>
      <vt:lpstr>Theories of Development</vt:lpstr>
      <vt:lpstr>Theories of Development</vt:lpstr>
      <vt:lpstr>How do we study these changes?</vt:lpstr>
      <vt:lpstr>Research in Life-Span Development</vt:lpstr>
      <vt:lpstr>Research in Life-Span Development</vt:lpstr>
      <vt:lpstr>Research in Life-Span Development</vt:lpstr>
      <vt:lpstr>Research in Life-Span Development</vt:lpstr>
      <vt:lpstr>Research in Life-Span Development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Topical Approach to Life-Span Development, 6th edition John W. Santrock</dc:title>
  <dc:creator>Khia Thomas</dc:creator>
  <cp:lastModifiedBy>Shawn D. Talbot</cp:lastModifiedBy>
  <cp:revision>36</cp:revision>
  <dcterms:created xsi:type="dcterms:W3CDTF">2013-08-02T16:01:47Z</dcterms:created>
  <dcterms:modified xsi:type="dcterms:W3CDTF">2014-09-09T13:50:16Z</dcterms:modified>
</cp:coreProperties>
</file>