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352" r:id="rId2"/>
    <p:sldId id="353" r:id="rId3"/>
    <p:sldId id="354" r:id="rId4"/>
    <p:sldId id="355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9" r:id="rId14"/>
    <p:sldId id="372" r:id="rId15"/>
    <p:sldId id="373" r:id="rId16"/>
    <p:sldId id="370" r:id="rId17"/>
    <p:sldId id="3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/>
        </p14:section>
        <p14:section name="Author Your Presentation" id="{16378913-E5ED-4281-BAF5-F1F938CB0BED}">
          <p14:sldIdLst/>
        </p14:section>
        <p14:section name="Enrich Your Presentation" id="{E2D565D1-BA5E-44E6-A40E-50A644912248}">
          <p14:sldIdLst>
            <p14:sldId id="352"/>
            <p14:sldId id="353"/>
            <p14:sldId id="354"/>
            <p14:sldId id="355"/>
            <p14:sldId id="356"/>
            <p14:sldId id="357"/>
            <p14:sldId id="359"/>
            <p14:sldId id="360"/>
            <p14:sldId id="361"/>
            <p14:sldId id="362"/>
            <p14:sldId id="363"/>
            <p14:sldId id="364"/>
            <p14:sldId id="369"/>
            <p14:sldId id="372"/>
            <p14:sldId id="373"/>
            <p14:sldId id="370"/>
            <p14:sldId id="375"/>
          </p14:sldIdLst>
        </p14:section>
        <p14:section name="Deliver Your Presentation" id="{71D59651-8EFA-4415-9623-98B4C4A8699C}">
          <p14:sldIdLst/>
        </p14:section>
        <p14:section name="There's More!" id="{2E16B512-814A-4DC1-A986-25475E10E0E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2" autoAdjust="0"/>
    <p:restoredTop sz="89825" autoAdjust="0"/>
  </p:normalViewPr>
  <p:slideViewPr>
    <p:cSldViewPr>
      <p:cViewPr varScale="1">
        <p:scale>
          <a:sx n="98" d="100"/>
          <a:sy n="98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4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0FE7-14AC-C545-9E35-23F4A51485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2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3429000"/>
            <a:ext cx="7342188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Times New Roman"/>
              </a:rPr>
              <a:t>Chapter 12 – </a:t>
            </a:r>
          </a:p>
          <a:p>
            <a:r>
              <a:rPr lang="en-US" sz="3600" dirty="0" smtClean="0">
                <a:solidFill>
                  <a:srgbClr val="FFC000"/>
                </a:solidFill>
                <a:latin typeface="Times New Roman"/>
              </a:rPr>
              <a:t>Gender and Sexuality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312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Gender Stereotypes, Similarities, and Differences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6" y="1911325"/>
            <a:ext cx="7864288" cy="39592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/>
              </a:rPr>
              <a:t>Gender differences in brain structure and activity</a:t>
            </a:r>
          </a:p>
          <a:p>
            <a:pPr lvl="1"/>
            <a:r>
              <a:rPr lang="en-US" dirty="0" smtClean="0">
                <a:latin typeface="Times New Roman"/>
              </a:rPr>
              <a:t>Part of the hypothalamus involved in sexual behavior is larger in men</a:t>
            </a:r>
          </a:p>
          <a:p>
            <a:pPr lvl="1"/>
            <a:r>
              <a:rPr lang="en-US" dirty="0" smtClean="0">
                <a:latin typeface="Times New Roman"/>
              </a:rPr>
              <a:t>Area of the parietal lobe that functions in </a:t>
            </a:r>
            <a:r>
              <a:rPr lang="en-US" dirty="0" err="1" smtClean="0">
                <a:latin typeface="Times New Roman"/>
              </a:rPr>
              <a:t>visuospatial</a:t>
            </a:r>
            <a:r>
              <a:rPr lang="en-US" dirty="0" smtClean="0">
                <a:latin typeface="Times New Roman"/>
              </a:rPr>
              <a:t> skills is larger in males</a:t>
            </a:r>
          </a:p>
          <a:p>
            <a:pPr lvl="1"/>
            <a:r>
              <a:rPr lang="en-US" dirty="0" smtClean="0">
                <a:latin typeface="Times New Roman"/>
              </a:rPr>
              <a:t>Areas of brain involved in emotional expression tend to show more activity in females</a:t>
            </a:r>
          </a:p>
          <a:p>
            <a:pPr lvl="1"/>
            <a:r>
              <a:rPr lang="en-US" dirty="0" smtClean="0">
                <a:latin typeface="Times New Roman"/>
              </a:rPr>
              <a:t>Female brains are 10% smaller than males’</a:t>
            </a:r>
          </a:p>
          <a:p>
            <a:pPr lvl="2"/>
            <a:r>
              <a:rPr lang="en-US" dirty="0" smtClean="0">
                <a:latin typeface="Times New Roman"/>
              </a:rPr>
              <a:t>Female brains have more folds, and larger folds allow more surface brain tissue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319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Gender Stereotypes, Similarities, and Differences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898497"/>
            <a:ext cx="8056726" cy="41670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/>
              </a:rPr>
              <a:t>No gender differences found in overall intellectual ability</a:t>
            </a:r>
          </a:p>
          <a:p>
            <a:pPr lvl="1"/>
            <a:r>
              <a:rPr lang="en-US" dirty="0" smtClean="0">
                <a:latin typeface="Times New Roman"/>
              </a:rPr>
              <a:t>In some cognitive areas, gender differences do exist</a:t>
            </a:r>
          </a:p>
          <a:p>
            <a:r>
              <a:rPr lang="en-US" dirty="0" smtClean="0">
                <a:latin typeface="Times New Roman"/>
              </a:rPr>
              <a:t>Boys have better </a:t>
            </a:r>
            <a:r>
              <a:rPr lang="en-US" dirty="0" err="1" smtClean="0">
                <a:latin typeface="Times New Roman"/>
              </a:rPr>
              <a:t>visuospatial</a:t>
            </a:r>
            <a:r>
              <a:rPr lang="en-US" dirty="0" smtClean="0">
                <a:latin typeface="Times New Roman"/>
              </a:rPr>
              <a:t> skills than girls</a:t>
            </a:r>
          </a:p>
          <a:p>
            <a:r>
              <a:rPr lang="en-US" dirty="0" smtClean="0">
                <a:latin typeface="Times New Roman"/>
              </a:rPr>
              <a:t>No differences in math scores</a:t>
            </a:r>
          </a:p>
          <a:p>
            <a:pPr lvl="1"/>
            <a:r>
              <a:rPr lang="en-US" dirty="0" smtClean="0">
                <a:latin typeface="Times New Roman"/>
              </a:rPr>
              <a:t>Girls have more negative math attitudes and parents’ and teachers’ expectations for math competence are biased in favor of boys</a:t>
            </a:r>
          </a:p>
          <a:p>
            <a:r>
              <a:rPr lang="en-US" dirty="0" smtClean="0">
                <a:latin typeface="Times New Roman"/>
              </a:rPr>
              <a:t>Girls score higher than boys in reading and writing</a:t>
            </a:r>
          </a:p>
          <a:p>
            <a:r>
              <a:rPr lang="en-US" dirty="0" smtClean="0">
                <a:latin typeface="Times New Roman"/>
              </a:rPr>
              <a:t>Girls earn better grades overall and complete high school at a higher 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37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Gender Stereotypes, Similarities, and Differences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3" y="1219200"/>
            <a:ext cx="7889947" cy="46430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Boys are more physically aggressive than girls</a:t>
            </a:r>
          </a:p>
          <a:p>
            <a:pPr lvl="1"/>
            <a:r>
              <a:rPr lang="en-US" dirty="0" smtClean="0">
                <a:latin typeface="Times New Roman"/>
              </a:rPr>
              <a:t>Occurs in all cultures and appears early in child development</a:t>
            </a:r>
          </a:p>
          <a:p>
            <a:pPr lvl="1"/>
            <a:r>
              <a:rPr lang="en-US" dirty="0" smtClean="0">
                <a:latin typeface="Times New Roman"/>
              </a:rPr>
              <a:t>Difference in physical aggression pronounced when provoked to </a:t>
            </a:r>
            <a:r>
              <a:rPr lang="en-US" dirty="0" smtClean="0">
                <a:latin typeface="Times New Roman"/>
              </a:rPr>
              <a:t>anger </a:t>
            </a:r>
          </a:p>
          <a:p>
            <a:pPr lvl="1"/>
            <a:r>
              <a:rPr lang="en-US" dirty="0" smtClean="0">
                <a:latin typeface="Times New Roman"/>
              </a:rPr>
              <a:t>Physical aggression seems to begin to decline around 4. </a:t>
            </a:r>
            <a:r>
              <a:rPr lang="en-US" dirty="0" smtClean="0">
                <a:solidFill>
                  <a:srgbClr val="FF9900"/>
                </a:solidFill>
                <a:latin typeface="Times New Roman"/>
              </a:rPr>
              <a:t>Why?</a:t>
            </a:r>
            <a:endParaRPr lang="en-US" dirty="0" smtClean="0">
              <a:solidFill>
                <a:srgbClr val="FF9900"/>
              </a:solidFill>
              <a:latin typeface="Times New Roman"/>
            </a:endParaRPr>
          </a:p>
          <a:p>
            <a:r>
              <a:rPr lang="en-US" dirty="0" smtClean="0">
                <a:latin typeface="Times New Roman"/>
              </a:rPr>
              <a:t>Girls use relational </a:t>
            </a:r>
            <a:r>
              <a:rPr lang="en-US" dirty="0" smtClean="0">
                <a:latin typeface="Times New Roman"/>
              </a:rPr>
              <a:t>aggression – </a:t>
            </a:r>
            <a:r>
              <a:rPr lang="en-US" dirty="0" smtClean="0">
                <a:solidFill>
                  <a:srgbClr val="FF9900"/>
                </a:solidFill>
                <a:latin typeface="Times New Roman"/>
              </a:rPr>
              <a:t>Equals things out.</a:t>
            </a:r>
            <a:endParaRPr lang="en-US" dirty="0" smtClean="0">
              <a:solidFill>
                <a:srgbClr val="FF9900"/>
              </a:solidFill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Harming someone by manipulating social relationships, more than boys</a:t>
            </a:r>
          </a:p>
          <a:p>
            <a:pPr lvl="1"/>
            <a:r>
              <a:rPr lang="en-US" dirty="0" smtClean="0">
                <a:latin typeface="Times New Roman"/>
              </a:rPr>
              <a:t>Increases in middle and late childhood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575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Exploring Sexuality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295400"/>
            <a:ext cx="7877118" cy="477012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/>
              </a:rPr>
              <a:t>Sexually transmitted infections (</a:t>
            </a:r>
            <a:r>
              <a:rPr lang="en-US" dirty="0" err="1" smtClean="0">
                <a:latin typeface="Times New Roman"/>
              </a:rPr>
              <a:t>STIs</a:t>
            </a:r>
            <a:r>
              <a:rPr lang="en-US" dirty="0" smtClean="0">
                <a:latin typeface="Times New Roman"/>
              </a:rPr>
              <a:t>)</a:t>
            </a:r>
          </a:p>
          <a:p>
            <a:pPr lvl="1"/>
            <a:r>
              <a:rPr lang="en-US" dirty="0" smtClean="0">
                <a:latin typeface="Times New Roman"/>
              </a:rPr>
              <a:t>Diseases contracted primarily through sex</a:t>
            </a:r>
          </a:p>
          <a:p>
            <a:pPr lvl="2"/>
            <a:r>
              <a:rPr lang="en-US" dirty="0" smtClean="0">
                <a:latin typeface="Times New Roman"/>
              </a:rPr>
              <a:t>Penile-vaginal intercourse</a:t>
            </a:r>
          </a:p>
          <a:p>
            <a:pPr lvl="2"/>
            <a:r>
              <a:rPr lang="en-US" dirty="0" smtClean="0">
                <a:latin typeface="Times New Roman"/>
              </a:rPr>
              <a:t>Oral-genital sex</a:t>
            </a:r>
          </a:p>
          <a:p>
            <a:pPr lvl="2"/>
            <a:r>
              <a:rPr lang="en-US" dirty="0" smtClean="0">
                <a:latin typeface="Times New Roman"/>
              </a:rPr>
              <a:t>Anal-genital sex</a:t>
            </a:r>
          </a:p>
          <a:p>
            <a:r>
              <a:rPr lang="en-US" dirty="0" smtClean="0">
                <a:latin typeface="Times New Roman"/>
              </a:rPr>
              <a:t>Gonorrhea, syphilis, and chlamydia, AIDS, genital herpes, genital warts</a:t>
            </a:r>
          </a:p>
          <a:p>
            <a:pPr>
              <a:defRPr/>
            </a:pPr>
            <a:r>
              <a:rPr lang="en-US" b="1" dirty="0"/>
              <a:t>19 Million - </a:t>
            </a:r>
            <a:r>
              <a:rPr lang="en-US" dirty="0" smtClean="0"/>
              <a:t>STIs </a:t>
            </a:r>
            <a:r>
              <a:rPr lang="en-US" dirty="0"/>
              <a:t>are one of the most critical health challenges facing the nation today. CDC estimates that there are 19 million new infections every year in the United States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9900"/>
                </a:solidFill>
              </a:rPr>
              <a:t>Often diagnosed in early adulthood. Why?</a:t>
            </a:r>
            <a:endParaRPr lang="en-US" dirty="0">
              <a:solidFill>
                <a:srgbClr val="FF9900"/>
              </a:solidFill>
            </a:endParaRPr>
          </a:p>
          <a:p>
            <a:pPr>
              <a:defRPr/>
            </a:pPr>
            <a:r>
              <a:rPr lang="en-US" b="1" dirty="0"/>
              <a:t>$17 Billion - </a:t>
            </a:r>
            <a:r>
              <a:rPr lang="en-US" dirty="0" smtClean="0"/>
              <a:t>STIs </a:t>
            </a:r>
            <a:r>
              <a:rPr lang="en-US" dirty="0"/>
              <a:t>cost the U.S. health care system $17 billion every year—and cost individuals even more in immediate and life-long health consequences</a:t>
            </a:r>
            <a:endParaRPr lang="en-US" b="1" dirty="0"/>
          </a:p>
          <a:p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38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Sexuality Through The Life Span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49809"/>
            <a:ext cx="7928435" cy="39509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Many sexually active adolescents do not use contraceptives or use them inconsistently</a:t>
            </a:r>
          </a:p>
          <a:p>
            <a:pPr lvl="1"/>
            <a:r>
              <a:rPr lang="en-US" dirty="0" smtClean="0">
                <a:latin typeface="Times New Roman"/>
              </a:rPr>
              <a:t>Every year, more than 3 million American adolescents acquire an STI</a:t>
            </a:r>
          </a:p>
          <a:p>
            <a:r>
              <a:rPr lang="en-US" dirty="0" smtClean="0">
                <a:latin typeface="Times New Roman"/>
              </a:rPr>
              <a:t>United States continues to have one of the highest rates of adolescent pregnancy and childbearing in industrialized countries</a:t>
            </a:r>
          </a:p>
          <a:p>
            <a:pPr lvl="1"/>
            <a:r>
              <a:rPr lang="en-US" dirty="0" smtClean="0">
                <a:latin typeface="Times New Roman"/>
              </a:rPr>
              <a:t>Rates have been on downward decline</a:t>
            </a:r>
          </a:p>
          <a:p>
            <a:pPr lvl="1"/>
            <a:r>
              <a:rPr lang="en-US" dirty="0" smtClean="0">
                <a:latin typeface="Times New Roman"/>
              </a:rPr>
              <a:t>Fear of </a:t>
            </a:r>
            <a:r>
              <a:rPr lang="en-US" dirty="0" err="1" smtClean="0">
                <a:latin typeface="Times New Roman"/>
              </a:rPr>
              <a:t>STIs</a:t>
            </a:r>
            <a:r>
              <a:rPr lang="en-US" dirty="0" smtClean="0">
                <a:latin typeface="Times New Roman"/>
              </a:rPr>
              <a:t>, school/community health classes, and higher hopes for future among reasons for decline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484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Sexuality Through The Life Span</a:t>
            </a:r>
            <a:endParaRPr lang="en-US" sz="3600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  <p:pic>
        <p:nvPicPr>
          <p:cNvPr id="6" name="Content Placeholder 5" descr="san35503_12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50973"/>
            <a:ext cx="7315200" cy="4050153"/>
          </a:xfrm>
        </p:spPr>
      </p:pic>
    </p:spTree>
    <p:extLst>
      <p:ext uri="{BB962C8B-B14F-4D97-AF65-F5344CB8AC3E}">
        <p14:creationId xmlns:p14="http://schemas.microsoft.com/office/powerpoint/2010/main" val="18427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Exploring Sexuality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36980"/>
            <a:ext cx="7877118" cy="41285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/>
              </a:rPr>
              <a:t>Sexual Violence – Contributors?</a:t>
            </a:r>
          </a:p>
          <a:p>
            <a:pPr lvl="1"/>
            <a:r>
              <a:rPr lang="en-US" dirty="0" smtClean="0">
                <a:latin typeface="Times New Roman"/>
              </a:rPr>
              <a:t>Violence is Violence.</a:t>
            </a:r>
          </a:p>
          <a:p>
            <a:r>
              <a:rPr lang="en-US" dirty="0" smtClean="0">
                <a:latin typeface="Times New Roman"/>
              </a:rPr>
              <a:t>Rape</a:t>
            </a:r>
          </a:p>
          <a:p>
            <a:pPr lvl="1"/>
            <a:r>
              <a:rPr lang="en-US" dirty="0" smtClean="0">
                <a:latin typeface="Times New Roman"/>
              </a:rPr>
              <a:t>Forcible sexual intercourse with a person who does not </a:t>
            </a:r>
            <a:r>
              <a:rPr lang="en-US" dirty="0" smtClean="0">
                <a:latin typeface="Times New Roman"/>
              </a:rPr>
              <a:t>give </a:t>
            </a:r>
            <a:r>
              <a:rPr lang="en-US" dirty="0" smtClean="0">
                <a:latin typeface="Times New Roman"/>
              </a:rPr>
              <a:t>consent</a:t>
            </a:r>
          </a:p>
          <a:p>
            <a:pPr lvl="1"/>
            <a:r>
              <a:rPr lang="en-US" dirty="0" smtClean="0">
                <a:latin typeface="Times New Roman"/>
              </a:rPr>
              <a:t>Legal definitions vary from state to state</a:t>
            </a:r>
          </a:p>
          <a:p>
            <a:r>
              <a:rPr lang="en-US" dirty="0" smtClean="0">
                <a:latin typeface="Times New Roman"/>
              </a:rPr>
              <a:t>Actual number of cases is not easily determined due to reluctance to report incidents</a:t>
            </a:r>
          </a:p>
          <a:p>
            <a:pPr lvl="1"/>
            <a:r>
              <a:rPr lang="en-US" dirty="0" smtClean="0">
                <a:latin typeface="Times New Roman"/>
              </a:rPr>
              <a:t>Occurs most often in large cities</a:t>
            </a:r>
          </a:p>
          <a:p>
            <a:pPr lvl="1"/>
            <a:r>
              <a:rPr lang="en-US" dirty="0" smtClean="0">
                <a:latin typeface="Times New Roman"/>
              </a:rPr>
              <a:t>8 of every 10,000 women ages 12 or older are raped each year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580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Sexuality Through The Life Span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1" y="1962635"/>
            <a:ext cx="7812971" cy="39252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Climacteric</a:t>
            </a:r>
          </a:p>
          <a:p>
            <a:pPr lvl="1"/>
            <a:r>
              <a:rPr lang="en-US" dirty="0" smtClean="0">
                <a:latin typeface="Times New Roman"/>
              </a:rPr>
              <a:t>Midlife transition in which fertility declines</a:t>
            </a:r>
          </a:p>
          <a:p>
            <a:r>
              <a:rPr lang="en-US" dirty="0" smtClean="0">
                <a:latin typeface="Times New Roman"/>
              </a:rPr>
              <a:t>Menopause</a:t>
            </a:r>
          </a:p>
          <a:p>
            <a:pPr lvl="1"/>
            <a:r>
              <a:rPr lang="en-US" dirty="0" smtClean="0">
                <a:latin typeface="Times New Roman"/>
              </a:rPr>
              <a:t>When a women’s menstrual periods cease</a:t>
            </a:r>
          </a:p>
          <a:p>
            <a:pPr lvl="1"/>
            <a:r>
              <a:rPr lang="en-US" dirty="0" smtClean="0">
                <a:latin typeface="Times New Roman"/>
              </a:rPr>
              <a:t>Usually during late forties or early fifties</a:t>
            </a:r>
          </a:p>
          <a:p>
            <a:r>
              <a:rPr lang="en-US" dirty="0" err="1" smtClean="0">
                <a:latin typeface="Times New Roman"/>
              </a:rPr>
              <a:t>Perimenopause</a:t>
            </a: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Transitional period from normal menstrual periods to no menstrual periods</a:t>
            </a:r>
          </a:p>
          <a:p>
            <a:pPr lvl="1"/>
            <a:r>
              <a:rPr lang="en-US" dirty="0" smtClean="0">
                <a:latin typeface="Times New Roman"/>
              </a:rPr>
              <a:t>Often takes up to 10 years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974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05215"/>
            <a:ext cx="8084977" cy="41603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/>
              </a:rPr>
              <a:t>Gender</a:t>
            </a:r>
          </a:p>
          <a:p>
            <a:pPr lvl="1"/>
            <a:r>
              <a:rPr lang="en-US" dirty="0" smtClean="0">
                <a:latin typeface="Times New Roman"/>
              </a:rPr>
              <a:t>Characteristics of people as males and females</a:t>
            </a:r>
          </a:p>
          <a:p>
            <a:r>
              <a:rPr lang="en-US" dirty="0" smtClean="0">
                <a:latin typeface="Times New Roman"/>
              </a:rPr>
              <a:t>Gender identity</a:t>
            </a:r>
          </a:p>
          <a:p>
            <a:pPr lvl="1"/>
            <a:r>
              <a:rPr lang="en-US" dirty="0" smtClean="0">
                <a:latin typeface="Times New Roman"/>
              </a:rPr>
              <a:t>A sense of one’s own gender, including knowledge, understanding, and acceptance of being male or female</a:t>
            </a:r>
          </a:p>
          <a:p>
            <a:r>
              <a:rPr lang="en-US" dirty="0" smtClean="0">
                <a:latin typeface="Times New Roman"/>
              </a:rPr>
              <a:t>Gender roles</a:t>
            </a:r>
          </a:p>
          <a:p>
            <a:pPr lvl="1"/>
            <a:r>
              <a:rPr lang="en-US" dirty="0" smtClean="0">
                <a:latin typeface="Times New Roman"/>
              </a:rPr>
              <a:t>Sets of expectations that prescribe how females and males should think, act, and feel</a:t>
            </a:r>
          </a:p>
          <a:p>
            <a:r>
              <a:rPr lang="en-US" dirty="0" smtClean="0">
                <a:latin typeface="Times New Roman"/>
              </a:rPr>
              <a:t>Gender-typing</a:t>
            </a:r>
          </a:p>
          <a:p>
            <a:pPr lvl="1"/>
            <a:r>
              <a:rPr lang="en-US" dirty="0" smtClean="0">
                <a:latin typeface="Times New Roman"/>
              </a:rPr>
              <a:t>Acquisition of traditional masculine or feminine role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94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632" y="1936195"/>
            <a:ext cx="8084976" cy="39517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Gender identity emerges before 2 years old</a:t>
            </a:r>
          </a:p>
          <a:p>
            <a:r>
              <a:rPr lang="en-US" dirty="0" smtClean="0">
                <a:latin typeface="Times New Roman"/>
              </a:rPr>
              <a:t>Sex-typed behavior increases during preschool years</a:t>
            </a:r>
          </a:p>
          <a:p>
            <a:pPr lvl="1"/>
            <a:r>
              <a:rPr lang="en-US" dirty="0" smtClean="0">
                <a:latin typeface="Times New Roman"/>
              </a:rPr>
              <a:t>Children </a:t>
            </a:r>
            <a:r>
              <a:rPr lang="en-US" dirty="0" smtClean="0">
                <a:latin typeface="Times New Roman"/>
              </a:rPr>
              <a:t>who engaged </a:t>
            </a:r>
            <a:r>
              <a:rPr lang="en-US" dirty="0" smtClean="0">
                <a:latin typeface="Times New Roman"/>
              </a:rPr>
              <a:t>in the most sex-typed behavior during preschool were still doing so at 8 years old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01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16" y="1936195"/>
            <a:ext cx="7914604" cy="39645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9900"/>
                </a:solidFill>
                <a:latin typeface="Times New Roman"/>
              </a:rPr>
              <a:t>Social role theory</a:t>
            </a:r>
          </a:p>
          <a:p>
            <a:pPr lvl="1"/>
            <a:r>
              <a:rPr lang="en-US" dirty="0" smtClean="0">
                <a:latin typeface="Times New Roman"/>
              </a:rPr>
              <a:t>Psychological gender differences result from contrasting roles of women and men</a:t>
            </a:r>
          </a:p>
          <a:p>
            <a:r>
              <a:rPr lang="en-US" dirty="0" smtClean="0">
                <a:latin typeface="Times New Roman"/>
              </a:rPr>
              <a:t>In most world cultures, women have less power and status than men, and they control fewer resources</a:t>
            </a:r>
          </a:p>
          <a:p>
            <a:r>
              <a:rPr lang="en-US" dirty="0" smtClean="0">
                <a:latin typeface="Times New Roman"/>
              </a:rPr>
              <a:t>Social hierarchy and division of labor are important causes of gender differences in power, assertiveness, and nurture</a:t>
            </a: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732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73" y="1988291"/>
            <a:ext cx="7919845" cy="407723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9900"/>
                </a:solidFill>
                <a:latin typeface="Times New Roman"/>
              </a:rPr>
              <a:t>Psychoanalytic theory of gender</a:t>
            </a:r>
          </a:p>
          <a:p>
            <a:pPr lvl="1"/>
            <a:r>
              <a:rPr lang="en-US" dirty="0" smtClean="0">
                <a:latin typeface="Times New Roman"/>
              </a:rPr>
              <a:t>Stems from Freud’s view that preschool children develop a sexual attraction to opposite-sex </a:t>
            </a:r>
            <a:r>
              <a:rPr lang="en-US" dirty="0" smtClean="0">
                <a:latin typeface="Times New Roman"/>
              </a:rPr>
              <a:t>parent – Phallic </a:t>
            </a:r>
            <a:r>
              <a:rPr lang="en-US" dirty="0">
                <a:latin typeface="Times New Roman"/>
              </a:rPr>
              <a:t>S</a:t>
            </a:r>
            <a:r>
              <a:rPr lang="en-US" dirty="0" smtClean="0">
                <a:latin typeface="Times New Roman"/>
              </a:rPr>
              <a:t>tage</a:t>
            </a: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At 5-6 years old, children renounce attraction because of anxious feelings</a:t>
            </a:r>
          </a:p>
          <a:p>
            <a:pPr lvl="1"/>
            <a:r>
              <a:rPr lang="en-US" dirty="0" smtClean="0">
                <a:latin typeface="Times New Roman"/>
              </a:rPr>
              <a:t>Identifies with same-sex parent and unconsciously adopts same-sex parent’s characteristics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27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11325"/>
            <a:ext cx="7902776" cy="4154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9900"/>
                </a:solidFill>
                <a:latin typeface="Times New Roman"/>
              </a:rPr>
              <a:t>Social cognitive theory of gender</a:t>
            </a:r>
          </a:p>
          <a:p>
            <a:pPr lvl="1"/>
            <a:r>
              <a:rPr lang="en-US" dirty="0" smtClean="0">
                <a:latin typeface="Times New Roman"/>
              </a:rPr>
              <a:t>Children’s gender development occurs through observation and imitation</a:t>
            </a:r>
          </a:p>
          <a:p>
            <a:pPr lvl="1"/>
            <a:r>
              <a:rPr lang="en-US" dirty="0" smtClean="0">
                <a:latin typeface="Times New Roman"/>
              </a:rPr>
              <a:t>Rewards and punishments shape gender-appropriate behavior</a:t>
            </a:r>
          </a:p>
          <a:p>
            <a:pPr>
              <a:defRPr/>
            </a:pPr>
            <a:r>
              <a:rPr lang="en-US" sz="2100" b="1" dirty="0">
                <a:solidFill>
                  <a:srgbClr val="FF9900"/>
                </a:solidFill>
              </a:rPr>
              <a:t>Social-Cognitive</a:t>
            </a:r>
          </a:p>
          <a:p>
            <a:pPr lvl="1">
              <a:defRPr/>
            </a:pPr>
            <a:r>
              <a:rPr lang="en-US" sz="2100" dirty="0">
                <a:solidFill>
                  <a:srgbClr val="FF9900"/>
                </a:solidFill>
              </a:rPr>
              <a:t>Gender Constancy</a:t>
            </a:r>
          </a:p>
          <a:p>
            <a:pPr lvl="2">
              <a:defRPr/>
            </a:pPr>
            <a:r>
              <a:rPr lang="en-US" sz="2100" dirty="0">
                <a:solidFill>
                  <a:srgbClr val="FF9900"/>
                </a:solidFill>
              </a:rPr>
              <a:t>Gender Identity – 2</a:t>
            </a:r>
          </a:p>
          <a:p>
            <a:pPr lvl="2">
              <a:defRPr/>
            </a:pPr>
            <a:r>
              <a:rPr lang="en-US" sz="2100" dirty="0">
                <a:solidFill>
                  <a:srgbClr val="FF9900"/>
                </a:solidFill>
              </a:rPr>
              <a:t>Gender Stability – 4 </a:t>
            </a:r>
          </a:p>
          <a:p>
            <a:pPr lvl="2">
              <a:defRPr/>
            </a:pPr>
            <a:r>
              <a:rPr lang="en-US" sz="2100" dirty="0">
                <a:solidFill>
                  <a:srgbClr val="FF9900"/>
                </a:solidFill>
              </a:rPr>
              <a:t>Gender Constancy/Conservation of Gender – 6 </a:t>
            </a:r>
          </a:p>
          <a:p>
            <a:pPr lvl="1">
              <a:defRPr/>
            </a:pPr>
            <a:r>
              <a:rPr lang="en-US" sz="2100" dirty="0">
                <a:solidFill>
                  <a:srgbClr val="FF9900"/>
                </a:solidFill>
              </a:rPr>
              <a:t>Gender Schema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940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92" y="1889727"/>
            <a:ext cx="8097950" cy="40110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Schools and teachers – bias against boys</a:t>
            </a:r>
          </a:p>
          <a:p>
            <a:pPr lvl="1"/>
            <a:r>
              <a:rPr lang="en-US" dirty="0" smtClean="0">
                <a:latin typeface="Times New Roman"/>
              </a:rPr>
              <a:t>Compliance, following rules, and being neat and orderly valued and reinforced in many classrooms</a:t>
            </a:r>
          </a:p>
          <a:p>
            <a:pPr lvl="1"/>
            <a:r>
              <a:rPr lang="en-US" dirty="0" smtClean="0">
                <a:latin typeface="Times New Roman"/>
              </a:rPr>
              <a:t>Large majority of teachers are female, especially at elementary level</a:t>
            </a:r>
          </a:p>
          <a:p>
            <a:pPr lvl="1"/>
            <a:r>
              <a:rPr lang="en-US" dirty="0" smtClean="0">
                <a:latin typeface="Times New Roman"/>
              </a:rPr>
              <a:t>Boys are more likely to have learning disability, ADHD, and to drop out</a:t>
            </a:r>
          </a:p>
          <a:p>
            <a:pPr lvl="1"/>
            <a:r>
              <a:rPr lang="en-US" dirty="0" smtClean="0">
                <a:latin typeface="Times New Roman"/>
              </a:rPr>
              <a:t>Boys are more likely to be criticized by teachers</a:t>
            </a:r>
          </a:p>
          <a:p>
            <a:pPr lvl="1"/>
            <a:r>
              <a:rPr lang="en-US" dirty="0" smtClean="0">
                <a:latin typeface="Times New Roman"/>
              </a:rPr>
              <a:t>Boys’ behavior is more likely to be stereotyped as problematic</a:t>
            </a: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065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36194"/>
            <a:ext cx="7899115" cy="392605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Schools and teachers – bias against girls</a:t>
            </a:r>
          </a:p>
          <a:p>
            <a:pPr lvl="1"/>
            <a:r>
              <a:rPr lang="en-US" dirty="0" smtClean="0">
                <a:latin typeface="Times New Roman"/>
              </a:rPr>
              <a:t>Girls’ compliance and quiet in the classroom may come at the cost of diminished assertiveness</a:t>
            </a:r>
          </a:p>
          <a:p>
            <a:pPr lvl="1"/>
            <a:r>
              <a:rPr lang="en-US" dirty="0" smtClean="0">
                <a:latin typeface="Times New Roman"/>
              </a:rPr>
              <a:t>Teachers spend more time watching and interacting with boys</a:t>
            </a:r>
          </a:p>
          <a:p>
            <a:pPr lvl="1"/>
            <a:r>
              <a:rPr lang="en-US" dirty="0" smtClean="0">
                <a:latin typeface="Times New Roman"/>
              </a:rPr>
              <a:t>Boys get more instruction and more help when having trouble than girls</a:t>
            </a:r>
          </a:p>
          <a:p>
            <a:pPr lvl="1"/>
            <a:r>
              <a:rPr lang="en-US" dirty="0" smtClean="0">
                <a:latin typeface="Times New Roman"/>
              </a:rPr>
              <a:t>Girls and boys enter first grade with same level of self-esteem</a:t>
            </a:r>
          </a:p>
          <a:p>
            <a:pPr lvl="2"/>
            <a:r>
              <a:rPr lang="en-US" dirty="0" smtClean="0">
                <a:latin typeface="Times New Roman"/>
              </a:rPr>
              <a:t>Girls’ self-esteem becomes lower than boys’ by middle school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01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Biological, Social, and Cognitive Influences on Gender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54" y="1936194"/>
            <a:ext cx="8053923" cy="393434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/>
              </a:rPr>
              <a:t>Argument that single-sex education eliminates distractions from opposite sex and reduces sexual harassment</a:t>
            </a:r>
          </a:p>
          <a:p>
            <a:pPr lvl="1"/>
            <a:r>
              <a:rPr lang="en-US" dirty="0" smtClean="0">
                <a:latin typeface="Times New Roman"/>
              </a:rPr>
              <a:t>Unsupported by valid scientific evidence</a:t>
            </a:r>
          </a:p>
          <a:p>
            <a:pPr lvl="1"/>
            <a:r>
              <a:rPr lang="en-US" dirty="0" smtClean="0">
                <a:latin typeface="Times New Roman"/>
              </a:rPr>
              <a:t>Reduces opportunity for boys and girls to work together in supervised, purposeful environment</a:t>
            </a:r>
          </a:p>
          <a:p>
            <a:r>
              <a:rPr lang="en-US" dirty="0" smtClean="0">
                <a:latin typeface="Times New Roman"/>
              </a:rPr>
              <a:t>Single-sex public schools have increased in recent years</a:t>
            </a:r>
          </a:p>
          <a:p>
            <a:pPr lvl="1"/>
            <a:r>
              <a:rPr lang="en-US" dirty="0" smtClean="0">
                <a:latin typeface="Times New Roman"/>
              </a:rPr>
              <a:t>No Child Left Behind legislation used to improve academic achievement of low-income students of color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703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1091</Words>
  <Application>Microsoft Office PowerPoint</Application>
  <PresentationFormat>On-screen Show (4:3)</PresentationFormat>
  <Paragraphs>133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IntroducingPowerPoint2010</vt:lpstr>
      <vt:lpstr>A Topical Approach to Life-Span Development, 7th edition John W. Santrock</vt:lpstr>
      <vt:lpstr>Biological, Social, and Cognitive Influences on Gender</vt:lpstr>
      <vt:lpstr>Biological, Social, and Cognitive Influences on Gender</vt:lpstr>
      <vt:lpstr>Biological, Social, and Cognitive Influences on Gender</vt:lpstr>
      <vt:lpstr>Biological, Social, and Cognitive Influences on Gender</vt:lpstr>
      <vt:lpstr>Biological, Social, and Cognitive Influences on Gender</vt:lpstr>
      <vt:lpstr>Biological, Social, and Cognitive Influences on Gender</vt:lpstr>
      <vt:lpstr>Biological, Social, and Cognitive Influences on Gender</vt:lpstr>
      <vt:lpstr>Biological, Social, and Cognitive Influences on Gender</vt:lpstr>
      <vt:lpstr>Gender Stereotypes, Similarities, and Differences</vt:lpstr>
      <vt:lpstr>Gender Stereotypes, Similarities, and Differences</vt:lpstr>
      <vt:lpstr>Gender Stereotypes, Similarities, and Differences</vt:lpstr>
      <vt:lpstr>Exploring Sexuality</vt:lpstr>
      <vt:lpstr>Sexuality Through The Life Span</vt:lpstr>
      <vt:lpstr>Sexuality Through The Life Span</vt:lpstr>
      <vt:lpstr>Exploring Sexuality</vt:lpstr>
      <vt:lpstr>Sexuality Through The Life Span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2014-09-06T15:01:06Z</dcterms:created>
  <dcterms:modified xsi:type="dcterms:W3CDTF">2015-04-15T13:37:01Z</dcterms:modified>
</cp:coreProperties>
</file>