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37" r:id="rId2"/>
    <p:sldMasterId id="2147483845" r:id="rId3"/>
    <p:sldMasterId id="2147483810" r:id="rId4"/>
  </p:sldMasterIdLst>
  <p:notesMasterIdLst>
    <p:notesMasterId r:id="rId38"/>
  </p:notesMasterIdLst>
  <p:handoutMasterIdLst>
    <p:handoutMasterId r:id="rId39"/>
  </p:handoutMasterIdLst>
  <p:sldIdLst>
    <p:sldId id="384" r:id="rId5"/>
    <p:sldId id="385" r:id="rId6"/>
    <p:sldId id="386" r:id="rId7"/>
    <p:sldId id="387" r:id="rId8"/>
    <p:sldId id="388" r:id="rId9"/>
    <p:sldId id="389" r:id="rId10"/>
    <p:sldId id="421" r:id="rId11"/>
    <p:sldId id="422" r:id="rId12"/>
    <p:sldId id="423" r:id="rId13"/>
    <p:sldId id="424" r:id="rId14"/>
    <p:sldId id="425" r:id="rId15"/>
    <p:sldId id="426" r:id="rId16"/>
    <p:sldId id="427" r:id="rId17"/>
    <p:sldId id="428" r:id="rId18"/>
    <p:sldId id="429" r:id="rId19"/>
    <p:sldId id="430" r:id="rId20"/>
    <p:sldId id="431" r:id="rId21"/>
    <p:sldId id="433" r:id="rId22"/>
    <p:sldId id="434" r:id="rId23"/>
    <p:sldId id="435" r:id="rId24"/>
    <p:sldId id="436" r:id="rId25"/>
    <p:sldId id="437" r:id="rId26"/>
    <p:sldId id="438" r:id="rId27"/>
    <p:sldId id="439" r:id="rId28"/>
    <p:sldId id="440" r:id="rId29"/>
    <p:sldId id="441" r:id="rId30"/>
    <p:sldId id="442" r:id="rId31"/>
    <p:sldId id="443" r:id="rId32"/>
    <p:sldId id="444" r:id="rId33"/>
    <p:sldId id="375" r:id="rId34"/>
    <p:sldId id="351" r:id="rId35"/>
    <p:sldId id="376" r:id="rId36"/>
    <p:sldId id="377"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Behensky" initials="CB"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99"/>
    <a:srgbClr val="6388FD"/>
    <a:srgbClr val="2B67AF"/>
    <a:srgbClr val="308ACA"/>
    <a:srgbClr val="3278C8"/>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223" autoAdjust="0"/>
    <p:restoredTop sz="76778" autoAdjust="0"/>
  </p:normalViewPr>
  <p:slideViewPr>
    <p:cSldViewPr>
      <p:cViewPr varScale="1">
        <p:scale>
          <a:sx n="90" d="100"/>
          <a:sy n="90" d="100"/>
        </p:scale>
        <p:origin x="1116" y="72"/>
      </p:cViewPr>
      <p:guideLst>
        <p:guide orient="horz" pos="2160"/>
        <p:guide pos="2880"/>
      </p:guideLst>
    </p:cSldViewPr>
  </p:slideViewPr>
  <p:outlineViewPr>
    <p:cViewPr>
      <p:scale>
        <a:sx n="33" d="100"/>
        <a:sy n="33" d="100"/>
      </p:scale>
      <p:origin x="0" y="-12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12/19/2014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12/19/2014</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1.pbrc.hawaii.edu/~danh/InvertebrateMyelin/advantage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ience.education.nih.gov/supplements/nih2/addiction/activities/lesson2_neurotransmission.ht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natube.com/video/1310/Physiology-of-an-Action-Potentia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M55co-GYTxQ"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thebrain.mcgill.ca/flash/i/i_01/i_01_m/i_01_m_ana/i_01_m_ana.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90cj4NX87Y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9hI1j4xQ-n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watch?v=bHD8zYImKqA"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yS3wJF1wnR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fx5_vldZ1_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ed.com/talks/neil_burgess_how_your_brain_tells_you_where_you_ar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dMdrnYGek7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pbs.org/wgbh/nova/body/mapping-the-brain.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lLORKtkf2n8"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youtube.com/watch?v=nFmYvp-NT1w"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video.pbs.org/video/2304521197/"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watch?v=esPRsT-lmw8"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zxpb1-okVi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nNLsXKkLST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cYOnWQHxJ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vFp_qNifHz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H8ItFuDgYK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cUGuWh2UeM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64MgiEDWy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a:t>
            </a:r>
            <a:r>
              <a:rPr lang="en-US" sz="1000" b="0" baseline="0" dirty="0" smtClean="0"/>
              <a:t>[©Argosy Publishing, Inc.] (</a:t>
            </a:r>
            <a:r>
              <a:rPr lang="en-US" sz="1000" b="0" baseline="0" dirty="0" err="1" smtClean="0"/>
              <a:t>Cacioppo</a:t>
            </a:r>
            <a:r>
              <a:rPr lang="en-US" sz="1000" b="0" baseline="0" dirty="0" smtClean="0"/>
              <a:t>, Figure 4.1, p. 111)</a:t>
            </a:r>
          </a:p>
          <a:p>
            <a:r>
              <a:rPr lang="en-US" b="1" dirty="0" smtClean="0"/>
              <a:t>The Nervous System 1 of 6</a:t>
            </a:r>
          </a:p>
          <a:p>
            <a:endParaRPr lang="en-US" b="1" dirty="0" smtClean="0"/>
          </a:p>
          <a:p>
            <a:r>
              <a:rPr lang="en-US" dirty="0" smtClean="0"/>
              <a:t>This section covers:</a:t>
            </a:r>
          </a:p>
          <a:p>
            <a:pPr marL="171450" lvl="0" indent="-171450">
              <a:buFont typeface="Arial" panose="020B0604020202020204" pitchFamily="34" charset="0"/>
              <a:buChar char="•"/>
            </a:pPr>
            <a:r>
              <a:rPr lang="en-US" dirty="0" smtClean="0"/>
              <a:t>The organization of the nervous system</a:t>
            </a:r>
          </a:p>
          <a:p>
            <a:pPr marL="171450" lvl="0" indent="-171450">
              <a:buFont typeface="Arial" panose="020B0604020202020204" pitchFamily="34" charset="0"/>
              <a:buChar char="•"/>
            </a:pPr>
            <a:r>
              <a:rPr lang="en-US" dirty="0" smtClean="0"/>
              <a:t>The functions of the peripheral nervous system</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00831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cs typeface="Arial" pitchFamily="34" charset="0"/>
              </a:rPr>
              <a:t>IMAGE: </a:t>
            </a:r>
            <a:r>
              <a:rPr lang="en-US" b="0" dirty="0" smtClean="0">
                <a:cs typeface="Arial" pitchFamily="34" charset="0"/>
              </a:rPr>
              <a:t>[©Argosy Publishing, Inc.] (</a:t>
            </a:r>
            <a:r>
              <a:rPr lang="en-US" b="0" dirty="0" err="1" smtClean="0">
                <a:cs typeface="Arial" pitchFamily="34" charset="0"/>
              </a:rPr>
              <a:t>Cacioppo</a:t>
            </a:r>
            <a:r>
              <a:rPr lang="en-US" b="0" dirty="0" smtClean="0">
                <a:cs typeface="Arial" pitchFamily="34" charset="0"/>
              </a:rPr>
              <a:t>, Figure 4.22a, p. 137)</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Neurotransmission 4</a:t>
            </a:r>
            <a:r>
              <a:rPr lang="en-US" b="1" baseline="0" dirty="0" smtClean="0"/>
              <a:t>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914400" rtl="0" eaLnBrk="0" fontAlgn="base" latinLnBrk="0" hangingPunct="0">
              <a:lnSpc>
                <a:spcPct val="90000"/>
              </a:lnSpc>
              <a:spcBef>
                <a:spcPts val="600"/>
              </a:spcBef>
              <a:spcAft>
                <a:spcPct val="0"/>
              </a:spcAft>
              <a:buClrTx/>
              <a:buSzTx/>
              <a:buFontTx/>
              <a:buNone/>
              <a:tabLst/>
              <a:defRPr/>
            </a:pPr>
            <a:r>
              <a:rPr lang="en-US" b="0" dirty="0" smtClean="0"/>
              <a:t>Neurons are the “grey</a:t>
            </a:r>
            <a:r>
              <a:rPr lang="en-US" b="0" baseline="0" dirty="0" smtClean="0"/>
              <a:t> matter” of the brain and myelin is the white matter</a:t>
            </a:r>
          </a:p>
          <a:p>
            <a:pPr marL="239954" indent="-239954" defTabSz="966529">
              <a:lnSpc>
                <a:spcPct val="90000"/>
              </a:lnSpc>
              <a:spcBef>
                <a:spcPts val="634"/>
              </a:spcBef>
              <a:buFont typeface="Arial" pitchFamily="34" charset="0"/>
              <a:buChar char="•"/>
              <a:defRPr/>
            </a:pPr>
            <a:r>
              <a:rPr lang="en-US" dirty="0" smtClean="0">
                <a:cs typeface="Arial" pitchFamily="34" charset="0"/>
              </a:rPr>
              <a:t>The </a:t>
            </a:r>
            <a:r>
              <a:rPr lang="en-US" b="1" dirty="0" smtClean="0">
                <a:cs typeface="Arial" pitchFamily="34" charset="0"/>
              </a:rPr>
              <a:t>myelin sheath </a:t>
            </a:r>
            <a:r>
              <a:rPr lang="en-US" dirty="0" smtClean="0">
                <a:cs typeface="Arial" pitchFamily="34" charset="0"/>
              </a:rPr>
              <a:t>insulates and protects the axon, and speeds up transmission of electrical signals along the axon and is generated by </a:t>
            </a:r>
            <a:r>
              <a:rPr lang="en-US" b="1" dirty="0" smtClean="0">
                <a:cs typeface="Arial" pitchFamily="34" charset="0"/>
              </a:rPr>
              <a:t>glial cells </a:t>
            </a:r>
          </a:p>
          <a:p>
            <a:pPr marL="239954" indent="-239954" defTabSz="966529">
              <a:lnSpc>
                <a:spcPct val="90000"/>
              </a:lnSpc>
              <a:spcBef>
                <a:spcPts val="634"/>
              </a:spcBef>
              <a:buFont typeface="Arial" pitchFamily="34" charset="0"/>
              <a:buChar char="•"/>
              <a:defRPr/>
            </a:pPr>
            <a:r>
              <a:rPr lang="en-US" b="1" dirty="0" smtClean="0">
                <a:cs typeface="Arial" pitchFamily="34" charset="0"/>
              </a:rPr>
              <a:t>Myelin</a:t>
            </a:r>
            <a:r>
              <a:rPr lang="en-US" dirty="0" smtClean="0">
                <a:cs typeface="Arial" pitchFamily="34" charset="0"/>
              </a:rPr>
              <a:t> in the brain and spinal cord forms scar tissue when damaged, interfering with transmission;</a:t>
            </a:r>
            <a:r>
              <a:rPr lang="en-US" baseline="0" dirty="0" smtClean="0">
                <a:cs typeface="Arial" pitchFamily="34" charset="0"/>
              </a:rPr>
              <a:t> myelin in the rest of the nervous system does not</a:t>
            </a:r>
            <a:endParaRPr lang="en-US" dirty="0" smtClean="0">
              <a:cs typeface="Arial" pitchFamily="34" charset="0"/>
            </a:endParaRPr>
          </a:p>
          <a:p>
            <a:pPr marL="239954" indent="-239954" defTabSz="966529">
              <a:lnSpc>
                <a:spcPct val="90000"/>
              </a:lnSpc>
              <a:spcBef>
                <a:spcPts val="634"/>
              </a:spcBef>
              <a:buFont typeface="Arial" pitchFamily="34" charset="0"/>
              <a:buChar char="•"/>
              <a:defRPr/>
            </a:pPr>
            <a:endParaRPr lang="en-US" dirty="0" smtClean="0">
              <a:cs typeface="Arial" pitchFamily="34" charset="0"/>
            </a:endParaRPr>
          </a:p>
          <a:p>
            <a:pPr>
              <a:lnSpc>
                <a:spcPct val="90000"/>
              </a:lnSpc>
              <a:spcBef>
                <a:spcPts val="600"/>
              </a:spcBef>
              <a:defRPr/>
            </a:pPr>
            <a:r>
              <a:rPr lang="en-US" dirty="0" smtClean="0">
                <a:cs typeface="Arial" pitchFamily="34" charset="0"/>
              </a:rPr>
              <a:t>Learn about the advantages of myelin at:</a:t>
            </a:r>
          </a:p>
          <a:p>
            <a:pPr>
              <a:lnSpc>
                <a:spcPct val="90000"/>
              </a:lnSpc>
              <a:spcBef>
                <a:spcPts val="600"/>
              </a:spcBef>
              <a:defRPr/>
            </a:pPr>
            <a:r>
              <a:rPr lang="en-US" dirty="0" smtClean="0">
                <a:cs typeface="Arial" pitchFamily="34" charset="0"/>
                <a:hlinkClick r:id="rId3"/>
              </a:rPr>
              <a:t>http://www1.pbrc.hawaii.edu/~danh/InvertebrateMyelin/advantages.html</a:t>
            </a:r>
            <a:endParaRPr lang="en-US" dirty="0" smtClean="0">
              <a:cs typeface="Arial" pitchFamily="34" charset="0"/>
            </a:endParaRPr>
          </a:p>
          <a:p>
            <a:pPr>
              <a:lnSpc>
                <a:spcPct val="90000"/>
              </a:lnSpc>
              <a:spcBef>
                <a:spcPts val="600"/>
              </a:spcBef>
              <a:defRPr/>
            </a:pPr>
            <a:endParaRPr lang="en-US" dirty="0" smtClean="0">
              <a:cs typeface="Arial" pitchFamily="34" charset="0"/>
            </a:endParaRPr>
          </a:p>
          <a:p>
            <a:pPr marL="0" marR="0" indent="0" algn="l" defTabSz="914400" rtl="0" eaLnBrk="0" fontAlgn="base" latinLnBrk="0" hangingPunct="0">
              <a:lnSpc>
                <a:spcPct val="90000"/>
              </a:lnSpc>
              <a:spcBef>
                <a:spcPts val="6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1699869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mn-lt"/>
                <a:ea typeface="MS PGothic" panose="020B0600070205080204" pitchFamily="34" charset="-128"/>
                <a:cs typeface="+mn-cs"/>
              </a:rPr>
              <a:t>IMAGE: </a:t>
            </a:r>
            <a:r>
              <a:rPr lang="en-US" sz="1200" b="0" i="0" u="none" strike="noStrike" kern="1200" baseline="0" dirty="0" smtClean="0">
                <a:solidFill>
                  <a:schemeClr val="tx1"/>
                </a:solidFill>
                <a:latin typeface="+mn-lt"/>
                <a:ea typeface="MS PGothic" panose="020B0600070205080204" pitchFamily="34" charset="-128"/>
                <a:cs typeface="+mn-cs"/>
              </a:rPr>
              <a:t>[©Argosy Publishing, Inc.] (</a:t>
            </a:r>
            <a:r>
              <a:rPr lang="en-US" sz="1200" b="0" i="0" u="none" strike="noStrike" kern="1200" baseline="0" dirty="0" err="1" smtClean="0">
                <a:solidFill>
                  <a:schemeClr val="tx1"/>
                </a:solidFill>
                <a:latin typeface="+mn-lt"/>
                <a:ea typeface="MS PGothic" panose="020B0600070205080204" pitchFamily="34" charset="-128"/>
                <a:cs typeface="+mn-cs"/>
              </a:rPr>
              <a:t>Cacioppo</a:t>
            </a:r>
            <a:r>
              <a:rPr lang="en-US" sz="1200" b="0" i="0" u="none" strike="noStrike" kern="1200" baseline="0" dirty="0" smtClean="0">
                <a:solidFill>
                  <a:schemeClr val="tx1"/>
                </a:solidFill>
                <a:latin typeface="+mn-lt"/>
                <a:ea typeface="MS PGothic" panose="020B0600070205080204" pitchFamily="34" charset="-128"/>
                <a:cs typeface="+mn-cs"/>
              </a:rPr>
              <a:t>, Figure 4.20, p. 135)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Neurotransmission 5</a:t>
            </a:r>
            <a:r>
              <a:rPr lang="en-US" b="1" baseline="0" dirty="0" smtClean="0"/>
              <a:t>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S PGothic" panose="020B0600070205080204" pitchFamily="34" charset="-128"/>
                <a:cs typeface="+mn-cs"/>
              </a:rPr>
              <a:t>An </a:t>
            </a:r>
            <a:r>
              <a:rPr lang="en-US" sz="1200" b="1" i="0" u="none" strike="noStrike" kern="1200" baseline="0" dirty="0" smtClean="0">
                <a:solidFill>
                  <a:schemeClr val="tx1"/>
                </a:solidFill>
                <a:latin typeface="+mn-lt"/>
                <a:ea typeface="MS PGothic" panose="020B0600070205080204" pitchFamily="34" charset="-128"/>
                <a:cs typeface="+mn-cs"/>
              </a:rPr>
              <a:t>axon i</a:t>
            </a:r>
            <a:r>
              <a:rPr lang="en-US" sz="1200" b="0" i="0" u="none" strike="noStrike" kern="1200" baseline="0" dirty="0" smtClean="0">
                <a:solidFill>
                  <a:schemeClr val="tx1"/>
                </a:solidFill>
                <a:latin typeface="+mn-lt"/>
                <a:ea typeface="MS PGothic" panose="020B0600070205080204" pitchFamily="34" charset="-128"/>
                <a:cs typeface="+mn-cs"/>
              </a:rPr>
              <a:t>s the branch of a neuron that is usually responsible for transmitting information to other neurons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S PGothic" panose="020B0600070205080204" pitchFamily="34" charset="-128"/>
                <a:cs typeface="+mn-cs"/>
              </a:rPr>
              <a:t>Some axons are myelinated and some are not – myelin speeds up electrical transmission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S PGothic" panose="020B0600070205080204" pitchFamily="34" charset="-128"/>
                <a:cs typeface="+mn-cs"/>
              </a:rPr>
              <a:t>The </a:t>
            </a:r>
            <a:r>
              <a:rPr lang="en-US" sz="1200" b="1" i="0" u="none" strike="noStrike" kern="1200" baseline="0" dirty="0" smtClean="0">
                <a:solidFill>
                  <a:schemeClr val="tx1"/>
                </a:solidFill>
                <a:latin typeface="+mn-lt"/>
                <a:ea typeface="MS PGothic" panose="020B0600070205080204" pitchFamily="34" charset="-128"/>
                <a:cs typeface="+mn-cs"/>
              </a:rPr>
              <a:t>axon terminal </a:t>
            </a:r>
            <a:r>
              <a:rPr lang="en-US" sz="1200" b="0" i="0" u="none" strike="noStrike" kern="1200" baseline="0" dirty="0" smtClean="0">
                <a:solidFill>
                  <a:schemeClr val="tx1"/>
                </a:solidFill>
                <a:latin typeface="+mn-lt"/>
                <a:ea typeface="MS PGothic" panose="020B0600070205080204" pitchFamily="34" charset="-128"/>
                <a:cs typeface="+mn-cs"/>
              </a:rPr>
              <a:t>contains </a:t>
            </a:r>
            <a:r>
              <a:rPr lang="en-US" sz="1200" b="1" i="0" u="none" strike="noStrike" kern="1200" baseline="0" dirty="0" smtClean="0">
                <a:solidFill>
                  <a:schemeClr val="tx1"/>
                </a:solidFill>
                <a:latin typeface="+mn-lt"/>
                <a:ea typeface="MS PGothic" panose="020B0600070205080204" pitchFamily="34" charset="-128"/>
                <a:cs typeface="+mn-cs"/>
              </a:rPr>
              <a:t>synaptic </a:t>
            </a:r>
            <a:r>
              <a:rPr lang="en-US" sz="1200" b="0" i="0" u="none" strike="noStrike" kern="1200" baseline="0" dirty="0" smtClean="0">
                <a:solidFill>
                  <a:schemeClr val="tx1"/>
                </a:solidFill>
                <a:latin typeface="+mn-lt"/>
                <a:ea typeface="MS PGothic" panose="020B0600070205080204" pitchFamily="34" charset="-128"/>
                <a:cs typeface="+mn-cs"/>
              </a:rPr>
              <a:t>vesicles, which contain chemical messengers called </a:t>
            </a:r>
            <a:r>
              <a:rPr lang="en-US" sz="1200" b="1" i="0" u="none" strike="noStrike" kern="1200" baseline="0" dirty="0" smtClean="0">
                <a:solidFill>
                  <a:schemeClr val="tx1"/>
                </a:solidFill>
                <a:latin typeface="+mn-lt"/>
                <a:ea typeface="MS PGothic" panose="020B0600070205080204" pitchFamily="34" charset="-128"/>
                <a:cs typeface="+mn-cs"/>
              </a:rPr>
              <a:t>neurotransmitters</a:t>
            </a:r>
            <a:r>
              <a:rPr lang="en-US" sz="1200" b="0" i="0" u="none" strike="noStrike" kern="1200" baseline="0" dirty="0" smtClean="0">
                <a:solidFill>
                  <a:schemeClr val="tx1"/>
                </a:solidFill>
                <a:latin typeface="+mn-lt"/>
                <a:ea typeface="MS PGothic" panose="020B0600070205080204" pitchFamily="34" charset="-128"/>
                <a:cs typeface="+mn-cs"/>
              </a:rPr>
              <a:t> that transmit signals between neurons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S PGothic" panose="020B0600070205080204" pitchFamily="34" charset="-128"/>
                <a:cs typeface="+mn-cs"/>
              </a:rPr>
              <a:t>These neurotransmitters communicate with </a:t>
            </a:r>
            <a:r>
              <a:rPr lang="en-US" sz="1200" b="1" i="0" u="none" strike="noStrike" kern="1200" baseline="0" dirty="0" smtClean="0">
                <a:solidFill>
                  <a:schemeClr val="tx1"/>
                </a:solidFill>
                <a:latin typeface="+mn-lt"/>
                <a:ea typeface="MS PGothic" panose="020B0600070205080204" pitchFamily="34" charset="-128"/>
                <a:cs typeface="+mn-cs"/>
              </a:rPr>
              <a:t>receptors</a:t>
            </a:r>
            <a:r>
              <a:rPr lang="en-US" sz="1200" b="0" i="0" u="none" strike="noStrike" kern="1200" baseline="0" dirty="0" smtClean="0">
                <a:solidFill>
                  <a:schemeClr val="tx1"/>
                </a:solidFill>
                <a:latin typeface="+mn-lt"/>
                <a:ea typeface="MS PGothic" panose="020B0600070205080204" pitchFamily="34" charset="-128"/>
                <a:cs typeface="+mn-cs"/>
              </a:rPr>
              <a:t> on the dendrites of other neurons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kern="1200" baseline="0" dirty="0" smtClean="0">
              <a:solidFill>
                <a:schemeClr val="tx1"/>
              </a:solidFill>
              <a:latin typeface="+mn-lt"/>
              <a:ea typeface="MS PGothic" panose="020B0600070205080204"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baseline="0" dirty="0" smtClean="0">
              <a:solidFill>
                <a:schemeClr val="tx1"/>
              </a:solidFill>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1325895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IMAGE: </a:t>
            </a:r>
            <a:r>
              <a:rPr lang="en-US" sz="1200" b="0" i="0" u="none" strike="noStrike" kern="1200" baseline="0" dirty="0" smtClean="0">
                <a:solidFill>
                  <a:schemeClr val="tx1"/>
                </a:solidFill>
                <a:latin typeface="+mn-lt"/>
                <a:ea typeface="MS PGothic" panose="020B0600070205080204" pitchFamily="34" charset="-128"/>
                <a:cs typeface="+mn-cs"/>
              </a:rPr>
              <a:t>[©Cengage Learning] (Coon, Figure 7.3, p. 58)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Neurotransmission 6</a:t>
            </a:r>
            <a:r>
              <a:rPr lang="en-US" b="1" baseline="0" dirty="0" smtClean="0"/>
              <a:t>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r>
              <a:rPr lang="en-US" sz="1200" b="0" i="0" u="none" strike="noStrike" kern="1200" baseline="0" dirty="0" smtClean="0">
                <a:solidFill>
                  <a:schemeClr val="tx1"/>
                </a:solidFill>
                <a:latin typeface="+mn-lt"/>
                <a:ea typeface="MS PGothic" panose="020B0600070205080204" pitchFamily="34" charset="-128"/>
                <a:cs typeface="+mn-cs"/>
              </a:rPr>
              <a:t>A</a:t>
            </a:r>
            <a:r>
              <a:rPr lang="en-US" sz="1200" b="1" i="0" u="none" strike="noStrike" kern="1200" baseline="0" dirty="0" smtClean="0">
                <a:solidFill>
                  <a:schemeClr val="tx1"/>
                </a:solidFill>
                <a:latin typeface="+mn-lt"/>
                <a:ea typeface="MS PGothic" panose="020B0600070205080204" pitchFamily="34" charset="-128"/>
                <a:cs typeface="+mn-cs"/>
              </a:rPr>
              <a:t> dendrite</a:t>
            </a:r>
            <a:r>
              <a:rPr lang="en-US" sz="1200" b="0" i="0" u="none" strike="noStrike" kern="1200" baseline="0" dirty="0" smtClean="0">
                <a:solidFill>
                  <a:schemeClr val="tx1"/>
                </a:solidFill>
                <a:latin typeface="+mn-lt"/>
                <a:ea typeface="MS PGothic" panose="020B0600070205080204" pitchFamily="34" charset="-128"/>
                <a:cs typeface="+mn-cs"/>
              </a:rPr>
              <a:t> is a branch from the neural cell body that usually receives input from other neurons</a:t>
            </a:r>
            <a:endParaRPr lang="en-US" sz="1200" b="1" i="0" u="none" strike="noStrike" kern="1200" baseline="0" dirty="0" smtClean="0">
              <a:solidFill>
                <a:schemeClr val="tx1"/>
              </a:solidFill>
              <a:latin typeface="+mn-lt"/>
              <a:ea typeface="MS PGothic" panose="020B0600070205080204" pitchFamily="34" charset="-128"/>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Neurotransmitters from the sending neuron communicate with receptors on the dendrites of other neurons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Nerve impulses usually travel from the dendrites and soma (cell body) to the branching ends of the axon</a:t>
            </a:r>
          </a:p>
          <a:p>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dirty="0" smtClean="0"/>
          </a:p>
          <a:p>
            <a:endParaRPr lang="en-US" dirty="0" smtClean="0"/>
          </a:p>
          <a:p>
            <a:r>
              <a:rPr lang="en-US" sz="1200" b="0" i="0" u="none" strike="noStrike" kern="1200" baseline="0" dirty="0" smtClean="0">
                <a:solidFill>
                  <a:schemeClr val="tx1"/>
                </a:solidFill>
                <a:latin typeface="+mn-lt"/>
                <a:ea typeface="MS PGothic" panose="020B0600070205080204" pitchFamily="34" charset="-128"/>
                <a:cs typeface="+mn-cs"/>
              </a:rPr>
              <a:t> </a:t>
            </a:r>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3570544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mn-lt"/>
                <a:ea typeface="MS PGothic" panose="020B0600070205080204" pitchFamily="34" charset="-128"/>
                <a:cs typeface="+mn-cs"/>
              </a:rPr>
              <a:t>IMAGE:</a:t>
            </a:r>
            <a:r>
              <a:rPr lang="en-US" sz="1200" b="0" i="0" u="none" strike="noStrike" kern="1200" baseline="0" dirty="0" smtClean="0">
                <a:solidFill>
                  <a:schemeClr val="tx1"/>
                </a:solidFill>
                <a:latin typeface="+mn-lt"/>
                <a:ea typeface="MS PGothic" panose="020B0600070205080204" pitchFamily="34" charset="-128"/>
                <a:cs typeface="+mn-cs"/>
              </a:rPr>
              <a:t>[©Cengage Learning] (Coon, Figure 7.3, p. 58)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Neurotransmission 7</a:t>
            </a:r>
            <a:r>
              <a:rPr lang="en-US" b="1" baseline="0" dirty="0" smtClean="0"/>
              <a:t>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r>
              <a:rPr lang="en-US" sz="1200" b="0" i="0" u="none" strike="noStrike" kern="1200" baseline="0" dirty="0" smtClean="0">
                <a:solidFill>
                  <a:schemeClr val="tx1"/>
                </a:solidFill>
                <a:latin typeface="+mn-lt"/>
                <a:ea typeface="MS PGothic" panose="020B0600070205080204" pitchFamily="34" charset="-128"/>
                <a:cs typeface="+mn-cs"/>
              </a:rPr>
              <a:t>There are two steps in the transmission of information between neuron</a:t>
            </a:r>
          </a:p>
          <a:p>
            <a:r>
              <a:rPr lang="en-US" sz="1200" b="0" i="0" u="none" strike="noStrike" kern="1200" baseline="0" dirty="0" smtClean="0">
                <a:solidFill>
                  <a:schemeClr val="tx1"/>
                </a:solidFill>
                <a:latin typeface="+mn-lt"/>
                <a:ea typeface="MS PGothic" panose="020B0600070205080204" pitchFamily="34" charset="-128"/>
                <a:cs typeface="+mn-cs"/>
              </a:rPr>
              <a:t>First step:</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Takes place in the signaling neuron’s axon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Neuron generates an electrical signal known as an action potential</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Signal travels the length of the axon from its junction with the cell body to its terminal</a:t>
            </a:r>
          </a:p>
          <a:p>
            <a:r>
              <a:rPr lang="en-US" sz="1200" b="0" i="0" u="none" strike="noStrike" kern="1200" baseline="0" dirty="0" smtClean="0">
                <a:solidFill>
                  <a:schemeClr val="tx1"/>
                </a:solidFill>
                <a:latin typeface="+mn-lt"/>
                <a:ea typeface="MS PGothic" panose="020B0600070205080204" pitchFamily="34" charset="-128"/>
                <a:cs typeface="+mn-cs"/>
              </a:rPr>
              <a:t>Second step</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Takes place between two neurons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Arrival of an action potential at the axon terminal of the first neuron signals the release of </a:t>
            </a:r>
            <a:r>
              <a:rPr lang="en-US" sz="1200" b="1" i="0" u="none" strike="noStrike" kern="1200" baseline="0" dirty="0" smtClean="0">
                <a:solidFill>
                  <a:schemeClr val="tx1"/>
                </a:solidFill>
                <a:latin typeface="+mn-lt"/>
                <a:ea typeface="MS PGothic" panose="020B0600070205080204" pitchFamily="34" charset="-128"/>
                <a:cs typeface="+mn-cs"/>
              </a:rPr>
              <a:t>neurotransmitters</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S PGothic" panose="020B0600070205080204" pitchFamily="34" charset="-128"/>
                <a:cs typeface="+mn-cs"/>
              </a:rPr>
              <a:t>Neurotransmitters</a:t>
            </a:r>
            <a:r>
              <a:rPr lang="en-US" sz="1200" b="0" i="0" u="none" strike="noStrike" kern="1200" baseline="0" dirty="0" smtClean="0">
                <a:solidFill>
                  <a:schemeClr val="tx1"/>
                </a:solidFill>
                <a:latin typeface="+mn-lt"/>
                <a:ea typeface="MS PGothic" panose="020B0600070205080204" pitchFamily="34" charset="-128"/>
                <a:cs typeface="+mn-cs"/>
              </a:rPr>
              <a:t> float across the extracellular fluid separating the two neurons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On the influence of neurotransmitters, the second neuron may respond with its own action potential and send the message along </a:t>
            </a:r>
          </a:p>
          <a:p>
            <a:r>
              <a:rPr lang="en-US" sz="1200" b="0" i="0" u="none" strike="noStrike" kern="1200" baseline="0" dirty="0" smtClean="0">
                <a:solidFill>
                  <a:schemeClr val="tx1"/>
                </a:solidFill>
                <a:latin typeface="+mn-lt"/>
                <a:ea typeface="MS PGothic" panose="020B0600070205080204" pitchFamily="34" charset="-128"/>
                <a:cs typeface="+mn-cs"/>
              </a:rPr>
              <a:t> </a:t>
            </a:r>
          </a:p>
          <a:p>
            <a:r>
              <a:rPr lang="en-US" sz="1200" b="0" i="0" u="none" strike="noStrike" kern="1200" baseline="0" dirty="0" smtClean="0">
                <a:solidFill>
                  <a:schemeClr val="tx1"/>
                </a:solidFill>
                <a:latin typeface="+mn-lt"/>
                <a:ea typeface="MS PGothic" panose="020B0600070205080204" pitchFamily="34" charset="-128"/>
                <a:cs typeface="+mn-cs"/>
              </a:rPr>
              <a:t>Read an overview of neurotransmission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S PGothic" panose="020B0600070205080204" pitchFamily="34" charset="-128"/>
                <a:cs typeface="+mn-cs"/>
                <a:hlinkClick r:id="rId3"/>
              </a:rPr>
              <a:t>http://science.education.nih.gov/supplements/nih2/addiction/activities/lesson2_neurotransmission.htm</a:t>
            </a:r>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2231952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mn-lt"/>
                <a:ea typeface="MS PGothic" panose="020B0600070205080204" pitchFamily="34" charset="-128"/>
                <a:cs typeface="+mn-cs"/>
              </a:rPr>
              <a:t>IMAGE: </a:t>
            </a:r>
            <a:r>
              <a:rPr lang="en-US" sz="1200" b="0" i="0" u="none" strike="noStrike" kern="1200" baseline="0" dirty="0" smtClean="0">
                <a:solidFill>
                  <a:schemeClr val="tx1"/>
                </a:solidFill>
                <a:latin typeface="+mn-lt"/>
                <a:ea typeface="MS PGothic" panose="020B0600070205080204" pitchFamily="34" charset="-128"/>
                <a:cs typeface="+mn-cs"/>
              </a:rPr>
              <a:t>[©Cengage Learning] (</a:t>
            </a:r>
            <a:r>
              <a:rPr lang="en-US" sz="1200" b="0" i="0" u="none" strike="noStrike" kern="1200" baseline="0" dirty="0" err="1" smtClean="0">
                <a:solidFill>
                  <a:schemeClr val="tx1"/>
                </a:solidFill>
                <a:latin typeface="+mn-lt"/>
                <a:ea typeface="MS PGothic" panose="020B0600070205080204" pitchFamily="34" charset="-128"/>
                <a:cs typeface="+mn-cs"/>
              </a:rPr>
              <a:t>Cacioppo</a:t>
            </a:r>
            <a:r>
              <a:rPr lang="en-US" sz="1200" b="0" i="0" u="none" strike="noStrike" kern="1200" baseline="0" dirty="0" smtClean="0">
                <a:solidFill>
                  <a:schemeClr val="tx1"/>
                </a:solidFill>
                <a:latin typeface="+mn-lt"/>
                <a:ea typeface="MS PGothic" panose="020B0600070205080204" pitchFamily="34" charset="-128"/>
                <a:cs typeface="+mn-cs"/>
              </a:rPr>
              <a:t>, Figure 4.23, p. 139)</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Neurotransmission 8</a:t>
            </a:r>
            <a:r>
              <a:rPr lang="en-US" b="1" baseline="0" dirty="0" smtClean="0"/>
              <a:t>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defTabSz="966529">
              <a:defRPr/>
            </a:pPr>
            <a:r>
              <a:rPr lang="en-US" b="0" i="0" dirty="0" smtClean="0"/>
              <a:t>Now let’s look at the </a:t>
            </a:r>
            <a:r>
              <a:rPr lang="en-US" b="1" i="0" dirty="0" smtClean="0"/>
              <a:t>action potential </a:t>
            </a:r>
            <a:r>
              <a:rPr lang="en-US" b="0" i="0" dirty="0" smtClean="0"/>
              <a:t>in more detail:</a:t>
            </a:r>
          </a:p>
          <a:p>
            <a:pPr marL="171450" indent="-171450" defTabSz="966529">
              <a:buFont typeface="Arial" panose="020B0604020202020204" pitchFamily="34" charset="0"/>
              <a:buChar char="•"/>
              <a:defRPr/>
            </a:pPr>
            <a:r>
              <a:rPr lang="en-US" dirty="0" smtClean="0"/>
              <a:t>When a neuron is not processing information, we say that it is at rest </a:t>
            </a:r>
          </a:p>
          <a:p>
            <a:pPr marL="171450" indent="-171450" defTabSz="966529">
              <a:buFont typeface="Arial" panose="020B0604020202020204" pitchFamily="34" charset="0"/>
              <a:buChar char="•"/>
              <a:defRPr/>
            </a:pPr>
            <a:r>
              <a:rPr lang="en-US" dirty="0" smtClean="0"/>
              <a:t>When a cell is at rest, the difference between the readings from the interior of the axon and the external fluid is known as the resting potential </a:t>
            </a:r>
          </a:p>
          <a:p>
            <a:pPr marL="171450" indent="-171450" defTabSz="966529">
              <a:buFont typeface="Arial" panose="020B0604020202020204" pitchFamily="34" charset="0"/>
              <a:buChar char="•"/>
              <a:defRPr/>
            </a:pPr>
            <a:r>
              <a:rPr lang="en-US" dirty="0" smtClean="0"/>
              <a:t>The interior of the neuron is negatively charged relative to its exterior </a:t>
            </a:r>
          </a:p>
          <a:p>
            <a:pPr marL="171450" indent="-171450" defTabSz="966529">
              <a:buFont typeface="Arial" panose="020B0604020202020204" pitchFamily="34" charset="0"/>
              <a:buChar char="•"/>
              <a:defRPr/>
            </a:pPr>
            <a:r>
              <a:rPr lang="en-US" dirty="0" smtClean="0"/>
              <a:t>Neurons can respond to incoming chemical signals by becoming either depolarized or hyperpolarized</a:t>
            </a:r>
          </a:p>
          <a:p>
            <a:pPr marL="171450" indent="-171450" defTabSz="966529">
              <a:buFont typeface="Arial" panose="020B0604020202020204" pitchFamily="34" charset="0"/>
              <a:buChar char="•"/>
              <a:defRPr/>
            </a:pPr>
            <a:r>
              <a:rPr lang="en-US" dirty="0" smtClean="0"/>
              <a:t>When a neuron is depolarized by sufficient input, it will reach a threshold</a:t>
            </a:r>
          </a:p>
          <a:p>
            <a:pPr marL="171450" indent="-171450" defTabSz="966529">
              <a:buFont typeface="Arial" panose="020B0604020202020204" pitchFamily="34" charset="0"/>
              <a:buChar char="•"/>
              <a:defRPr/>
            </a:pPr>
            <a:r>
              <a:rPr lang="en-US" dirty="0" smtClean="0"/>
              <a:t>Reaching the threshold initiates a sequence of events that reliably produces an action potential</a:t>
            </a:r>
          </a:p>
          <a:p>
            <a:pPr marL="171450" indent="-171450" defTabSz="966529">
              <a:buFont typeface="Arial" panose="020B0604020202020204" pitchFamily="34" charset="0"/>
              <a:buChar char="•"/>
              <a:defRPr/>
            </a:pPr>
            <a:r>
              <a:rPr lang="en-US" dirty="0" smtClean="0"/>
              <a:t>The size and shape of action potentials are always the same</a:t>
            </a:r>
          </a:p>
          <a:p>
            <a:pPr marL="171450" indent="-171450" defTabSz="966529">
              <a:buFont typeface="Arial" panose="020B0604020202020204" pitchFamily="34" charset="0"/>
              <a:buChar char="•"/>
              <a:defRPr/>
            </a:pPr>
            <a:r>
              <a:rPr lang="en-US" dirty="0" smtClean="0"/>
              <a:t>Either an action potential occurs, or the cell remains at rest—there is no middle ground. Because of this consistency, we say that action potentials work in an </a:t>
            </a:r>
            <a:r>
              <a:rPr lang="en-US" b="1" dirty="0" smtClean="0"/>
              <a:t>all-or-none fashion </a:t>
            </a:r>
          </a:p>
          <a:p>
            <a:endParaRPr lang="en-US" sz="1200" b="1" i="0" u="none" strike="noStrike" kern="1200" baseline="0" dirty="0" smtClean="0">
              <a:solidFill>
                <a:schemeClr val="tx1"/>
              </a:solidFill>
              <a:latin typeface="+mn-lt"/>
              <a:ea typeface="MS PGothic" panose="020B0600070205080204" pitchFamily="34" charset="-128"/>
              <a:cs typeface="+mn-cs"/>
            </a:endParaRPr>
          </a:p>
          <a:p>
            <a:r>
              <a:rPr lang="en-US" dirty="0" smtClean="0"/>
              <a:t>Watch this video to understand neurotransmission from a more physiological standpoint:</a:t>
            </a:r>
          </a:p>
          <a:p>
            <a:pPr defTabSz="966529">
              <a:defRPr/>
            </a:pPr>
            <a:r>
              <a:rPr lang="en-US" b="0" dirty="0" smtClean="0">
                <a:hlinkClick r:id="rId3"/>
              </a:rPr>
              <a:t>http://www.dnatube.com/video/1310/Physiology-of-an-Action-Potential</a:t>
            </a:r>
            <a:endParaRPr lang="en-US" b="0" dirty="0" smtClean="0"/>
          </a:p>
          <a:p>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3808894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IMAGE: </a:t>
            </a:r>
            <a:r>
              <a:rPr lang="en-US" b="0" dirty="0" smtClean="0"/>
              <a:t>[©Argosy Publishing, Inc.] (</a:t>
            </a:r>
            <a:r>
              <a:rPr lang="en-US" b="0" dirty="0" err="1" smtClean="0"/>
              <a:t>Cacioppo</a:t>
            </a:r>
            <a:r>
              <a:rPr lang="en-US" b="0" dirty="0" smtClean="0"/>
              <a:t>,</a:t>
            </a:r>
            <a:r>
              <a:rPr lang="en-US" b="0" baseline="0" dirty="0" smtClean="0"/>
              <a:t> Figure 4.24, p. 140)</a:t>
            </a:r>
            <a:endParaRPr lang="en-US"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Neurotransmission 9</a:t>
            </a:r>
            <a:r>
              <a:rPr lang="en-US" b="1" baseline="0" dirty="0" smtClean="0"/>
              <a:t>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171450" marR="0" indent="-171450" algn="l" defTabSz="96652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Action potentials do not affect the entire axon all at once</a:t>
            </a:r>
            <a:r>
              <a:rPr lang="en-US" baseline="0" dirty="0" smtClean="0"/>
              <a:t> </a:t>
            </a:r>
          </a:p>
          <a:p>
            <a:pPr marL="171450" marR="0" indent="-171450" algn="l" defTabSz="96652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The next step is propagation, or the duplication of the electrical signal down the length of the axon to the axon terminal</a:t>
            </a:r>
          </a:p>
          <a:p>
            <a:pPr marL="171450" indent="-171450" defTabSz="966529">
              <a:buFont typeface="Arial" panose="020B0604020202020204" pitchFamily="34" charset="0"/>
              <a:buChar char="•"/>
              <a:defRPr/>
            </a:pPr>
            <a:r>
              <a:rPr lang="en-US" baseline="0" dirty="0" smtClean="0"/>
              <a:t>Propagation takes place differently in myelinated and unmyelinated axons</a:t>
            </a:r>
          </a:p>
          <a:p>
            <a:pPr marL="171450" indent="-171450" defTabSz="966529">
              <a:buFont typeface="Arial" panose="020B0604020202020204" pitchFamily="34" charset="0"/>
              <a:buChar char="•"/>
              <a:defRPr/>
            </a:pPr>
            <a:r>
              <a:rPr lang="en-US" baseline="0" dirty="0" smtClean="0"/>
              <a:t>In an unmyelinated axon, action potentials occur in a step-by-step manner, from one small section of the axon to the next</a:t>
            </a:r>
          </a:p>
          <a:p>
            <a:pPr marL="171450" indent="-171450" defTabSz="966529">
              <a:buFont typeface="Arial" panose="020B0604020202020204" pitchFamily="34" charset="0"/>
              <a:buChar char="•"/>
              <a:defRPr/>
            </a:pPr>
            <a:r>
              <a:rPr lang="en-US" dirty="0" smtClean="0"/>
              <a:t>Action potentials in myelinated axons are formed only at the sections of the axon membrane between adjacent segments of myelin, known as nodes of Ranvier; propagation in myelinated axons can “skip” the sections covered in myelin, and is fast and efficient.</a:t>
            </a:r>
          </a:p>
          <a:p>
            <a:pPr marL="171450" indent="-171450" defTabSz="966529">
              <a:buFont typeface="Arial" panose="020B0604020202020204" pitchFamily="34" charset="0"/>
              <a:buChar char="•"/>
              <a:defRPr/>
            </a:pPr>
            <a:r>
              <a:rPr lang="en-US" dirty="0" smtClean="0"/>
              <a:t>Once the action potential reaches the axon terminal, the neural communication system switches from an electrical signaling system to a chemical signaling one</a:t>
            </a:r>
          </a:p>
          <a:p>
            <a:pPr marL="171450" indent="-171450" defTabSz="966529">
              <a:buFont typeface="Arial" panose="020B0604020202020204" pitchFamily="34" charset="0"/>
              <a:buChar char="•"/>
              <a:defRPr/>
            </a:pPr>
            <a:endParaRPr lang="en-US"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207359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IMAGE: </a:t>
            </a:r>
            <a:r>
              <a:rPr lang="en-US" b="0" dirty="0" smtClean="0"/>
              <a:t>[©Argosy Publishing, Inc.] (</a:t>
            </a:r>
            <a:r>
              <a:rPr lang="en-US" b="0" dirty="0" err="1" smtClean="0"/>
              <a:t>Cacioppo</a:t>
            </a:r>
            <a:r>
              <a:rPr lang="en-US" b="0" dirty="0" smtClean="0"/>
              <a:t>, Figure 4.25, p. 141)</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Neurotransmission 10</a:t>
            </a:r>
            <a:r>
              <a:rPr lang="en-US" b="1" baseline="0" dirty="0" smtClean="0"/>
              <a:t>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indent="0" defTabSz="966529">
              <a:buFont typeface="Arial" panose="020B0604020202020204" pitchFamily="34" charset="0"/>
              <a:buNone/>
            </a:pPr>
            <a:r>
              <a:rPr lang="en-US" b="0" dirty="0" smtClean="0"/>
              <a:t>When an action potential arrives at a terminal, </a:t>
            </a:r>
            <a:r>
              <a:rPr lang="en-US" b="1" dirty="0" smtClean="0"/>
              <a:t>neurotransmitters </a:t>
            </a:r>
            <a:r>
              <a:rPr lang="en-US" b="0" dirty="0" smtClean="0"/>
              <a:t>are released</a:t>
            </a:r>
            <a:endParaRPr lang="en-US" b="0" baseline="0" dirty="0" smtClean="0"/>
          </a:p>
          <a:p>
            <a:pPr marL="171450" indent="-171450" defTabSz="966529">
              <a:buFont typeface="Arial" panose="020B0604020202020204" pitchFamily="34" charset="0"/>
              <a:buChar char="•"/>
            </a:pPr>
            <a:r>
              <a:rPr lang="en-US" b="0" dirty="0" smtClean="0"/>
              <a:t>Neurotransmitters are stored in tiny sacs called synaptic vesicles</a:t>
            </a:r>
          </a:p>
          <a:p>
            <a:pPr marL="171450" indent="-171450" defTabSz="966529">
              <a:buFont typeface="Arial" panose="020B0604020202020204" pitchFamily="34" charset="0"/>
              <a:buChar char="•"/>
            </a:pPr>
            <a:r>
              <a:rPr lang="en-US" b="0" dirty="0" smtClean="0"/>
              <a:t>When a nerve impulse reaches the end of an axon, the vesicles move to the surface and release these chemical messengers across the </a:t>
            </a:r>
            <a:r>
              <a:rPr lang="en-US" b="1" dirty="0" smtClean="0"/>
              <a:t>synapse </a:t>
            </a:r>
            <a:r>
              <a:rPr lang="en-US" b="0" dirty="0" smtClean="0"/>
              <a:t>(or synaptic gap)</a:t>
            </a:r>
          </a:p>
          <a:p>
            <a:pPr marL="0" indent="0" defTabSz="966529">
              <a:buFont typeface="Arial" panose="020B0604020202020204" pitchFamily="34" charset="0"/>
              <a:buNone/>
            </a:pPr>
            <a:r>
              <a:rPr lang="en-US" b="0" dirty="0" smtClean="0"/>
              <a:t>There are more than 50 different neurotransmitters</a:t>
            </a:r>
          </a:p>
          <a:p>
            <a:pPr marL="171450" indent="-171450" defTabSz="966529">
              <a:buFont typeface="Arial" panose="020B0604020202020204" pitchFamily="34" charset="0"/>
              <a:buChar char="•"/>
            </a:pPr>
            <a:r>
              <a:rPr lang="en-US" b="1" dirty="0" smtClean="0"/>
              <a:t>Acetylcholine </a:t>
            </a:r>
            <a:r>
              <a:rPr lang="en-US" b="0" dirty="0" smtClean="0"/>
              <a:t>is a neurotransmitter found in a number of systems important to behavior, e.g., at the neuromuscular junction, the synapse at which the nervous system commands muscles;</a:t>
            </a:r>
            <a:r>
              <a:rPr lang="en-US" b="0" baseline="0" dirty="0" smtClean="0"/>
              <a:t> they are also </a:t>
            </a:r>
            <a:r>
              <a:rPr lang="en-US" b="0" dirty="0" smtClean="0"/>
              <a:t>intimately involved in the brain circuits related to learning and memory</a:t>
            </a:r>
          </a:p>
          <a:p>
            <a:pPr marL="171450" indent="-171450" defTabSz="966529">
              <a:buFont typeface="Arial" panose="020B0604020202020204" pitchFamily="34" charset="0"/>
              <a:buChar char="•"/>
            </a:pPr>
            <a:r>
              <a:rPr lang="en-US" b="0" dirty="0" smtClean="0"/>
              <a:t>Norepinephrine is released in the brain and leads to arousal and vigilance</a:t>
            </a:r>
          </a:p>
          <a:p>
            <a:pPr marL="171450" indent="-171450" defTabSz="966529">
              <a:buFont typeface="Arial" panose="020B0604020202020204" pitchFamily="34" charset="0"/>
              <a:buChar char="•"/>
            </a:pPr>
            <a:r>
              <a:rPr lang="en-US" b="0" dirty="0" smtClean="0"/>
              <a:t>Dopamine is a neurotransmitter involved with systems that govern movement, planning, and reward</a:t>
            </a:r>
          </a:p>
          <a:p>
            <a:pPr marL="171450" indent="-171450" defTabSz="966529">
              <a:buFont typeface="Arial" panose="020B0604020202020204" pitchFamily="34" charset="0"/>
              <a:buChar char="•"/>
            </a:pPr>
            <a:r>
              <a:rPr lang="en-US" b="0" dirty="0" smtClean="0"/>
              <a:t>Serotonin is involved with systems regulating sleep, appetite, and mood </a:t>
            </a:r>
          </a:p>
          <a:p>
            <a:pPr marL="171450" indent="-171450" defTabSz="966529">
              <a:buFont typeface="Arial" panose="020B0604020202020204" pitchFamily="34" charset="0"/>
              <a:buChar char="•"/>
            </a:pPr>
            <a:r>
              <a:rPr lang="en-US" b="1" dirty="0" smtClean="0"/>
              <a:t>Endorphins </a:t>
            </a:r>
            <a:r>
              <a:rPr lang="en-US" b="0" dirty="0" smtClean="0"/>
              <a:t>(short for “endogenous morphine,” or morphine produced by the body) modify our natural response to pain (see also hormones, as endorphins act as both) </a:t>
            </a:r>
          </a:p>
          <a:p>
            <a:endParaRPr lang="en-US" dirty="0" smtClean="0"/>
          </a:p>
          <a:p>
            <a:pPr defTabSz="966529">
              <a:defRPr/>
            </a:pPr>
            <a:r>
              <a:rPr lang="en-US" dirty="0" smtClean="0"/>
              <a:t>The video shows how the release of a specific neurotransmitter, dopamine, results in feelings of pleasure:</a:t>
            </a:r>
          </a:p>
          <a:p>
            <a:pPr defTabSz="966529">
              <a:defRPr/>
            </a:pPr>
            <a:r>
              <a:rPr lang="en-US" dirty="0" smtClean="0">
                <a:hlinkClick r:id="rId3"/>
              </a:rPr>
              <a:t>https://www.youtube.com/watch?v=M55co-GYTxQ</a:t>
            </a:r>
            <a:endParaRPr lang="en-US" dirty="0" smtClean="0"/>
          </a:p>
          <a:p>
            <a:pPr defTabSz="966529">
              <a:defRPr/>
            </a:pPr>
            <a:endParaRPr lang="en-US" dirty="0" smtClean="0"/>
          </a:p>
          <a:p>
            <a:pPr defTabSz="966529">
              <a:defRPr/>
            </a:pPr>
            <a:r>
              <a:rPr lang="en-US" dirty="0" smtClean="0"/>
              <a:t>Look at a list of the most common neurotransmitters, their functions, and associated disorders, see:</a:t>
            </a:r>
          </a:p>
          <a:p>
            <a:pPr defTabSz="966529">
              <a:defRPr/>
            </a:pPr>
            <a:r>
              <a:rPr lang="en-US" dirty="0" smtClean="0">
                <a:hlinkClick r:id="rId4"/>
              </a:rPr>
              <a:t>http://thebrain.mcgill.ca/flash/i/i_01/i_01_m/i_01_m_ana/i_01_m_ana.html</a:t>
            </a:r>
            <a:endParaRPr lang="en-US" dirty="0" smtClean="0"/>
          </a:p>
          <a:p>
            <a:pPr defTabSz="966529">
              <a:defRPr/>
            </a:pPr>
            <a:r>
              <a:rPr lang="en-US" dirty="0" smtClean="0"/>
              <a:t>(bottom half of page) </a:t>
            </a:r>
          </a:p>
          <a:p>
            <a:endParaRPr lang="en-US"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3738091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dirty="0" smtClean="0">
                <a:solidFill>
                  <a:schemeClr val="tx1"/>
                </a:solidFill>
                <a:latin typeface="+mn-lt"/>
                <a:ea typeface="MS PGothic" panose="020B0600070205080204" pitchFamily="34" charset="-128"/>
                <a:cs typeface="+mn-cs"/>
              </a:rPr>
              <a:t>IMAGE: </a:t>
            </a:r>
            <a:r>
              <a:rPr lang="en-US" sz="1200" b="0" i="0" u="none" strike="noStrike" kern="1200" baseline="0" dirty="0" smtClean="0">
                <a:solidFill>
                  <a:schemeClr val="tx1"/>
                </a:solidFill>
                <a:latin typeface="+mn-lt"/>
                <a:ea typeface="MS PGothic" panose="020B0600070205080204" pitchFamily="34" charset="-128"/>
                <a:cs typeface="+mn-cs"/>
              </a:rPr>
              <a:t>[©Cengage Learning] (Coon, Figure 7.7, p. 61)</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a:t>
            </a:r>
            <a:r>
              <a:rPr lang="en-US" b="1" smtClean="0"/>
              <a:t>Neurotransmission </a:t>
            </a:r>
            <a:r>
              <a:rPr lang="en-US" b="1" baseline="0" smtClean="0"/>
              <a:t>11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171450" indent="-171450">
              <a:buFont typeface="Arial" panose="020B0604020202020204" pitchFamily="34" charset="0"/>
              <a:buChar char="•"/>
            </a:pPr>
            <a:r>
              <a:rPr lang="en-US" dirty="0" smtClean="0"/>
              <a:t>The neurotransmitters released across the synaptic gap come into contact with special channels on the receiving neuron, known as </a:t>
            </a:r>
            <a:r>
              <a:rPr lang="en-US" b="1" dirty="0" smtClean="0"/>
              <a:t>receptors </a:t>
            </a:r>
          </a:p>
          <a:p>
            <a:pPr marL="171450" indent="-171450">
              <a:buFont typeface="Arial" panose="020B0604020202020204" pitchFamily="34" charset="0"/>
              <a:buChar char="•"/>
            </a:pPr>
            <a:r>
              <a:rPr lang="en-US" dirty="0" smtClean="0"/>
              <a:t>Receptors work with the neurotransmitters like locks and keys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Neurotransmitters do not stay bound to receptors very long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Once they pop out of the receptor binding site, neurotransmitter molecules either drift away from the gap, are broken down by enzymes, or return to the axon terminal from which they were released in a process called reuptake </a:t>
            </a:r>
          </a:p>
          <a:p>
            <a:endParaRPr lang="en-US" sz="1200" b="0" i="0" u="none" strike="noStrike" kern="1200" baseline="0" dirty="0" smtClean="0">
              <a:solidFill>
                <a:schemeClr val="tx1"/>
              </a:solidFill>
              <a:latin typeface="+mn-lt"/>
              <a:ea typeface="MS PGothic" panose="020B0600070205080204" pitchFamily="34" charset="-128"/>
              <a:cs typeface="+mn-cs"/>
            </a:endParaRPr>
          </a:p>
          <a:p>
            <a:r>
              <a:rPr lang="en-US" sz="1200" b="0" i="0" u="none" strike="noStrike" kern="1200" baseline="0" dirty="0" smtClean="0">
                <a:solidFill>
                  <a:schemeClr val="tx1"/>
                </a:solidFill>
                <a:latin typeface="+mn-lt"/>
                <a:ea typeface="MS PGothic" panose="020B0600070205080204" pitchFamily="34" charset="-128"/>
                <a:cs typeface="+mn-cs"/>
              </a:rPr>
              <a:t>For a stylized animation of a synapse, see: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S PGothic" panose="020B0600070205080204" pitchFamily="34" charset="-128"/>
                <a:cs typeface="+mn-cs"/>
                <a:hlinkClick r:id="rId3"/>
              </a:rPr>
              <a:t>https://www.youtube.com/watch?v=90cj4NX87Yk</a:t>
            </a:r>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1875269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dirty="0" smtClean="0"/>
              <a:t>IMAGE : Chapter 4, page 156 (Cacioppo) </a:t>
            </a:r>
          </a:p>
          <a:p>
            <a:r>
              <a:rPr lang="en-US" sz="1000" b="0" dirty="0" smtClean="0"/>
              <a:t>[©Zephyr/Photo Researchers, Inc.]</a:t>
            </a:r>
          </a:p>
          <a:p>
            <a:r>
              <a:rPr lang="en-US" sz="1000" b="0" i="0" u="none" strike="noStrike" kern="1200" baseline="0" dirty="0" smtClean="0">
                <a:solidFill>
                  <a:schemeClr val="tx1"/>
                </a:solidFill>
              </a:rPr>
              <a:t>Methods that allow scientists to observe the activity of the living brain are beginning to answer questions that were once impossible to study. Here, diffusion tensor imaging (DTI) highlights the rich connections formed by the white matter in the brain.</a:t>
            </a:r>
          </a:p>
          <a:p>
            <a:r>
              <a:rPr lang="en-US" sz="1000" dirty="0" smtClean="0"/>
              <a:t>This section covers:</a:t>
            </a:r>
          </a:p>
          <a:p>
            <a:pPr marL="171450" lvl="1" indent="-171450">
              <a:buFont typeface="Arial" panose="020B0604020202020204" pitchFamily="34" charset="0"/>
              <a:buChar char="•"/>
            </a:pPr>
            <a:r>
              <a:rPr lang="en-US" sz="1000" dirty="0" smtClean="0"/>
              <a:t>The structures and functions of the brain </a:t>
            </a:r>
          </a:p>
          <a:p>
            <a:pPr marL="171450" lvl="1" indent="-171450">
              <a:buFont typeface="Arial" panose="020B0604020202020204" pitchFamily="34" charset="0"/>
              <a:buChar char="•"/>
            </a:pPr>
            <a:r>
              <a:rPr lang="en-US" sz="1000" dirty="0" smtClean="0"/>
              <a:t>Methods for studying the brain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3838673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 Figure 4.8 The Organization of the Central Nervous System (Cacioppo)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[©Argosy Publishing, Inc.]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Structures and Functions of the Brain (</a:t>
            </a:r>
            <a:r>
              <a:rPr lang="en-US" sz="1000" b="1" baseline="0" dirty="0" smtClean="0"/>
              <a:t>1 of 11)</a:t>
            </a:r>
          </a:p>
          <a:p>
            <a:r>
              <a:rPr lang="en-US" sz="1000" dirty="0" smtClean="0"/>
              <a:t>There are two major components of the nervous system:</a:t>
            </a:r>
          </a:p>
          <a:p>
            <a:pPr marL="171450" indent="-171450">
              <a:buFont typeface="Arial" panose="020B0604020202020204" pitchFamily="34" charset="0"/>
              <a:buChar char="•"/>
            </a:pPr>
            <a:r>
              <a:rPr lang="en-US" sz="1000" dirty="0" smtClean="0"/>
              <a:t>The central</a:t>
            </a:r>
            <a:r>
              <a:rPr lang="en-US" sz="1000" baseline="0" dirty="0" smtClean="0"/>
              <a:t> nervous system consists of the </a:t>
            </a:r>
            <a:r>
              <a:rPr lang="en-US" sz="1000" b="1" baseline="0" dirty="0" smtClean="0"/>
              <a:t>brain</a:t>
            </a:r>
            <a:r>
              <a:rPr lang="en-US" sz="1000" baseline="0" dirty="0" smtClean="0"/>
              <a:t> and </a:t>
            </a:r>
            <a:r>
              <a:rPr lang="en-US" sz="1000" b="1" baseline="0" dirty="0" smtClean="0"/>
              <a:t>spinal cord</a:t>
            </a:r>
          </a:p>
          <a:p>
            <a:pPr marL="171450" indent="-171450">
              <a:buFont typeface="Arial" panose="020B0604020202020204" pitchFamily="34" charset="0"/>
              <a:buChar char="•"/>
            </a:pPr>
            <a:r>
              <a:rPr lang="en-US" sz="1000" baseline="0" dirty="0" smtClean="0"/>
              <a:t>The peripheral nervous system consists of the somatic nervous system and the autonomic nervous system (discussed in the next section)</a:t>
            </a:r>
          </a:p>
          <a:p>
            <a:pPr marL="171450" indent="-171450">
              <a:buFont typeface="Arial" panose="020B0604020202020204" pitchFamily="34" charset="0"/>
              <a:buChar char="•"/>
            </a:pPr>
            <a:endParaRPr lang="en-US" sz="1000" baseline="0" dirty="0" smtClean="0"/>
          </a:p>
          <a:p>
            <a:pPr marL="0" indent="0">
              <a:buFont typeface="Arial" panose="020B0604020202020204" pitchFamily="34" charset="0"/>
              <a:buNone/>
            </a:pPr>
            <a:endParaRPr lang="en-US" sz="1000" baseline="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1214906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 </a:t>
            </a:r>
            <a:r>
              <a:rPr lang="en-US" sz="1000" b="0" baseline="0" dirty="0" smtClean="0"/>
              <a:t>[from Freberg, L. A. Discovering Biological Psychology, 2e. © 2010 Wadsworth, a part of Cengage Learning, Inc.] (Coon, Figure 7.1, p. 56)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Nervous System 2</a:t>
            </a:r>
            <a:r>
              <a:rPr lang="en-US" sz="1000" b="1" baseline="0" dirty="0" smtClean="0"/>
              <a:t> of 6</a:t>
            </a:r>
          </a:p>
          <a:p>
            <a:endParaRPr lang="en-US" sz="1000" dirty="0" smtClean="0"/>
          </a:p>
          <a:p>
            <a:r>
              <a:rPr lang="en-US" sz="1000" dirty="0" smtClean="0"/>
              <a:t>There are two major components in the nervous system:</a:t>
            </a:r>
          </a:p>
          <a:p>
            <a:pPr marL="171450" indent="-171450">
              <a:buFont typeface="Arial" panose="020B0604020202020204" pitchFamily="34" charset="0"/>
              <a:buChar char="•"/>
            </a:pPr>
            <a:r>
              <a:rPr lang="en-US" sz="1000" b="1" dirty="0" smtClean="0"/>
              <a:t>Central</a:t>
            </a:r>
            <a:r>
              <a:rPr lang="en-US" sz="1000" b="1" baseline="0" dirty="0" smtClean="0"/>
              <a:t> nervous system</a:t>
            </a:r>
            <a:r>
              <a:rPr lang="en-US" sz="1000" baseline="0" dirty="0" smtClean="0"/>
              <a:t>: consists of the brain and spinal cord</a:t>
            </a:r>
          </a:p>
          <a:p>
            <a:pPr marL="171450" indent="-171450">
              <a:buFont typeface="Arial" panose="020B0604020202020204" pitchFamily="34" charset="0"/>
              <a:buChar char="•"/>
            </a:pPr>
            <a:r>
              <a:rPr lang="en-US" sz="1000" b="1" baseline="0" dirty="0" smtClean="0"/>
              <a:t>Peripheral nervous system</a:t>
            </a:r>
            <a:r>
              <a:rPr lang="en-US" sz="1000" baseline="0" dirty="0" smtClean="0"/>
              <a:t>: consists of the somatic nervous system and the autonomic nervous system</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27495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 Figure 4.9 The Ventricles of the Brain (Cacioppo)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[©Argosy Publishing, Inc.]</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Structures and Functions of the Brain (</a:t>
            </a:r>
            <a:r>
              <a:rPr lang="en-US" sz="1000" b="1" baseline="0" dirty="0" smtClean="0"/>
              <a:t>2 of 11)</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The spinal cord and brain are cushioned by cerebrospinal fluid, which is generated by the ventricles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Learn more about the ventricles of the brain at </a:t>
            </a:r>
            <a:r>
              <a:rPr lang="en-US" sz="1000" b="0" baseline="0" dirty="0" smtClean="0">
                <a:hlinkClick r:id="rId3"/>
              </a:rPr>
              <a:t>https://www.youtube.com/watch?v=9hI1j4xQ-n8</a:t>
            </a:r>
            <a:r>
              <a:rPr lang="en-US" sz="1000" b="0" baseline="0" dirty="0" smtClean="0"/>
              <a:t>  (5:13)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Find out about hydrocephalus, which occurs when the normal flow of cerebrospinal fluid is impeded, at </a:t>
            </a:r>
            <a:r>
              <a:rPr lang="en-US" sz="1000" b="0" baseline="0" dirty="0" smtClean="0">
                <a:hlinkClick r:id="rId4"/>
              </a:rPr>
              <a:t>https://www.youtube.com/watch?v=bHD8zYImKqA</a:t>
            </a:r>
            <a:r>
              <a:rPr lang="en-US" sz="1000" b="0" baseline="0" dirty="0" smtClean="0"/>
              <a:t>  (6:08)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20</a:t>
            </a:fld>
            <a:endParaRPr lang="en-US" altLang="en-US" dirty="0"/>
          </a:p>
        </p:txBody>
      </p:sp>
    </p:spTree>
    <p:extLst>
      <p:ext uri="{BB962C8B-B14F-4D97-AF65-F5344CB8AC3E}">
        <p14:creationId xmlns:p14="http://schemas.microsoft.com/office/powerpoint/2010/main" val="1777710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IMAGE: Figure 4.12 Structures of the Brainstem. (Cacioppo)</a:t>
            </a:r>
            <a:r>
              <a:rPr lang="en-US" sz="1000" b="0" i="0" u="none" strike="noStrike" kern="1200" baseline="0" dirty="0" smtClean="0">
                <a:solidFill>
                  <a:schemeClr val="tx1"/>
                </a:solidFill>
              </a:rPr>
              <a: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[©Argosy Publishing, Inc.]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Structures and Functions of the Brain (3</a:t>
            </a:r>
            <a:r>
              <a:rPr lang="en-US" sz="1000" b="1" baseline="0" dirty="0" smtClean="0"/>
              <a:t> of 11)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aseline="0" dirty="0" smtClean="0"/>
              <a:t>The </a:t>
            </a:r>
            <a:r>
              <a:rPr lang="en-US" sz="1000" b="1" baseline="0" dirty="0" smtClean="0"/>
              <a:t>hindbrain</a:t>
            </a:r>
            <a:r>
              <a:rPr lang="en-US" sz="1000" baseline="0" dirty="0" smtClean="0"/>
              <a:t> is composed of the </a:t>
            </a:r>
            <a:r>
              <a:rPr lang="en-US" sz="1000" b="1" baseline="0" dirty="0" smtClean="0"/>
              <a:t>medulla</a:t>
            </a:r>
            <a:r>
              <a:rPr lang="en-US" sz="1000" baseline="0" dirty="0" smtClean="0"/>
              <a:t>, </a:t>
            </a:r>
            <a:r>
              <a:rPr lang="en-US" sz="1000" b="1" baseline="0" dirty="0" smtClean="0"/>
              <a:t>pons</a:t>
            </a:r>
            <a:r>
              <a:rPr lang="en-US" sz="1000" baseline="0" dirty="0" smtClean="0"/>
              <a:t>, and </a:t>
            </a:r>
            <a:r>
              <a:rPr lang="en-US" sz="1000" b="1" baseline="0" dirty="0" smtClean="0"/>
              <a:t>cerebellum</a:t>
            </a:r>
          </a:p>
          <a:p>
            <a:r>
              <a:rPr lang="en-US" sz="1000" b="0" i="0" u="none" strike="noStrike" kern="1200" baseline="0" dirty="0" smtClean="0">
                <a:solidFill>
                  <a:schemeClr val="tx1"/>
                </a:solidFill>
              </a:rPr>
              <a:t>The</a:t>
            </a:r>
            <a:r>
              <a:rPr lang="en-US" sz="1000" b="1" i="0" u="none" strike="noStrike" kern="1200" baseline="0" dirty="0" smtClean="0">
                <a:solidFill>
                  <a:schemeClr val="tx1"/>
                </a:solidFill>
              </a:rPr>
              <a:t> medulla </a:t>
            </a:r>
            <a:r>
              <a:rPr lang="en-US" sz="1000" b="0" i="0" u="none" strike="noStrike" kern="1200" baseline="0" dirty="0" smtClean="0">
                <a:solidFill>
                  <a:schemeClr val="tx1"/>
                </a:solidFill>
              </a:rPr>
              <a:t>merges with the spinal cord</a:t>
            </a:r>
          </a:p>
          <a:p>
            <a:pPr marL="171450" indent="-171450">
              <a:buFont typeface="Arial" panose="020B0604020202020204" pitchFamily="34" charset="0"/>
              <a:buChar char="•"/>
            </a:pPr>
            <a:r>
              <a:rPr lang="en-US" sz="1000" b="0" i="0" u="none" strike="noStrike" kern="1200" baseline="0" dirty="0" smtClean="0">
                <a:solidFill>
                  <a:schemeClr val="tx1"/>
                </a:solidFill>
              </a:rPr>
              <a:t>Contains large bundles of axons traveling to and from higher levels of the brain</a:t>
            </a:r>
          </a:p>
          <a:p>
            <a:pPr marL="171450" indent="-171450">
              <a:buFont typeface="Arial" panose="020B0604020202020204" pitchFamily="34" charset="0"/>
              <a:buChar char="•"/>
            </a:pPr>
            <a:r>
              <a:rPr lang="en-US" sz="1000" b="0" i="0" u="none" strike="noStrike" kern="1200" baseline="0" dirty="0" smtClean="0">
                <a:solidFill>
                  <a:schemeClr val="tx1"/>
                </a:solidFill>
              </a:rPr>
              <a:t>Manages many essential functions, such as heart rate and blood pressure, and thus, damage to the medulla usually results in quick death</a:t>
            </a:r>
          </a:p>
          <a:p>
            <a:pPr marL="0" indent="0">
              <a:buFont typeface="Arial" panose="020B0604020202020204" pitchFamily="34" charset="0"/>
              <a:buNone/>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pons </a:t>
            </a:r>
            <a:r>
              <a:rPr lang="en-US" sz="1000" b="0" i="0" u="none" strike="noStrike" kern="1200" baseline="0" dirty="0" smtClean="0">
                <a:solidFill>
                  <a:schemeClr val="tx1"/>
                </a:solidFill>
              </a:rPr>
              <a:t>sits above the medulla</a:t>
            </a:r>
          </a:p>
          <a:p>
            <a:pPr marL="171450" indent="-171450">
              <a:buFont typeface="Arial" panose="020B0604020202020204" pitchFamily="34" charset="0"/>
              <a:buChar char="•"/>
            </a:pPr>
            <a:r>
              <a:rPr lang="en-US" sz="1000" b="0" i="0" u="none" strike="noStrike" kern="1200" baseline="0" dirty="0" smtClean="0">
                <a:solidFill>
                  <a:schemeClr val="tx1"/>
                </a:solidFill>
              </a:rPr>
              <a:t>Involved with the management of sleep, arousal, and facial expressions </a:t>
            </a:r>
          </a:p>
          <a:p>
            <a:pPr marL="171450" indent="-171450">
              <a:buFont typeface="Arial" panose="020B0604020202020204" pitchFamily="34" charset="0"/>
              <a:buChar char="•"/>
            </a:pPr>
            <a:r>
              <a:rPr lang="en-US" sz="1000" b="0" i="0" u="none" strike="noStrike" kern="1200" baseline="0" dirty="0" smtClean="0">
                <a:solidFill>
                  <a:schemeClr val="tx1"/>
                </a:solidFill>
              </a:rPr>
              <a:t>Connects the </a:t>
            </a:r>
            <a:r>
              <a:rPr lang="en-US" sz="1000" b="1" i="0" u="none" strike="noStrike" kern="1200" baseline="0" dirty="0" smtClean="0">
                <a:solidFill>
                  <a:schemeClr val="tx1"/>
                </a:solidFill>
              </a:rPr>
              <a:t>cerebellum</a:t>
            </a:r>
            <a:r>
              <a:rPr lang="en-US" sz="1000" b="0" i="0" u="none" strike="noStrike" kern="1200" baseline="0" dirty="0" smtClean="0">
                <a:solidFill>
                  <a:schemeClr val="tx1"/>
                </a:solidFill>
              </a:rPr>
              <a:t> to the rest of the brain</a:t>
            </a:r>
          </a:p>
          <a:p>
            <a:r>
              <a:rPr lang="en-US" sz="1000" b="0" i="0" u="none" strike="noStrike" kern="1200" baseline="0" dirty="0" smtClean="0">
                <a:solidFill>
                  <a:schemeClr val="tx1"/>
                </a:solidFill>
              </a:rPr>
              <a:t>The</a:t>
            </a:r>
            <a:r>
              <a:rPr lang="en-US" sz="1000" b="1" i="0" u="none" strike="noStrike" kern="1200" baseline="0" dirty="0" smtClean="0">
                <a:solidFill>
                  <a:schemeClr val="tx1"/>
                </a:solidFill>
              </a:rPr>
              <a:t> cerebellum</a:t>
            </a:r>
          </a:p>
          <a:p>
            <a:pPr marL="171450" indent="-171450">
              <a:buFont typeface="Arial" panose="020B0604020202020204" pitchFamily="34" charset="0"/>
              <a:buChar char="•"/>
            </a:pPr>
            <a:r>
              <a:rPr lang="en-US" sz="1000" dirty="0" smtClean="0"/>
              <a:t>Essential for maintaining balance and motor coordination</a:t>
            </a:r>
            <a:r>
              <a:rPr lang="en-US" sz="1000" baseline="0" dirty="0" smtClean="0"/>
              <a:t> and one of the first brain structures to be affected by alcohol</a:t>
            </a:r>
          </a:p>
          <a:p>
            <a:pPr marL="171450" indent="-171450">
              <a:buFont typeface="Arial" panose="020B0604020202020204" pitchFamily="34" charset="0"/>
              <a:buChar char="•"/>
            </a:pPr>
            <a:r>
              <a:rPr lang="en-US" sz="1000" baseline="0" dirty="0" smtClean="0"/>
              <a:t>Recent research suggests the cerebellum is involved in a wide range of functions including language, cognition, and perception</a:t>
            </a:r>
          </a:p>
          <a:p>
            <a:pPr marL="0" indent="0">
              <a:buFont typeface="Arial" panose="020B0604020202020204" pitchFamily="34" charset="0"/>
              <a:buNone/>
            </a:pPr>
            <a:r>
              <a:rPr lang="en-US" sz="1000" baseline="0" dirty="0" smtClean="0"/>
              <a:t>The </a:t>
            </a:r>
            <a:r>
              <a:rPr lang="en-US" sz="1000" b="1" baseline="0" dirty="0" smtClean="0"/>
              <a:t>hindbrain</a:t>
            </a:r>
            <a:r>
              <a:rPr lang="en-US" sz="1000" baseline="0" dirty="0" smtClean="0"/>
              <a:t> is composed of the </a:t>
            </a:r>
            <a:r>
              <a:rPr lang="en-US" sz="1000" b="1" baseline="0" dirty="0" smtClean="0"/>
              <a:t>medulla</a:t>
            </a:r>
            <a:r>
              <a:rPr lang="en-US" sz="1000" baseline="0" dirty="0" smtClean="0"/>
              <a:t>, </a:t>
            </a:r>
            <a:r>
              <a:rPr lang="en-US" sz="1000" b="1" baseline="0" dirty="0" smtClean="0"/>
              <a:t>pons</a:t>
            </a:r>
            <a:r>
              <a:rPr lang="en-US" sz="1000" baseline="0" dirty="0" smtClean="0"/>
              <a:t>, and </a:t>
            </a:r>
            <a:r>
              <a:rPr lang="en-US" sz="1000" b="1" baseline="0" dirty="0" smtClean="0"/>
              <a:t>cerebellum</a:t>
            </a:r>
          </a:p>
          <a:p>
            <a:pPr marL="0" indent="0">
              <a:buFont typeface="Arial" panose="020B0604020202020204" pitchFamily="34" charset="0"/>
              <a:buNone/>
            </a:pPr>
            <a:r>
              <a:rPr lang="en-US" sz="1000" baseline="0" dirty="0" smtClean="0"/>
              <a:t>The </a:t>
            </a:r>
            <a:r>
              <a:rPr lang="en-US" sz="1000" b="1" baseline="0" dirty="0" smtClean="0"/>
              <a:t>midbrain</a:t>
            </a:r>
            <a:r>
              <a:rPr lang="en-US" sz="1000" baseline="0" dirty="0" smtClean="0"/>
              <a:t> sits above the pons</a:t>
            </a:r>
          </a:p>
          <a:p>
            <a:pPr marL="171450" indent="-171450">
              <a:buFont typeface="Arial" panose="020B0604020202020204" pitchFamily="34" charset="0"/>
              <a:buChar char="•"/>
            </a:pPr>
            <a:r>
              <a:rPr lang="en-US" sz="1000" baseline="0" dirty="0" smtClean="0"/>
              <a:t>Contains a number of structures involved in sensory reflexes, movement, and pain</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000" baseline="0" dirty="0" smtClean="0"/>
              <a:t>The </a:t>
            </a:r>
            <a:r>
              <a:rPr lang="en-US" sz="1000" b="1" baseline="0" dirty="0" smtClean="0"/>
              <a:t>reticular formation</a:t>
            </a:r>
            <a:endParaRPr lang="en-US" sz="1000" b="0" baseline="0" dirty="0" smtClean="0"/>
          </a:p>
          <a:p>
            <a:pPr marL="0" indent="0">
              <a:buFont typeface="Arial" panose="020B0604020202020204" pitchFamily="34" charset="0"/>
              <a:buNone/>
            </a:pPr>
            <a:r>
              <a:rPr lang="en-US" sz="1000" baseline="0" dirty="0" smtClean="0"/>
              <a:t>Runs the length of the brainstem’s core from the upper medulla into the midbrain </a:t>
            </a:r>
          </a:p>
          <a:p>
            <a:pPr marL="0" indent="0">
              <a:buFont typeface="Arial" panose="020B0604020202020204" pitchFamily="34" charset="0"/>
              <a:buNone/>
            </a:pPr>
            <a:r>
              <a:rPr lang="en-US" sz="1000" b="0" baseline="0" dirty="0" smtClean="0"/>
              <a:t>P</a:t>
            </a:r>
            <a:r>
              <a:rPr lang="en-US" sz="1000" baseline="0" dirty="0" smtClean="0"/>
              <a:t>articipates in the control of mood, arousal, and sleep</a:t>
            </a:r>
          </a:p>
          <a:p>
            <a:pPr marL="171450" indent="-171450">
              <a:buFont typeface="Arial" panose="020B0604020202020204" pitchFamily="34" charset="0"/>
              <a:buChar char="•"/>
            </a:pPr>
            <a:endParaRPr lang="en-US" sz="1000" baseline="0"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000" b="0" i="0" u="none" strike="noStrike" kern="1200" baseline="0" dirty="0" smtClean="0">
                <a:solidFill>
                  <a:schemeClr val="tx1"/>
                </a:solidFill>
              </a:rPr>
              <a:t>Learn more about the brainstem and the cerebellum at </a:t>
            </a:r>
            <a:r>
              <a:rPr lang="en-US" sz="1000" b="0" i="0" u="none" strike="noStrike" kern="1200" baseline="0" dirty="0" smtClean="0">
                <a:solidFill>
                  <a:schemeClr val="tx1"/>
                </a:solidFill>
                <a:hlinkClick r:id="rId3"/>
              </a:rPr>
              <a:t>https://www.youtube.com/watch?v=yS3wJF1wnRA</a:t>
            </a:r>
            <a:r>
              <a:rPr lang="en-US" sz="1000" b="0" i="0" u="none" strike="noStrike" kern="1200" baseline="0" dirty="0" smtClean="0">
                <a:solidFill>
                  <a:schemeClr val="tx1"/>
                </a:solidFill>
              </a:rPr>
              <a:t>  (9:02)</a:t>
            </a:r>
          </a:p>
          <a:p>
            <a:pPr marL="171450" indent="-171450">
              <a:buFont typeface="Arial" panose="020B0604020202020204" pitchFamily="34" charset="0"/>
              <a:buChar char="•"/>
            </a:pPr>
            <a:endParaRPr lang="en-US" sz="1000" baseline="0" dirty="0" smtClean="0"/>
          </a:p>
          <a:p>
            <a:pPr marL="0" indent="0">
              <a:buFont typeface="Arial" panose="020B0604020202020204" pitchFamily="34" charset="0"/>
              <a:buNone/>
            </a:pPr>
            <a:endParaRPr lang="en-US" sz="10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21</a:t>
            </a:fld>
            <a:endParaRPr lang="en-US" altLang="en-US" dirty="0"/>
          </a:p>
        </p:txBody>
      </p:sp>
    </p:spTree>
    <p:extLst>
      <p:ext uri="{BB962C8B-B14F-4D97-AF65-F5344CB8AC3E}">
        <p14:creationId xmlns:p14="http://schemas.microsoft.com/office/powerpoint/2010/main" val="4041153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ts val="600"/>
              </a:spcBef>
              <a:spcAft>
                <a:spcPct val="0"/>
              </a:spcAft>
              <a:buClrTx/>
              <a:buSzTx/>
              <a:buFont typeface="Symbol" panose="05050102010706020507" pitchFamily="18" charset="2"/>
              <a:buNone/>
              <a:tabLst/>
              <a:defRPr/>
            </a:pPr>
            <a:r>
              <a:rPr lang="en-US" sz="1000" b="1" dirty="0" smtClean="0"/>
              <a:t>IMAGE: Figure 4.13 The Thalamus and Basal Ganglia (Cacioppo) </a:t>
            </a:r>
          </a:p>
          <a:p>
            <a:pPr marL="0" marR="0" lvl="1" indent="0" algn="l" defTabSz="914400" rtl="0" eaLnBrk="0" fontAlgn="base" latinLnBrk="0" hangingPunct="0">
              <a:lnSpc>
                <a:spcPct val="100000"/>
              </a:lnSpc>
              <a:spcBef>
                <a:spcPts val="600"/>
              </a:spcBef>
              <a:spcAft>
                <a:spcPct val="0"/>
              </a:spcAft>
              <a:buClrTx/>
              <a:buSzTx/>
              <a:buFont typeface="Symbol" panose="05050102010706020507" pitchFamily="18" charset="2"/>
              <a:buNone/>
              <a:tabLst/>
              <a:defRPr/>
            </a:pPr>
            <a:r>
              <a:rPr lang="en-US" sz="1000" b="0" dirty="0" smtClean="0"/>
              <a:t>[©Argosy Publishing, Inc.]</a:t>
            </a:r>
          </a:p>
          <a:p>
            <a:pPr marL="0" marR="0" lvl="1" indent="0" algn="l" defTabSz="914400" rtl="0" eaLnBrk="0" fontAlgn="base" latinLnBrk="0" hangingPunct="0">
              <a:lnSpc>
                <a:spcPct val="100000"/>
              </a:lnSpc>
              <a:spcBef>
                <a:spcPts val="600"/>
              </a:spcBef>
              <a:spcAft>
                <a:spcPct val="0"/>
              </a:spcAft>
              <a:buClrTx/>
              <a:buSzTx/>
              <a:buFont typeface="Symbol" panose="05050102010706020507" pitchFamily="18" charset="2"/>
              <a:buNone/>
              <a:tabLst/>
              <a:defRPr/>
            </a:pPr>
            <a:r>
              <a:rPr lang="en-US" sz="1000" b="1" dirty="0" smtClean="0"/>
              <a:t>The Structures and Functions of the Brain (4</a:t>
            </a:r>
            <a:r>
              <a:rPr lang="en-US" sz="1000" b="1" baseline="0" dirty="0" smtClean="0"/>
              <a:t> of 11)</a:t>
            </a:r>
          </a:p>
          <a:p>
            <a:pPr marL="0" indent="0">
              <a:spcBef>
                <a:spcPts val="600"/>
              </a:spcBef>
              <a:buFont typeface="Symbol" panose="05050102010706020507" pitchFamily="18" charset="2"/>
              <a:buNone/>
            </a:pPr>
            <a:r>
              <a:rPr lang="en-US" sz="1000" dirty="0" smtClean="0"/>
              <a:t>Early anatomists collected some of the subcortical structures into the </a:t>
            </a:r>
            <a:r>
              <a:rPr lang="en-US" sz="1000" b="1" dirty="0" smtClean="0"/>
              <a:t>limbic system </a:t>
            </a:r>
          </a:p>
          <a:p>
            <a:pPr marL="171450" indent="-171450">
              <a:spcBef>
                <a:spcPts val="600"/>
              </a:spcBef>
              <a:buFont typeface="Arial" panose="020B0604020202020204" pitchFamily="34" charset="0"/>
              <a:buChar char="•"/>
            </a:pPr>
            <a:r>
              <a:rPr lang="en-US" sz="1000" dirty="0" smtClean="0"/>
              <a:t>Sometimes referred to as the “emotional” brain</a:t>
            </a:r>
          </a:p>
          <a:p>
            <a:pPr marL="171450" indent="-171450">
              <a:spcBef>
                <a:spcPts val="600"/>
              </a:spcBef>
              <a:buFont typeface="Arial" panose="020B0604020202020204" pitchFamily="34" charset="0"/>
              <a:buChar char="•"/>
            </a:pPr>
            <a:r>
              <a:rPr lang="en-US" sz="1000" dirty="0" smtClean="0"/>
              <a:t>This term is losing popularity as the full range of functions in which subcortical structures play roles becomes better understood</a:t>
            </a:r>
          </a:p>
          <a:p>
            <a:pPr marL="0" indent="0">
              <a:spcBef>
                <a:spcPts val="600"/>
              </a:spcBef>
              <a:buFont typeface="Symbol" panose="05050102010706020507" pitchFamily="18" charset="2"/>
              <a:buNone/>
            </a:pPr>
            <a:r>
              <a:rPr lang="en-US" sz="1000" b="1" dirty="0" smtClean="0"/>
              <a:t>Thalamus</a:t>
            </a:r>
          </a:p>
          <a:p>
            <a:pPr marL="171450" indent="-171450">
              <a:spcBef>
                <a:spcPts val="600"/>
              </a:spcBef>
              <a:buFont typeface="Arial" panose="020B0604020202020204" pitchFamily="34" charset="0"/>
              <a:buChar char="•"/>
            </a:pPr>
            <a:r>
              <a:rPr lang="en-US" sz="1000" dirty="0" smtClean="0"/>
              <a:t>Often referred to as the “gateway to the cortex,” as input from most of our sensory systems (vision, hearing, touch, and taste) travels first to the thalamus</a:t>
            </a:r>
          </a:p>
          <a:p>
            <a:pPr marL="171450" indent="-171450">
              <a:spcBef>
                <a:spcPts val="600"/>
              </a:spcBef>
              <a:buFont typeface="Arial" panose="020B0604020202020204" pitchFamily="34" charset="0"/>
              <a:buChar char="•"/>
            </a:pPr>
            <a:r>
              <a:rPr lang="en-US" sz="1000" dirty="0" smtClean="0"/>
              <a:t>Involved with memory and states of consciousness</a:t>
            </a:r>
          </a:p>
          <a:p>
            <a:pPr marL="0" indent="0">
              <a:spcBef>
                <a:spcPts val="600"/>
              </a:spcBef>
              <a:buFont typeface="Arial" panose="020B0604020202020204" pitchFamily="34" charset="0"/>
              <a:buNone/>
            </a:pPr>
            <a:r>
              <a:rPr lang="en-US" sz="1000" b="1" dirty="0" smtClean="0"/>
              <a:t>Basal ganglia</a:t>
            </a:r>
          </a:p>
          <a:p>
            <a:pPr marL="171450" indent="-171450">
              <a:spcBef>
                <a:spcPts val="600"/>
              </a:spcBef>
              <a:buFont typeface="Arial" panose="020B0604020202020204" pitchFamily="34" charset="0"/>
              <a:buChar char="•"/>
            </a:pPr>
            <a:r>
              <a:rPr lang="en-US" sz="1000" dirty="0" smtClean="0"/>
              <a:t>Collection of large structures involved with voluntary movement</a:t>
            </a:r>
          </a:p>
          <a:p>
            <a:pPr marL="171450" indent="-171450">
              <a:spcBef>
                <a:spcPts val="600"/>
              </a:spcBef>
              <a:buFont typeface="Arial" panose="020B0604020202020204" pitchFamily="34" charset="0"/>
              <a:buChar char="•"/>
            </a:pPr>
            <a:r>
              <a:rPr lang="en-US" sz="1000" dirty="0" smtClean="0"/>
              <a:t>Degeneration of the basal ganglia occurs in Parkinson’s disease, a condition that makes the initiation of voluntary movement extremely difficult</a:t>
            </a:r>
          </a:p>
          <a:p>
            <a:pPr marL="171450" indent="-171450">
              <a:spcBef>
                <a:spcPts val="600"/>
              </a:spcBef>
              <a:buFont typeface="Arial" panose="020B0604020202020204" pitchFamily="34" charset="0"/>
              <a:buChar char="•"/>
            </a:pPr>
            <a:r>
              <a:rPr lang="en-US" sz="1000" dirty="0" smtClean="0"/>
              <a:t>Involvement of the basal ganglia is also suspected in a number of other conditions, including obsessive- compulsive disorder (OCD) and attention deficit hyperactivity disorder (ADHD)</a:t>
            </a:r>
          </a:p>
          <a:p>
            <a:pPr marL="0" indent="0">
              <a:spcBef>
                <a:spcPts val="600"/>
              </a:spcBef>
              <a:buFont typeface="Arial" panose="020B0604020202020204" pitchFamily="34" charset="0"/>
              <a:buNone/>
            </a:pPr>
            <a:r>
              <a:rPr lang="en-US" sz="1000" b="1" dirty="0" smtClean="0"/>
              <a:t>Amygdala</a:t>
            </a:r>
          </a:p>
          <a:p>
            <a:pPr marL="171450" indent="-171450">
              <a:spcBef>
                <a:spcPts val="600"/>
              </a:spcBef>
              <a:buFont typeface="Arial" panose="020B0604020202020204" pitchFamily="34" charset="0"/>
              <a:buChar char="•"/>
            </a:pPr>
            <a:r>
              <a:rPr lang="en-US" sz="1000" dirty="0" smtClean="0"/>
              <a:t>Appears to have a role in identifying, remembering, and responding to fear and aggression</a:t>
            </a:r>
          </a:p>
          <a:p>
            <a:pPr marL="0" indent="0">
              <a:spcBef>
                <a:spcPts val="600"/>
              </a:spcBef>
              <a:buFont typeface="Symbol" panose="05050102010706020507" pitchFamily="18" charset="2"/>
              <a:buNone/>
            </a:pPr>
            <a:endParaRPr lang="en-US" sz="1000" dirty="0" smtClean="0"/>
          </a:p>
          <a:p>
            <a:pPr marL="0" indent="0">
              <a:spcBef>
                <a:spcPts val="600"/>
              </a:spcBef>
              <a:buFont typeface="Symbol" panose="05050102010706020507" pitchFamily="18" charset="2"/>
              <a:buNone/>
            </a:pPr>
            <a:r>
              <a:rPr lang="en-US" sz="1000" dirty="0" smtClean="0"/>
              <a:t>Learn about the role of the amygdala in the development of PTSD: </a:t>
            </a:r>
            <a:r>
              <a:rPr lang="en-US" sz="1000" dirty="0" smtClean="0">
                <a:hlinkClick r:id="rId3"/>
              </a:rPr>
              <a:t>https://www.youtube.com/watch?v=fx5_vldZ1_I</a:t>
            </a:r>
            <a:r>
              <a:rPr lang="en-US" sz="1000" dirty="0" smtClean="0"/>
              <a:t>  (2:22)</a:t>
            </a:r>
          </a:p>
          <a:p>
            <a:pPr marL="0" indent="0">
              <a:spcBef>
                <a:spcPts val="600"/>
              </a:spcBef>
              <a:buFont typeface="Symbol" panose="05050102010706020507" pitchFamily="18" charset="2"/>
              <a:buNone/>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22</a:t>
            </a:fld>
            <a:endParaRPr lang="en-US" altLang="en-US" dirty="0"/>
          </a:p>
        </p:txBody>
      </p:sp>
    </p:spTree>
    <p:extLst>
      <p:ext uri="{BB962C8B-B14F-4D97-AF65-F5344CB8AC3E}">
        <p14:creationId xmlns:p14="http://schemas.microsoft.com/office/powerpoint/2010/main" val="1510899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1" indent="0" algn="l" defTabSz="914400" rtl="0" eaLnBrk="0" fontAlgn="base" latinLnBrk="0" hangingPunct="0">
              <a:lnSpc>
                <a:spcPct val="100000"/>
              </a:lnSpc>
              <a:spcBef>
                <a:spcPts val="600"/>
              </a:spcBef>
              <a:spcAft>
                <a:spcPct val="0"/>
              </a:spcAft>
              <a:buClrTx/>
              <a:buSzTx/>
              <a:buFont typeface="Symbol" panose="05050102010706020507" pitchFamily="18" charset="2"/>
              <a:buNone/>
              <a:tabLst/>
              <a:defRPr/>
            </a:pPr>
            <a:r>
              <a:rPr lang="en-US" sz="1200" b="1" i="0" u="none" strike="noStrike" kern="1200" baseline="0" dirty="0" smtClean="0">
                <a:solidFill>
                  <a:schemeClr val="tx1"/>
                </a:solidFill>
                <a:latin typeface="+mn-lt"/>
                <a:ea typeface="MS PGothic" panose="020B0600070205080204" pitchFamily="34" charset="-128"/>
                <a:cs typeface="+mn-cs"/>
              </a:rPr>
              <a:t>IMAGE: Figure 4.14 Other Important Subcortical Structures. (Cacioppo) </a:t>
            </a:r>
          </a:p>
          <a:p>
            <a:pPr marL="0" marR="0" lvl="1" indent="0" algn="l" defTabSz="914400" rtl="0" eaLnBrk="0" fontAlgn="base" latinLnBrk="0" hangingPunct="0">
              <a:lnSpc>
                <a:spcPct val="100000"/>
              </a:lnSpc>
              <a:spcBef>
                <a:spcPts val="600"/>
              </a:spcBef>
              <a:spcAft>
                <a:spcPct val="0"/>
              </a:spcAft>
              <a:buClrTx/>
              <a:buSzTx/>
              <a:buFont typeface="Symbol" panose="05050102010706020507" pitchFamily="18" charset="2"/>
              <a:buNone/>
              <a:tabLst/>
              <a:defRPr/>
            </a:pPr>
            <a:r>
              <a:rPr lang="en-US" sz="1200" b="0" i="0" u="none" strike="noStrike" kern="1200" baseline="0" dirty="0" smtClean="0">
                <a:solidFill>
                  <a:schemeClr val="tx1"/>
                </a:solidFill>
                <a:latin typeface="+mn-lt"/>
                <a:ea typeface="MS PGothic" panose="020B0600070205080204" pitchFamily="34" charset="-128"/>
                <a:cs typeface="+mn-cs"/>
              </a:rPr>
              <a:t>[©Argosy Publishing, Inc.]</a:t>
            </a:r>
          </a:p>
          <a:p>
            <a:pPr marL="0" marR="0" lvl="1" indent="0" algn="l" defTabSz="914400" rtl="0" eaLnBrk="0" fontAlgn="base" latinLnBrk="0" hangingPunct="0">
              <a:lnSpc>
                <a:spcPct val="100000"/>
              </a:lnSpc>
              <a:spcBef>
                <a:spcPts val="600"/>
              </a:spcBef>
              <a:spcAft>
                <a:spcPct val="0"/>
              </a:spcAft>
              <a:buClrTx/>
              <a:buSzTx/>
              <a:buFont typeface="Symbol" panose="05050102010706020507" pitchFamily="18" charset="2"/>
              <a:buNone/>
              <a:tabLst/>
              <a:defRPr/>
            </a:pPr>
            <a:r>
              <a:rPr lang="en-US" b="1" dirty="0" smtClean="0"/>
              <a:t>The Structures and Functions of the Brain (5</a:t>
            </a:r>
            <a:r>
              <a:rPr lang="en-US" b="1" baseline="0" dirty="0" smtClean="0"/>
              <a:t> of 11)</a:t>
            </a:r>
          </a:p>
          <a:p>
            <a:pPr marL="0" indent="0">
              <a:spcBef>
                <a:spcPts val="600"/>
              </a:spcBef>
              <a:buFont typeface="Arial" panose="020B0604020202020204" pitchFamily="34" charset="0"/>
              <a:buNone/>
            </a:pPr>
            <a:r>
              <a:rPr lang="en-US" b="1" dirty="0" smtClean="0"/>
              <a:t>Hypothalamus</a:t>
            </a:r>
          </a:p>
          <a:p>
            <a:pPr marL="171450" indent="-171450">
              <a:spcBef>
                <a:spcPts val="600"/>
              </a:spcBef>
              <a:buFont typeface="Arial" panose="020B0604020202020204" pitchFamily="34" charset="0"/>
              <a:buChar char="•"/>
            </a:pPr>
            <a:r>
              <a:rPr lang="en-US" dirty="0" smtClean="0"/>
              <a:t>Collection of structures involved with motivation and homeostasis, or the regulation of body functions such as temperature, thirst, hunger, biological rhythms, and sexual activities</a:t>
            </a:r>
          </a:p>
          <a:p>
            <a:pPr marL="171450" indent="-171450">
              <a:spcBef>
                <a:spcPts val="600"/>
              </a:spcBef>
              <a:buFont typeface="Arial" panose="020B0604020202020204" pitchFamily="34" charset="0"/>
              <a:buChar char="•"/>
            </a:pPr>
            <a:r>
              <a:rPr lang="en-US" dirty="0" smtClean="0"/>
              <a:t>Carries out its motivational and homeostatic tasks by directing the autonomic nervous system and the endocrine system and its hormones </a:t>
            </a:r>
          </a:p>
          <a:p>
            <a:pPr marL="0" indent="0">
              <a:spcBef>
                <a:spcPts val="600"/>
              </a:spcBef>
              <a:buFont typeface="Arial" panose="020B0604020202020204" pitchFamily="34" charset="0"/>
              <a:buNone/>
            </a:pPr>
            <a:r>
              <a:rPr lang="en-US" b="1" dirty="0" smtClean="0"/>
              <a:t>Hippocampus</a:t>
            </a:r>
          </a:p>
          <a:p>
            <a:pPr marL="171450" indent="-171450">
              <a:spcBef>
                <a:spcPts val="600"/>
              </a:spcBef>
              <a:buFont typeface="Arial" panose="020B0604020202020204" pitchFamily="34" charset="0"/>
              <a:buChar char="•"/>
            </a:pPr>
            <a:r>
              <a:rPr lang="en-US" dirty="0" smtClean="0"/>
              <a:t>Essential to the formation of long-term memories</a:t>
            </a:r>
          </a:p>
          <a:p>
            <a:pPr marL="171450" indent="-171450">
              <a:spcBef>
                <a:spcPts val="600"/>
              </a:spcBef>
              <a:buFont typeface="Arial" panose="020B0604020202020204" pitchFamily="34" charset="0"/>
              <a:buChar char="•"/>
            </a:pPr>
            <a:r>
              <a:rPr lang="en-US" dirty="0" smtClean="0"/>
              <a:t>Involved in the storage and retrieval of memories located elsewhere in the brain</a:t>
            </a:r>
          </a:p>
          <a:p>
            <a:pPr marL="0" indent="0">
              <a:spcBef>
                <a:spcPts val="600"/>
              </a:spcBef>
              <a:buFont typeface="Arial" panose="020B0604020202020204" pitchFamily="34" charset="0"/>
              <a:buNone/>
            </a:pPr>
            <a:r>
              <a:rPr lang="en-US" b="1" dirty="0" smtClean="0"/>
              <a:t>Cingulate cortex</a:t>
            </a:r>
          </a:p>
          <a:p>
            <a:pPr marL="171450" indent="-171450">
              <a:spcBef>
                <a:spcPts val="600"/>
              </a:spcBef>
              <a:buFont typeface="Arial" panose="020B0604020202020204" pitchFamily="34" charset="0"/>
              <a:buChar char="•"/>
            </a:pPr>
            <a:r>
              <a:rPr lang="en-US" dirty="0" smtClean="0"/>
              <a:t>Forward two-thirds of this structure, known as the anterior cingulate cortex (ACC), participates along with the hypothalamus in the control of the autonomic nervous system</a:t>
            </a:r>
          </a:p>
          <a:p>
            <a:pPr marL="171450" indent="-171450">
              <a:spcBef>
                <a:spcPts val="600"/>
              </a:spcBef>
              <a:buFont typeface="Arial" panose="020B0604020202020204" pitchFamily="34" charset="0"/>
              <a:buChar char="•"/>
            </a:pPr>
            <a:r>
              <a:rPr lang="en-US" dirty="0" smtClean="0"/>
              <a:t>ACC</a:t>
            </a:r>
            <a:r>
              <a:rPr lang="en-US" baseline="0" dirty="0" smtClean="0"/>
              <a:t> also important in decision making, emotion, anticipation of reward, and empathy</a:t>
            </a:r>
          </a:p>
          <a:p>
            <a:pPr marL="171450" indent="-171450">
              <a:spcBef>
                <a:spcPts val="600"/>
              </a:spcBef>
              <a:buFont typeface="Arial" panose="020B0604020202020204" pitchFamily="34" charset="0"/>
              <a:buChar char="•"/>
            </a:pPr>
            <a:r>
              <a:rPr lang="en-US" dirty="0" smtClean="0"/>
              <a:t>The rear third, or posterior cingulate cortex (PCC), participates in memory and visual processing</a:t>
            </a:r>
          </a:p>
          <a:p>
            <a:pPr marL="0" indent="0">
              <a:spcBef>
                <a:spcPts val="600"/>
              </a:spcBef>
              <a:buFont typeface="Arial" panose="020B0604020202020204" pitchFamily="34" charset="0"/>
              <a:buNone/>
            </a:pPr>
            <a:r>
              <a:rPr lang="en-US" b="1" dirty="0" smtClean="0"/>
              <a:t>Nucleus accumbens</a:t>
            </a:r>
          </a:p>
          <a:p>
            <a:pPr marL="171450" indent="-171450">
              <a:spcBef>
                <a:spcPts val="600"/>
              </a:spcBef>
              <a:buFont typeface="Arial" panose="020B0604020202020204" pitchFamily="34" charset="0"/>
              <a:buChar char="•"/>
            </a:pPr>
            <a:r>
              <a:rPr lang="en-US" dirty="0" smtClean="0"/>
              <a:t>Important part of the brain’s reward and pleasure circuitry</a:t>
            </a:r>
          </a:p>
          <a:p>
            <a:pPr marL="0" indent="0">
              <a:spcBef>
                <a:spcPts val="600"/>
              </a:spcBef>
              <a:buFont typeface="Arial" panose="020B0604020202020204" pitchFamily="34" charset="0"/>
              <a:buNone/>
            </a:pPr>
            <a:endParaRPr lang="en-US" dirty="0" smtClean="0"/>
          </a:p>
          <a:p>
            <a:pPr marL="0" indent="0">
              <a:spcBef>
                <a:spcPts val="600"/>
              </a:spcBef>
              <a:buFont typeface="Symbol" panose="05050102010706020507" pitchFamily="18" charset="2"/>
              <a:buNone/>
            </a:pPr>
            <a:r>
              <a:rPr lang="en-US" altLang="en-US" dirty="0" smtClean="0"/>
              <a:t>Listen to a TED talk about the hippocampus and memory at</a:t>
            </a:r>
          </a:p>
          <a:p>
            <a:pPr marL="0" indent="0">
              <a:spcBef>
                <a:spcPts val="600"/>
              </a:spcBef>
              <a:buFont typeface="Symbol" panose="05050102010706020507" pitchFamily="18" charset="2"/>
              <a:buNone/>
            </a:pPr>
            <a:r>
              <a:rPr lang="en-US" altLang="en-US" dirty="0" smtClean="0">
                <a:hlinkClick r:id="rId3"/>
              </a:rPr>
              <a:t>https://www.ted.com/talks/neil_burgess_how_your_brain_tells_you_where_you_are</a:t>
            </a:r>
            <a:endParaRPr lang="en-US" altLang="en-US" dirty="0" smtClean="0"/>
          </a:p>
          <a:p>
            <a:pPr marL="0" indent="0">
              <a:spcBef>
                <a:spcPts val="600"/>
              </a:spcBef>
              <a:buFont typeface="Symbol" panose="05050102010706020507" pitchFamily="18" charset="2"/>
              <a:buNone/>
            </a:pPr>
            <a:r>
              <a:rPr lang="en-US" altLang="en-US" dirty="0" smtClean="0"/>
              <a:t>(8:59) (Neil Burgess) </a:t>
            </a:r>
          </a:p>
          <a:p>
            <a:pPr marL="0" indent="0">
              <a:spcBef>
                <a:spcPts val="600"/>
              </a:spcBef>
              <a:buFont typeface="Symbol" panose="05050102010706020507" pitchFamily="18" charset="2"/>
              <a:buNone/>
            </a:pPr>
            <a:endParaRPr lang="en-US" altLang="en-US" dirty="0" smtClean="0"/>
          </a:p>
          <a:p>
            <a:pPr marL="0" indent="0">
              <a:spcBef>
                <a:spcPts val="600"/>
              </a:spcBef>
              <a:buFont typeface="Symbol" panose="05050102010706020507" pitchFamily="18" charset="2"/>
              <a:buNone/>
            </a:pPr>
            <a:endParaRPr lang="en-US" altLang="en-US" dirty="0" smtClean="0"/>
          </a:p>
          <a:p>
            <a:pPr marL="0" indent="0">
              <a:spcBef>
                <a:spcPts val="600"/>
              </a:spcBef>
              <a:buFont typeface="Symbol" panose="05050102010706020507" pitchFamily="18" charset="2"/>
              <a:buNone/>
            </a:pPr>
            <a:endParaRPr lang="en-US" altLang="en-US" dirty="0" smtClean="0"/>
          </a:p>
          <a:p>
            <a:pPr marL="0" indent="0">
              <a:spcBef>
                <a:spcPts val="600"/>
              </a:spcBef>
              <a:buFont typeface="Symbol" panose="05050102010706020507" pitchFamily="18" charset="2"/>
              <a:buNone/>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23</a:t>
            </a:fld>
            <a:endParaRPr lang="en-US" altLang="en-US" dirty="0"/>
          </a:p>
        </p:txBody>
      </p:sp>
    </p:spTree>
    <p:extLst>
      <p:ext uri="{BB962C8B-B14F-4D97-AF65-F5344CB8AC3E}">
        <p14:creationId xmlns:p14="http://schemas.microsoft.com/office/powerpoint/2010/main" val="2574890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343400"/>
            <a:ext cx="5486400" cy="4114800"/>
          </a:xfrm>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Figure 4.16 The Cerebral Cortex</a:t>
            </a:r>
            <a:r>
              <a:rPr lang="en-US" sz="1000" b="1" baseline="0" dirty="0" smtClean="0"/>
              <a:t> </a:t>
            </a:r>
            <a:r>
              <a:rPr lang="en-US" sz="1000" b="1" dirty="0" smtClean="0"/>
              <a:t>(Cacioppo)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[©Argosy Publishing, Inc.]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Structures and Functions of the Brain (6</a:t>
            </a:r>
            <a:r>
              <a:rPr lang="en-US" sz="1000" b="1" baseline="0" dirty="0" smtClean="0"/>
              <a:t> of 11)</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t>Above the brainstem, we find the two large cerebral hemispheres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t>The </a:t>
            </a:r>
            <a:r>
              <a:rPr lang="en-US" sz="1000" b="1" dirty="0" smtClean="0"/>
              <a:t>corpus callosum </a:t>
            </a:r>
            <a:r>
              <a:rPr lang="en-US" sz="1000" b="0" dirty="0" smtClean="0"/>
              <a:t>is a large bundles of axons that connects these </a:t>
            </a:r>
            <a:r>
              <a:rPr lang="en-US" sz="1000" dirty="0" smtClean="0"/>
              <a:t>hemispheres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t>The </a:t>
            </a:r>
            <a:r>
              <a:rPr lang="en-US" sz="1000" b="1" dirty="0" smtClean="0"/>
              <a:t>cerebral cortex </a:t>
            </a:r>
            <a:r>
              <a:rPr lang="en-US" sz="1000" b="0" dirty="0" smtClean="0"/>
              <a:t>is the thin </a:t>
            </a:r>
            <a:r>
              <a:rPr lang="en-US" sz="1000" dirty="0" smtClean="0"/>
              <a:t>layer of cells covering the outer surface of the cerebral hemispheres</a:t>
            </a:r>
            <a:r>
              <a:rPr lang="en-US" sz="1000" b="1" dirty="0" smtClean="0"/>
              <a: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cerebrum,</a:t>
            </a:r>
            <a:r>
              <a:rPr lang="en-US" sz="1000" b="0" baseline="0" dirty="0" smtClean="0"/>
              <a:t> hypothalamus, and thalamus are collectively referred to as the </a:t>
            </a:r>
            <a:r>
              <a:rPr lang="en-US" sz="1000" b="1" baseline="0" dirty="0" smtClean="0"/>
              <a:t>forebrain</a:t>
            </a:r>
            <a:endParaRPr lang="en-US" sz="1000" b="0"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Listen to a description of the cerebral cortex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hlinkClick r:id="rId3"/>
              </a:rPr>
              <a:t>https://www.youtube.com/watch?v=dMdrnYGek7I</a:t>
            </a:r>
            <a:r>
              <a:rPr lang="en-US" sz="1000" b="0" i="0" u="none" strike="noStrike" kern="1200" baseline="0" dirty="0" smtClean="0">
                <a:solidFill>
                  <a:schemeClr val="tx1"/>
                </a:solidFill>
              </a:rPr>
              <a:t> (5:01). From the Charlie Rose Brain Series.</a:t>
            </a:r>
          </a:p>
          <a:p>
            <a:endParaRPr lang="en-US" sz="1000" b="1" dirty="0" smtClean="0"/>
          </a:p>
          <a:p>
            <a:endParaRPr lang="en-US" sz="1000" b="0" i="0" u="none" strike="noStrike" kern="1200" baseline="0" dirty="0" smtClean="0">
              <a:solidFill>
                <a:schemeClr val="tx1"/>
              </a:solidFill>
            </a:endParaRPr>
          </a:p>
          <a:p>
            <a:endParaRPr lang="en-US" sz="10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24</a:t>
            </a:fld>
            <a:endParaRPr lang="en-US" altLang="en-US" dirty="0"/>
          </a:p>
        </p:txBody>
      </p:sp>
    </p:spTree>
    <p:extLst>
      <p:ext uri="{BB962C8B-B14F-4D97-AF65-F5344CB8AC3E}">
        <p14:creationId xmlns:p14="http://schemas.microsoft.com/office/powerpoint/2010/main" val="3871647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IMAGE: Figure 9.6 One Brain, Two Styles (Coon)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[©imagebroker.net/SuperStock]</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Structures and Functions of the Brain (7</a:t>
            </a:r>
            <a:r>
              <a:rPr lang="en-US" sz="1000" b="1" baseline="0" dirty="0" smtClean="0"/>
              <a:t> of 11)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Hemispheric</a:t>
            </a:r>
            <a:r>
              <a:rPr lang="en-US" sz="1000" baseline="0" dirty="0" smtClean="0"/>
              <a:t> specialization:</a:t>
            </a:r>
            <a:endParaRPr lang="en-US" sz="1000" dirty="0" smtClean="0"/>
          </a:p>
          <a:p>
            <a:pPr marL="171450" indent="-171450">
              <a:spcBef>
                <a:spcPts val="600"/>
              </a:spcBef>
              <a:buFont typeface="Arial" panose="020B0604020202020204" pitchFamily="34" charset="0"/>
              <a:buChar char="•"/>
            </a:pPr>
            <a:r>
              <a:rPr lang="en-US" altLang="en-US" sz="1000" b="0" dirty="0" smtClean="0"/>
              <a:t>Motor planning and sensation on the right half of the body are processed mainly by the left hemisphere, whereas these functions on the left half of the body are processed mainly by the right hemisphere.</a:t>
            </a:r>
          </a:p>
          <a:p>
            <a:pPr marL="171450" indent="-171450">
              <a:spcBef>
                <a:spcPts val="600"/>
              </a:spcBef>
              <a:buFont typeface="Arial" panose="020B0604020202020204" pitchFamily="34" charset="0"/>
              <a:buChar char="•"/>
            </a:pPr>
            <a:r>
              <a:rPr lang="en-US" altLang="en-US" sz="1000" b="0" dirty="0" smtClean="0"/>
              <a:t>Many myths about “right brain” versus “left brain” abilities and personalities have not stood up to the tests of science. However, in most people, language is processed primarily by the left hemisphere, and positive emotions may be lateralized to the left as well.</a:t>
            </a:r>
          </a:p>
          <a:p>
            <a:pPr marL="171450" indent="-171450">
              <a:spcBef>
                <a:spcPts val="600"/>
              </a:spcBef>
              <a:buFont typeface="Arial" panose="020B0604020202020204" pitchFamily="34" charset="0"/>
              <a:buChar char="•"/>
            </a:pPr>
            <a:r>
              <a:rPr lang="en-US" altLang="en-US" sz="1000" b="0" dirty="0" smtClean="0"/>
              <a:t>Evidence suggests that spatial orientation and most negative emotions may be lateralized to the right hemisphere of the cortex.</a:t>
            </a:r>
          </a:p>
          <a:p>
            <a:pPr marL="171450" indent="-171450">
              <a:buFont typeface="Arial" panose="020B0604020202020204" pitchFamily="34" charset="0"/>
              <a:buChar char="•"/>
            </a:pPr>
            <a:r>
              <a:rPr lang="en-US" sz="1000" b="0" i="0" u="none" strike="noStrike" kern="1200" baseline="0" dirty="0" smtClean="0">
                <a:solidFill>
                  <a:schemeClr val="tx1"/>
                </a:solidFill>
              </a:rPr>
              <a:t>The left and right brain have different information processing styles. The right brain gets the big pattern; the left focuses on small details. </a:t>
            </a:r>
          </a:p>
          <a:p>
            <a:pPr marL="171450"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25</a:t>
            </a:fld>
            <a:endParaRPr lang="en-US" altLang="en-US" dirty="0"/>
          </a:p>
        </p:txBody>
      </p:sp>
    </p:spTree>
    <p:extLst>
      <p:ext uri="{BB962C8B-B14F-4D97-AF65-F5344CB8AC3E}">
        <p14:creationId xmlns:p14="http://schemas.microsoft.com/office/powerpoint/2010/main" val="2087631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343400"/>
            <a:ext cx="5486400" cy="4114800"/>
          </a:xfrm>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Figure 4.12 Lobes of the Cerebral Cortex. Some functions are localized and lateralized in the cortex. (Cacioppo) </a:t>
            </a:r>
            <a:r>
              <a:rPr lang="en-US" sz="1000" b="0" dirty="0" smtClean="0"/>
              <a:t>[©Argosy Publishing, Inc.]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Structures and Functions of the Brain (8</a:t>
            </a:r>
            <a:r>
              <a:rPr lang="en-US" sz="1000" b="1" baseline="0" dirty="0" smtClean="0"/>
              <a:t> of 11)</a:t>
            </a:r>
          </a:p>
          <a:p>
            <a:r>
              <a:rPr lang="en-US" sz="1000" b="1" i="0" u="none" strike="noStrike" kern="1200" baseline="0" dirty="0" smtClean="0">
                <a:solidFill>
                  <a:schemeClr val="tx1"/>
                </a:solidFill>
              </a:rPr>
              <a:t>Frontal lobe </a:t>
            </a:r>
          </a:p>
          <a:p>
            <a:pPr marL="171450" indent="-171450">
              <a:buFont typeface="Arial" panose="020B0604020202020204" pitchFamily="34" charset="0"/>
              <a:buChar char="•"/>
            </a:pPr>
            <a:r>
              <a:rPr lang="en-US" sz="1000" b="0" i="0" u="none" strike="noStrike" kern="1200" baseline="0" dirty="0" smtClean="0">
                <a:solidFill>
                  <a:schemeClr val="tx1"/>
                </a:solidFill>
              </a:rPr>
              <a:t>Home of the </a:t>
            </a:r>
            <a:r>
              <a:rPr lang="en-US" sz="1000" b="1" i="0" u="none" strike="noStrike" kern="1200" baseline="0" dirty="0" smtClean="0">
                <a:solidFill>
                  <a:schemeClr val="tx1"/>
                </a:solidFill>
              </a:rPr>
              <a:t>primary motor cortex</a:t>
            </a:r>
          </a:p>
          <a:p>
            <a:pPr marL="171450" indent="-171450">
              <a:buFont typeface="Arial" panose="020B0604020202020204" pitchFamily="34" charset="0"/>
              <a:buChar char="•"/>
            </a:pPr>
            <a:r>
              <a:rPr lang="en-US" sz="1000" b="0" i="0" u="none" strike="noStrike" kern="1200" baseline="0" dirty="0" smtClean="0">
                <a:solidFill>
                  <a:schemeClr val="tx1"/>
                </a:solidFill>
              </a:rPr>
              <a:t>Has a number of important, sophisticated cognitive functions</a:t>
            </a:r>
          </a:p>
          <a:p>
            <a:pPr lvl="1" indent="-228600">
              <a:buFont typeface="Arial" panose="020B0604020202020204" pitchFamily="34" charset="0"/>
              <a:buChar char="•"/>
            </a:pPr>
            <a:r>
              <a:rPr lang="en-US" sz="1000" b="0" i="0" u="none" strike="noStrike" kern="1200" baseline="0" dirty="0" smtClean="0">
                <a:solidFill>
                  <a:schemeClr val="tx1"/>
                </a:solidFill>
              </a:rPr>
              <a:t>The most forward portion of each frontal lobe, known as the prefrontal cortex, is involved with the planning of behavior, attention, and judgment</a:t>
            </a:r>
          </a:p>
          <a:p>
            <a:pPr lvl="1" indent="-228600">
              <a:buFont typeface="Arial" panose="020B0604020202020204" pitchFamily="34" charset="0"/>
              <a:buChar char="•"/>
            </a:pPr>
            <a:r>
              <a:rPr lang="en-US" sz="1000" b="0" i="0" u="none" strike="noStrike" kern="1200" baseline="0" dirty="0" smtClean="0">
                <a:solidFill>
                  <a:schemeClr val="tx1"/>
                </a:solidFill>
              </a:rPr>
              <a:t>The orbitofrontal cortex, a part of the prefrontal cortex located just behind the bony orbits protecting the eyes, plays an important role in our emotional lives</a:t>
            </a:r>
          </a:p>
          <a:p>
            <a:r>
              <a:rPr lang="en-US" sz="1000" b="1" i="0" u="none" strike="noStrike" kern="1200" baseline="0" dirty="0" smtClean="0">
                <a:solidFill>
                  <a:schemeClr val="tx1"/>
                </a:solidFill>
              </a:rPr>
              <a:t>Occipital lobe </a:t>
            </a:r>
            <a:endParaRPr lang="en-US" sz="1000" b="0" i="0" u="none" strike="noStrike" kern="1200" baseline="0" dirty="0" smtClean="0">
              <a:solidFill>
                <a:schemeClr val="tx1"/>
              </a:solidFill>
            </a:endParaRPr>
          </a:p>
          <a:p>
            <a:pPr marL="171450" indent="-171450">
              <a:buFont typeface="Arial" panose="020B0604020202020204" pitchFamily="34" charset="0"/>
              <a:buChar char="•"/>
            </a:pPr>
            <a:r>
              <a:rPr lang="en-US" sz="1000" b="0" i="0" u="none" strike="noStrike" kern="1200" baseline="0" dirty="0" smtClean="0">
                <a:solidFill>
                  <a:schemeClr val="tx1"/>
                </a:solidFill>
              </a:rPr>
              <a:t>Located at the back of the brain</a:t>
            </a:r>
          </a:p>
          <a:p>
            <a:pPr marL="171450" indent="-171450">
              <a:buFont typeface="Arial" panose="020B0604020202020204" pitchFamily="34" charset="0"/>
              <a:buChar char="•"/>
            </a:pPr>
            <a:r>
              <a:rPr lang="en-US" sz="1000" b="0" i="0" u="none" strike="noStrike" kern="1200" baseline="0" dirty="0" smtClean="0">
                <a:solidFill>
                  <a:schemeClr val="tx1"/>
                </a:solidFill>
              </a:rPr>
              <a:t>Home to the primary visual cortex</a:t>
            </a:r>
          </a:p>
          <a:p>
            <a:pPr marL="171450" indent="-171450">
              <a:buFont typeface="Arial" panose="020B0604020202020204" pitchFamily="34" charset="0"/>
              <a:buChar char="•"/>
            </a:pPr>
            <a:r>
              <a:rPr lang="en-US" sz="1000" b="0" i="0" u="none" strike="noStrike" kern="1200" baseline="0" dirty="0" smtClean="0">
                <a:solidFill>
                  <a:schemeClr val="tx1"/>
                </a:solidFill>
              </a:rPr>
              <a:t>Two important pathways link the occipital lobe with the rest of the brain</a:t>
            </a:r>
          </a:p>
          <a:p>
            <a:pPr lvl="1" indent="-228600">
              <a:buFont typeface="Arial" panose="020B0604020202020204" pitchFamily="34" charset="0"/>
              <a:buChar char="•"/>
            </a:pPr>
            <a:r>
              <a:rPr lang="en-US" sz="1000" b="0" i="0" u="none" strike="noStrike" kern="1200" baseline="0" dirty="0" smtClean="0">
                <a:solidFill>
                  <a:schemeClr val="tx1"/>
                </a:solidFill>
              </a:rPr>
              <a:t>A pathway connecting the occipital lobe with the temporal lobe allows us to recognize objects we see</a:t>
            </a:r>
          </a:p>
          <a:p>
            <a:pPr lvl="1" indent="-228600">
              <a:buFont typeface="Arial" panose="020B0604020202020204" pitchFamily="34" charset="0"/>
              <a:buChar char="•"/>
            </a:pPr>
            <a:r>
              <a:rPr lang="en-US" sz="1000" b="0" i="0" u="none" strike="noStrike" kern="1200" baseline="0" dirty="0" smtClean="0">
                <a:solidFill>
                  <a:schemeClr val="tx1"/>
                </a:solidFill>
              </a:rPr>
              <a:t>The second pathway connects the occipital lobe with the parietal lobe and allows us to process the movement of objects</a:t>
            </a:r>
          </a:p>
          <a:p>
            <a:r>
              <a:rPr lang="en-US" sz="1000" b="1" i="0" u="none" strike="noStrike" kern="1200" baseline="0" dirty="0" smtClean="0">
                <a:solidFill>
                  <a:schemeClr val="tx1"/>
                </a:solidFill>
              </a:rPr>
              <a:t>Temporal lobe </a:t>
            </a:r>
            <a:endParaRPr lang="en-US" sz="1000" b="0" i="0" u="none" strike="noStrike" kern="1200" baseline="0" dirty="0" smtClean="0">
              <a:solidFill>
                <a:schemeClr val="tx1"/>
              </a:solidFill>
            </a:endParaRPr>
          </a:p>
          <a:p>
            <a:pPr marL="171450" indent="-171450">
              <a:buFont typeface="Arial" panose="020B0604020202020204" pitchFamily="34" charset="0"/>
              <a:buChar char="•"/>
            </a:pPr>
            <a:r>
              <a:rPr lang="en-US" sz="1000" b="0" i="0" u="none" strike="noStrike" kern="1200" baseline="0" dirty="0" smtClean="0">
                <a:solidFill>
                  <a:schemeClr val="tx1"/>
                </a:solidFill>
              </a:rPr>
              <a:t>Has a number of areas that are specialized for particular functions </a:t>
            </a:r>
          </a:p>
          <a:p>
            <a:pPr marL="171450" indent="-171450">
              <a:buFont typeface="Arial" panose="020B0604020202020204" pitchFamily="34" charset="0"/>
              <a:buChar char="•"/>
            </a:pPr>
            <a:r>
              <a:rPr lang="en-US" sz="1000" b="0" i="0" u="none" strike="noStrike" kern="1200" baseline="0" dirty="0" smtClean="0">
                <a:solidFill>
                  <a:schemeClr val="tx1"/>
                </a:solidFill>
              </a:rPr>
              <a:t>Home to our primary auditory cortex, which allows us to process incoming sounds</a:t>
            </a:r>
          </a:p>
          <a:p>
            <a:pPr marL="171450" indent="-171450">
              <a:buFont typeface="Arial" panose="020B0604020202020204" pitchFamily="34" charset="0"/>
              <a:buChar char="•"/>
            </a:pPr>
            <a:r>
              <a:rPr lang="en-US" sz="1000" b="0" i="0" u="none" strike="noStrike" kern="1200" baseline="0" dirty="0" smtClean="0">
                <a:solidFill>
                  <a:schemeClr val="tx1"/>
                </a:solidFill>
              </a:rPr>
              <a:t>Processes some higher visual system tasks including the recognition of objects and the faces of familiar people</a:t>
            </a:r>
          </a:p>
          <a:p>
            <a:r>
              <a:rPr lang="en-US" sz="1000" b="1" i="0" u="none" strike="noStrike" kern="1200" baseline="0" dirty="0" smtClean="0">
                <a:solidFill>
                  <a:schemeClr val="tx1"/>
                </a:solidFill>
              </a:rPr>
              <a:t>Parietal lobe </a:t>
            </a:r>
            <a:endParaRPr lang="en-US" sz="1000" b="0" i="0" u="none" strike="noStrike" kern="1200" baseline="0" dirty="0" smtClean="0">
              <a:solidFill>
                <a:schemeClr val="tx1"/>
              </a:solidFill>
            </a:endParaRPr>
          </a:p>
          <a:p>
            <a:pPr marL="171450" indent="-171450">
              <a:buFont typeface="Arial" panose="020B0604020202020204" pitchFamily="34" charset="0"/>
              <a:buChar char="•"/>
            </a:pPr>
            <a:r>
              <a:rPr lang="en-US" sz="1000" b="0" i="0" u="none" strike="noStrike" kern="1200" baseline="0" dirty="0" smtClean="0">
                <a:solidFill>
                  <a:schemeClr val="tx1"/>
                </a:solidFill>
              </a:rPr>
              <a:t>Home to our primary somatosensory cortex, which helps us localize touch, pain, skin temperature, and body position</a:t>
            </a:r>
          </a:p>
          <a:p>
            <a:pPr marL="171450" indent="-171450">
              <a:buFont typeface="Arial" panose="020B0604020202020204" pitchFamily="34" charset="0"/>
              <a:buChar char="•"/>
            </a:pPr>
            <a:r>
              <a:rPr lang="en-US" sz="1000" b="0" i="0" u="none" strike="noStrike" kern="1200" baseline="0" dirty="0" smtClean="0">
                <a:solidFill>
                  <a:schemeClr val="tx1"/>
                </a:solidFill>
              </a:rPr>
              <a:t>Processes input about taste and, like the temporal lobe, engages in some complex processing of vision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26</a:t>
            </a:fld>
            <a:endParaRPr lang="en-US" altLang="en-US" dirty="0"/>
          </a:p>
        </p:txBody>
      </p:sp>
    </p:spTree>
    <p:extLst>
      <p:ext uri="{BB962C8B-B14F-4D97-AF65-F5344CB8AC3E}">
        <p14:creationId xmlns:p14="http://schemas.microsoft.com/office/powerpoint/2010/main" val="3457437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u="none" strike="noStrike" kern="1200" baseline="0" dirty="0" smtClean="0">
                <a:solidFill>
                  <a:schemeClr val="tx1"/>
                </a:solidFill>
              </a:rPr>
              <a:t>IMAGE: Figure 9.8 Functions of some cortical areas. (Coon) </a:t>
            </a:r>
          </a:p>
          <a:p>
            <a:r>
              <a:rPr lang="en-US" sz="1000" b="0" i="0" u="none" strike="noStrike" kern="1200" baseline="0" dirty="0" smtClean="0">
                <a:solidFill>
                  <a:schemeClr val="tx1"/>
                </a:solidFill>
              </a:rPr>
              <a:t>[©Cengage Learning]</a:t>
            </a:r>
          </a:p>
          <a:p>
            <a:r>
              <a:rPr lang="en-US" sz="1000" b="0" i="0" u="none" strike="noStrike" kern="1200" baseline="0" dirty="0" smtClean="0">
                <a:solidFill>
                  <a:schemeClr val="tx1"/>
                </a:solidFill>
              </a:rPr>
              <a:t>The lobes of the </a:t>
            </a:r>
            <a:r>
              <a:rPr lang="en-US" sz="1000" b="1" i="0" u="none" strike="noStrike" kern="1200" baseline="0" dirty="0" smtClean="0">
                <a:solidFill>
                  <a:schemeClr val="tx1"/>
                </a:solidFill>
              </a:rPr>
              <a:t>cerebral cortex </a:t>
            </a:r>
            <a:r>
              <a:rPr lang="en-US" sz="1000" b="0" i="0" u="none" strike="noStrike" kern="1200" baseline="0" dirty="0" smtClean="0">
                <a:solidFill>
                  <a:schemeClr val="tx1"/>
                </a:solidFill>
              </a:rPr>
              <a:t>and the primary sensory, motor, visual, and auditory areas on each. The top diagrams show (in cross section) the relative amounts of cortex “assigned” to the sensory and motor control of various parts of the body. (Each cross section, or “slice,” of the cortex has been turned 90 degrees so that you see it as it would appear from the back of the brain.)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Structures and Functions of the Brain (</a:t>
            </a:r>
            <a:r>
              <a:rPr lang="en-US" sz="1000" b="1" baseline="0" dirty="0" smtClean="0"/>
              <a:t>9 of 11)</a:t>
            </a:r>
          </a:p>
          <a:p>
            <a:r>
              <a:rPr lang="en-US" sz="1000" dirty="0" smtClean="0"/>
              <a:t>An area of the cortex can have sensory, motor, and/or association functions</a:t>
            </a:r>
            <a:endParaRPr lang="en-US" sz="1000" b="0" i="0" u="none" strike="noStrike" kern="1200" baseline="0" dirty="0" smtClean="0">
              <a:solidFill>
                <a:schemeClr val="tx1"/>
              </a:solidFill>
            </a:endParaRPr>
          </a:p>
          <a:p>
            <a:endParaRPr lang="en-US" sz="1000" b="0" i="0" u="none" strike="noStrike" kern="1200" baseline="0" dirty="0" smtClean="0">
              <a:solidFill>
                <a:schemeClr val="tx1"/>
              </a:solidFill>
            </a:endParaRPr>
          </a:p>
          <a:p>
            <a:r>
              <a:rPr lang="en-US" sz="1000" b="0" i="0" u="none" strike="noStrike" kern="1200" baseline="0" dirty="0" smtClean="0">
                <a:solidFill>
                  <a:schemeClr val="tx1"/>
                </a:solidFill>
              </a:rPr>
              <a:t>Practice highlighting different areas of the brain at</a:t>
            </a:r>
          </a:p>
          <a:p>
            <a:r>
              <a:rPr lang="en-US" sz="1000" dirty="0" smtClean="0">
                <a:hlinkClick r:id="rId3"/>
              </a:rPr>
              <a:t>http://www.pbs.org/wgbh/nova/body/mapping-the-brain.html</a:t>
            </a:r>
            <a:endParaRPr lang="en-US" sz="1000" dirty="0" smtClean="0"/>
          </a:p>
          <a:p>
            <a:endParaRPr lang="en-US"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27</a:t>
            </a:fld>
            <a:endParaRPr lang="en-US" altLang="en-US" dirty="0"/>
          </a:p>
        </p:txBody>
      </p:sp>
    </p:spTree>
    <p:extLst>
      <p:ext uri="{BB962C8B-B14F-4D97-AF65-F5344CB8AC3E}">
        <p14:creationId xmlns:p14="http://schemas.microsoft.com/office/powerpoint/2010/main" val="3003047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The Structures and Functions of the Brain (</a:t>
            </a:r>
            <a:r>
              <a:rPr lang="en-US" b="1" baseline="0" dirty="0" smtClean="0"/>
              <a:t>10 of 11)</a:t>
            </a:r>
          </a:p>
          <a:p>
            <a:r>
              <a:rPr lang="en-US" dirty="0" smtClean="0"/>
              <a:t>Modern technologies allow us to collect information about the brain.</a:t>
            </a:r>
            <a:endParaRPr lang="en-US" sz="1200" b="1" i="0" u="none" strike="noStrike" kern="1200" baseline="0" dirty="0" smtClean="0">
              <a:solidFill>
                <a:schemeClr val="tx1"/>
              </a:solidFill>
              <a:latin typeface="+mn-lt"/>
              <a:ea typeface="MS PGothic" panose="020B0600070205080204" pitchFamily="34" charset="-128"/>
              <a:cs typeface="+mn-cs"/>
            </a:endParaRP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S PGothic" panose="020B0600070205080204" pitchFamily="34" charset="-128"/>
                <a:cs typeface="+mn-cs"/>
              </a:rPr>
              <a:t>An electroencephalogram (EEG) </a:t>
            </a:r>
            <a:r>
              <a:rPr lang="en-US" sz="1200" b="0" i="0" u="none" strike="noStrike" kern="1200" baseline="0" dirty="0" smtClean="0">
                <a:solidFill>
                  <a:schemeClr val="tx1"/>
                </a:solidFill>
                <a:latin typeface="+mn-lt"/>
                <a:ea typeface="MS PGothic" panose="020B0600070205080204" pitchFamily="34" charset="-128"/>
                <a:cs typeface="+mn-cs"/>
              </a:rPr>
              <a:t>measures the brain’s electrical activity using electrodes placed on the scalp</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A</a:t>
            </a:r>
            <a:r>
              <a:rPr lang="en-US" sz="1200" b="1" i="0" u="none" strike="noStrike" kern="1200" baseline="0" dirty="0" smtClean="0">
                <a:solidFill>
                  <a:schemeClr val="tx1"/>
                </a:solidFill>
                <a:latin typeface="+mn-lt"/>
                <a:ea typeface="MS PGothic" panose="020B0600070205080204" pitchFamily="34" charset="-128"/>
                <a:cs typeface="+mn-cs"/>
              </a:rPr>
              <a:t> positron emission tomography (PET) </a:t>
            </a:r>
            <a:r>
              <a:rPr lang="en-US" sz="1200" b="0" i="0" u="none" strike="noStrike" kern="1200" baseline="0" dirty="0" smtClean="0">
                <a:solidFill>
                  <a:schemeClr val="tx1"/>
                </a:solidFill>
                <a:latin typeface="+mn-lt"/>
                <a:ea typeface="MS PGothic" panose="020B0600070205080204" pitchFamily="34" charset="-128"/>
                <a:cs typeface="+mn-cs"/>
              </a:rPr>
              <a:t>scan</a:t>
            </a:r>
            <a:r>
              <a:rPr lang="en-US" sz="1200" b="1" i="0" u="none" strike="noStrike" kern="1200" baseline="0" dirty="0" smtClean="0">
                <a:solidFill>
                  <a:schemeClr val="tx1"/>
                </a:solidFill>
                <a:latin typeface="+mn-lt"/>
                <a:ea typeface="MS PGothic" panose="020B0600070205080204" pitchFamily="34" charset="-128"/>
                <a:cs typeface="+mn-cs"/>
              </a:rPr>
              <a:t> </a:t>
            </a:r>
            <a:r>
              <a:rPr lang="en-US" sz="1200" b="0" i="0" u="none" strike="noStrike" kern="1200" baseline="0" dirty="0" smtClean="0">
                <a:solidFill>
                  <a:schemeClr val="tx1"/>
                </a:solidFill>
                <a:latin typeface="+mn-lt"/>
                <a:ea typeface="MS PGothic" panose="020B0600070205080204" pitchFamily="34" charset="-128"/>
                <a:cs typeface="+mn-cs"/>
              </a:rPr>
              <a:t>uses the accumulation of radioactively tagged glucose or oxygen to identify activity levels in parts of the brain </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S PGothic" panose="020B0600070205080204" pitchFamily="34" charset="-128"/>
                <a:cs typeface="+mn-cs"/>
              </a:rPr>
              <a:t>Magnetic resonance imaging (MRI) </a:t>
            </a:r>
            <a:r>
              <a:rPr lang="en-US" sz="1200" b="0" i="0" u="none" strike="noStrike" kern="1200" baseline="0" dirty="0" smtClean="0">
                <a:solidFill>
                  <a:schemeClr val="tx1"/>
                </a:solidFill>
                <a:latin typeface="+mn-lt"/>
                <a:ea typeface="MS PGothic" panose="020B0600070205080204" pitchFamily="34" charset="-128"/>
                <a:cs typeface="+mn-cs"/>
              </a:rPr>
              <a:t>uses magnetism to form images of the brain</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S PGothic" panose="020B0600070205080204" pitchFamily="34" charset="-128"/>
                <a:cs typeface="+mn-cs"/>
              </a:rPr>
              <a:t>Functional magnetic resonance imaging (fMRI) </a:t>
            </a:r>
            <a:r>
              <a:rPr lang="en-US" sz="1200" b="0" i="0" u="none" strike="noStrike" kern="1200" baseline="0" dirty="0" smtClean="0">
                <a:solidFill>
                  <a:schemeClr val="tx1"/>
                </a:solidFill>
                <a:latin typeface="+mn-lt"/>
                <a:ea typeface="MS PGothic" panose="020B0600070205080204" pitchFamily="34" charset="-128"/>
                <a:cs typeface="+mn-cs"/>
              </a:rPr>
              <a:t>identifies active parts of the brain using magnetism to track the flow of oxygen</a:t>
            </a:r>
          </a:p>
          <a:p>
            <a:endParaRPr lang="en-US" sz="1200" b="0" i="0" u="none" strike="noStrike" kern="1200" baseline="0" dirty="0" smtClean="0">
              <a:solidFill>
                <a:schemeClr val="tx1"/>
              </a:solidFill>
              <a:latin typeface="+mn-lt"/>
              <a:ea typeface="MS PGothic" panose="020B0600070205080204" pitchFamily="34" charset="-128"/>
              <a:cs typeface="+mn-cs"/>
            </a:endParaRPr>
          </a:p>
          <a:p>
            <a:r>
              <a:rPr lang="en-US" sz="1200" b="0" i="0" u="none" strike="noStrike" kern="1200" baseline="0" dirty="0" smtClean="0">
                <a:solidFill>
                  <a:schemeClr val="tx1"/>
                </a:solidFill>
                <a:latin typeface="+mn-lt"/>
                <a:ea typeface="MS PGothic" panose="020B0600070205080204" pitchFamily="34" charset="-128"/>
                <a:cs typeface="+mn-cs"/>
              </a:rPr>
              <a:t>Our understanding of the correlations between brain and behavior leaped forward with continuing improvements in research methods. In particular, methods that allow scientists to observe the activity of the living brain, including positron emission tomography (PET) and functional magnetic resonance imaging (fMRI), began to answer questions that were impossible to study previously.</a:t>
            </a:r>
          </a:p>
          <a:p>
            <a:endParaRPr lang="en-US" sz="1200" b="0" i="0" u="none" strike="noStrike" kern="1200" baseline="0" dirty="0" smtClean="0">
              <a:solidFill>
                <a:schemeClr val="tx1"/>
              </a:solidFill>
              <a:latin typeface="+mn-lt"/>
              <a:ea typeface="MS PGothic" panose="020B0600070205080204" pitchFamily="34" charset="-128"/>
              <a:cs typeface="+mn-cs"/>
            </a:endParaRPr>
          </a:p>
          <a:p>
            <a:r>
              <a:rPr lang="en-US" sz="1200" b="0" i="0" u="none" strike="noStrike" kern="1200" baseline="0" dirty="0" smtClean="0">
                <a:solidFill>
                  <a:schemeClr val="tx1"/>
                </a:solidFill>
                <a:latin typeface="+mn-lt"/>
                <a:ea typeface="MS PGothic" panose="020B0600070205080204" pitchFamily="34" charset="-128"/>
                <a:cs typeface="+mn-cs"/>
              </a:rPr>
              <a:t>Because of these improved methods, today we can talk about how the brain responds differently to images of faces and places (Downing, Chan, Peelen, Dodds, &amp; Kanwisher, 2006), “feels” the pain of social exclusion </a:t>
            </a:r>
            <a:r>
              <a:rPr lang="de-DE" sz="1200" b="0" i="0" u="none" strike="noStrike" kern="1200" baseline="0" dirty="0" smtClean="0">
                <a:solidFill>
                  <a:schemeClr val="tx1"/>
                </a:solidFill>
                <a:latin typeface="+mn-lt"/>
                <a:ea typeface="MS PGothic" panose="020B0600070205080204" pitchFamily="34" charset="-128"/>
                <a:cs typeface="+mn-cs"/>
              </a:rPr>
              <a:t>(Eisenberger, Lieberman, &amp; Williams, 2003; Eisenberger, 2011), and develops </a:t>
            </a:r>
            <a:r>
              <a:rPr lang="en-US" sz="1200" b="0" i="0" u="none" strike="noStrike" kern="1200" baseline="0" dirty="0" smtClean="0">
                <a:solidFill>
                  <a:schemeClr val="tx1"/>
                </a:solidFill>
                <a:latin typeface="+mn-lt"/>
                <a:ea typeface="MS PGothic" panose="020B0600070205080204" pitchFamily="34" charset="-128"/>
                <a:cs typeface="+mn-cs"/>
              </a:rPr>
              <a:t>abnormally in teens diagnosed with schizophrenia (Thompson et al., 2001). Moving into the 21st century, the ranks of neuroscientists continue to grow, from 500 members of the Society for Neuroscience in 1969 to more than 40,000 members today (Society for Neuroscience, 2011).</a:t>
            </a:r>
          </a:p>
          <a:p>
            <a:endParaRPr lang="en-US" sz="1200" b="0" i="0" u="none" strike="noStrike" kern="1200" baseline="0" dirty="0" smtClean="0">
              <a:solidFill>
                <a:schemeClr val="tx1"/>
              </a:solidFill>
              <a:latin typeface="+mn-lt"/>
              <a:ea typeface="MS PGothic" panose="020B0600070205080204" pitchFamily="34" charset="-128"/>
              <a:cs typeface="+mn-cs"/>
            </a:endParaRPr>
          </a:p>
          <a:p>
            <a:r>
              <a:rPr lang="en-US" sz="1200" b="0" i="0" u="none" strike="noStrike" kern="1200" baseline="0" dirty="0" smtClean="0">
                <a:solidFill>
                  <a:schemeClr val="tx1"/>
                </a:solidFill>
                <a:latin typeface="+mn-lt"/>
                <a:ea typeface="MS PGothic" panose="020B0600070205080204" pitchFamily="34" charset="-128"/>
                <a:cs typeface="+mn-cs"/>
              </a:rPr>
              <a:t>Learn more about fMRI at </a:t>
            </a:r>
            <a:r>
              <a:rPr lang="en-US" sz="1200" b="0" i="0" u="none" strike="noStrike" kern="1200" baseline="0" dirty="0" smtClean="0">
                <a:solidFill>
                  <a:schemeClr val="tx1"/>
                </a:solidFill>
                <a:latin typeface="+mn-lt"/>
                <a:ea typeface="MS PGothic" panose="020B0600070205080204" pitchFamily="34" charset="-128"/>
                <a:cs typeface="+mn-cs"/>
                <a:hlinkClick r:id="rId3"/>
              </a:rPr>
              <a:t>https://www.youtube.com/watch?v=lLORKtkf2n8</a:t>
            </a:r>
            <a:r>
              <a:rPr lang="en-US" sz="1200" b="0" i="0" u="none" strike="noStrike" kern="1200" baseline="0" dirty="0" smtClean="0">
                <a:solidFill>
                  <a:schemeClr val="tx1"/>
                </a:solidFill>
                <a:latin typeface="+mn-lt"/>
                <a:ea typeface="MS PGothic" panose="020B0600070205080204" pitchFamily="34" charset="-128"/>
                <a:cs typeface="+mn-cs"/>
              </a:rPr>
              <a:t>  (4:00)</a:t>
            </a:r>
          </a:p>
          <a:p>
            <a:r>
              <a:rPr lang="en-US" sz="1200" b="0" i="0" u="none" strike="noStrike" kern="1200" baseline="0" dirty="0" smtClean="0">
                <a:solidFill>
                  <a:schemeClr val="tx1"/>
                </a:solidFill>
                <a:latin typeface="+mn-lt"/>
                <a:ea typeface="MS PGothic" panose="020B0600070205080204" pitchFamily="34" charset="-128"/>
                <a:cs typeface="+mn-cs"/>
              </a:rPr>
              <a:t>Compare the methods of studying the brain at </a:t>
            </a:r>
            <a:r>
              <a:rPr lang="en-US" sz="1200" b="0" i="0" u="none" strike="noStrike" kern="1200" baseline="0" dirty="0" smtClean="0">
                <a:solidFill>
                  <a:schemeClr val="tx1"/>
                </a:solidFill>
                <a:latin typeface="+mn-lt"/>
                <a:ea typeface="MS PGothic" panose="020B0600070205080204" pitchFamily="34" charset="-128"/>
                <a:cs typeface="+mn-cs"/>
                <a:hlinkClick r:id="rId4"/>
              </a:rPr>
              <a:t>https://www.youtube.com/watch?v=nFmYvp-NT1w</a:t>
            </a:r>
            <a:r>
              <a:rPr lang="en-US" sz="1200" b="0" i="0" u="none" strike="noStrike" kern="1200" baseline="0" dirty="0" smtClean="0">
                <a:solidFill>
                  <a:schemeClr val="tx1"/>
                </a:solidFill>
                <a:latin typeface="+mn-lt"/>
                <a:ea typeface="MS PGothic" panose="020B0600070205080204" pitchFamily="34" charset="-128"/>
                <a:cs typeface="+mn-cs"/>
              </a:rPr>
              <a:t>  (3:12)</a:t>
            </a:r>
          </a:p>
          <a:p>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28</a:t>
            </a:fld>
            <a:endParaRPr lang="en-US" altLang="en-US" dirty="0"/>
          </a:p>
        </p:txBody>
      </p:sp>
    </p:spTree>
    <p:extLst>
      <p:ext uri="{BB962C8B-B14F-4D97-AF65-F5344CB8AC3E}">
        <p14:creationId xmlns:p14="http://schemas.microsoft.com/office/powerpoint/2010/main" val="1354709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000" b="1" i="0" u="none" strike="noStrike" kern="1200" baseline="0" dirty="0" smtClean="0">
                <a:solidFill>
                  <a:schemeClr val="tx1"/>
                </a:solidFill>
              </a:rPr>
              <a:t>IMAGES:</a:t>
            </a:r>
          </a:p>
          <a:p>
            <a:r>
              <a:rPr lang="fr-FR" sz="1000" b="1" i="0" u="none" strike="noStrike" kern="1200" baseline="0" dirty="0" smtClean="0">
                <a:solidFill>
                  <a:schemeClr val="tx1"/>
                </a:solidFill>
              </a:rPr>
              <a:t>Figure 8.1 MRI (Coon) </a:t>
            </a:r>
            <a:r>
              <a:rPr lang="fr-FR" sz="1000" b="0" i="0" u="none" strike="noStrike" kern="1200" baseline="0" dirty="0" smtClean="0">
                <a:solidFill>
                  <a:schemeClr val="tx1"/>
                </a:solidFill>
              </a:rPr>
              <a:t>[©Pete Saloutos/Keepsake RM/Corbis]</a:t>
            </a:r>
          </a:p>
          <a:p>
            <a:r>
              <a:rPr lang="en-US" sz="1000" b="0" i="0" u="none" strike="noStrike" kern="1200" baseline="0" dirty="0" smtClean="0">
                <a:solidFill>
                  <a:schemeClr val="tx1"/>
                </a:solidFill>
              </a:rPr>
              <a:t>A colored MRI scan of the brain reveals many details. </a:t>
            </a:r>
          </a:p>
          <a:p>
            <a:r>
              <a:rPr lang="en-US" sz="1000" b="1" i="0" u="none" strike="noStrike" kern="1200" baseline="0" dirty="0" smtClean="0">
                <a:solidFill>
                  <a:schemeClr val="tx1"/>
                </a:solidFill>
              </a:rPr>
              <a:t>Figure 8.4 </a:t>
            </a:r>
            <a:r>
              <a:rPr lang="fr-FR" sz="1000" b="1" i="0" u="none" strike="noStrike" kern="1200" baseline="0" dirty="0" smtClean="0">
                <a:solidFill>
                  <a:schemeClr val="tx1"/>
                </a:solidFill>
              </a:rPr>
              <a:t>PET scans </a:t>
            </a:r>
            <a:r>
              <a:rPr lang="en-US" sz="1000" b="1" i="0" u="none" strike="noStrike" kern="1200" baseline="0" dirty="0" smtClean="0">
                <a:solidFill>
                  <a:schemeClr val="tx1"/>
                </a:solidFill>
              </a:rPr>
              <a:t>(Coon) </a:t>
            </a:r>
            <a:r>
              <a:rPr lang="en-US" sz="1000" b="0" i="0" u="none" strike="noStrike" kern="1200" baseline="0" dirty="0" smtClean="0">
                <a:solidFill>
                  <a:schemeClr val="tx1"/>
                </a:solidFill>
              </a:rPr>
              <a:t>[©WDCN/Univ. College London/Science Source]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PET scans reveal different patterns of brain activation when we engage in different tasks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Structures and Functions of the Brain (</a:t>
            </a:r>
            <a:r>
              <a:rPr lang="en-US" sz="1000" b="1" baseline="0" dirty="0" smtClean="0"/>
              <a:t>11 of 11)</a:t>
            </a:r>
          </a:p>
          <a:p>
            <a:r>
              <a:rPr lang="en-US" sz="1000" b="0" i="0" u="none" strike="noStrike" kern="1200" baseline="0" dirty="0" smtClean="0">
                <a:solidFill>
                  <a:schemeClr val="tx1"/>
                </a:solidFill>
              </a:rPr>
              <a:t>Modern imaging technology can provide incredible detail and insight into brain structures and functions</a:t>
            </a:r>
          </a:p>
          <a:p>
            <a:endParaRPr lang="en-US" sz="1000" b="0" i="0" u="none" strike="noStrike" kern="1200" baseline="0" dirty="0" smtClean="0">
              <a:solidFill>
                <a:schemeClr val="tx1"/>
              </a:solidFill>
            </a:endParaRPr>
          </a:p>
          <a:p>
            <a:r>
              <a:rPr lang="en-US" sz="1000" b="0" i="0" u="none" strike="noStrike" kern="1200" baseline="0" dirty="0" smtClean="0">
                <a:solidFill>
                  <a:schemeClr val="tx1"/>
                </a:solidFill>
              </a:rPr>
              <a:t>Look at Einstein’s brain at </a:t>
            </a:r>
            <a:r>
              <a:rPr lang="en-US" sz="1000" b="0" i="0" u="none" strike="noStrike" kern="1200" baseline="0" dirty="0" smtClean="0">
                <a:solidFill>
                  <a:schemeClr val="tx1"/>
                </a:solidFill>
                <a:hlinkClick r:id="rId3"/>
              </a:rPr>
              <a:t>http://video.pbs.org/video/2304521197/</a:t>
            </a:r>
            <a:r>
              <a:rPr lang="en-US" sz="1000" b="0" i="0" u="none" strike="noStrike" kern="1200" baseline="0" dirty="0" smtClean="0">
                <a:solidFill>
                  <a:schemeClr val="tx1"/>
                </a:solidFill>
              </a:rPr>
              <a:t>  (3:39)</a:t>
            </a:r>
          </a:p>
          <a:p>
            <a:r>
              <a:rPr lang="en-US" sz="1000" b="0" i="0" u="none" strike="noStrike" kern="1200" baseline="0" dirty="0" smtClean="0">
                <a:solidFill>
                  <a:schemeClr val="tx1"/>
                </a:solidFill>
              </a:rPr>
              <a:t>(PBS Nova, 2012)</a:t>
            </a:r>
          </a:p>
          <a:p>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Learn about what scans can tell us about behavior at </a:t>
            </a:r>
            <a:r>
              <a:rPr lang="en-US" sz="1000" b="0" i="0" u="none" strike="noStrike" kern="1200" baseline="0" dirty="0" smtClean="0">
                <a:solidFill>
                  <a:schemeClr val="tx1"/>
                </a:solidFill>
                <a:hlinkClick r:id="rId4"/>
              </a:rPr>
              <a:t>https://www.youtube.com/watch?v=esPRsT-lmw8</a:t>
            </a:r>
            <a:r>
              <a:rPr lang="en-US" sz="1000" b="0" i="0" u="none" strike="noStrike" kern="1200" baseline="0" dirty="0" smtClean="0">
                <a:solidFill>
                  <a:schemeClr val="tx1"/>
                </a:solidFill>
              </a:rPr>
              <a:t>  (14:36)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endParaRPr lang="en-US" sz="10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29</a:t>
            </a:fld>
            <a:endParaRPr lang="en-US" altLang="en-US" dirty="0"/>
          </a:p>
        </p:txBody>
      </p:sp>
    </p:spTree>
    <p:extLst>
      <p:ext uri="{BB962C8B-B14F-4D97-AF65-F5344CB8AC3E}">
        <p14:creationId xmlns:p14="http://schemas.microsoft.com/office/powerpoint/2010/main" val="19742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 </a:t>
            </a:r>
            <a:r>
              <a:rPr lang="en-US" sz="1000" b="0" baseline="0" dirty="0" smtClean="0"/>
              <a:t>[©Argosy Publishing, Inc.] (</a:t>
            </a:r>
            <a:r>
              <a:rPr lang="en-US" sz="1000" b="0" baseline="0" dirty="0" err="1" smtClean="0"/>
              <a:t>Cacioppo</a:t>
            </a:r>
            <a:r>
              <a:rPr lang="en-US" sz="1000" b="0" baseline="0" dirty="0" smtClean="0"/>
              <a:t>, Figure 4.3, p. 113)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Nervous System 3</a:t>
            </a:r>
            <a:r>
              <a:rPr lang="en-US" sz="1000" b="1" baseline="0" dirty="0" smtClean="0"/>
              <a:t> of 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Spinal cord</a:t>
            </a:r>
            <a:r>
              <a:rPr lang="en-US" sz="1000" b="0" baseline="0" dirty="0" smtClean="0"/>
              <a:t>: Thirty-one pairs of spinal nerves exit between the bones of the vertebrae to bring sensory information back to the central nervous system and to carry motor commands to muscles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aseline="0" dirty="0" smtClean="0"/>
              <a:t>Learn more about the spinal cord and its importance at </a:t>
            </a:r>
            <a:r>
              <a:rPr lang="en-US" sz="1000" baseline="0" dirty="0" smtClean="0">
                <a:hlinkClick r:id="rId3"/>
              </a:rPr>
              <a:t>https://www.youtube.com/watch?v=zxpb1-okVig</a:t>
            </a:r>
            <a:r>
              <a:rPr lang="en-US" sz="1000" baseline="0" dirty="0" smtClean="0"/>
              <a:t>  (3:28)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4110114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dirty="0" smtClean="0">
                <a:solidFill>
                  <a:schemeClr val="tx2">
                    <a:lumMod val="25000"/>
                  </a:schemeClr>
                </a:solidFill>
              </a:rPr>
              <a:t>IMAGE: </a:t>
            </a:r>
            <a:r>
              <a:rPr lang="en-US" sz="1000" b="0" baseline="0" dirty="0" smtClean="0"/>
              <a:t>[©Argosy Publishing, Inc.] (</a:t>
            </a:r>
            <a:r>
              <a:rPr lang="en-US" sz="1000" b="0" baseline="0" dirty="0" err="1" smtClean="0"/>
              <a:t>Cacioppo</a:t>
            </a:r>
            <a:r>
              <a:rPr lang="en-US" sz="1000" b="0" baseline="0" dirty="0" smtClean="0"/>
              <a:t>, Figure 4.19, p. 132): The glands of the female endocrine system.</a:t>
            </a:r>
          </a:p>
          <a:p>
            <a:r>
              <a:rPr lang="en-US" sz="1000" b="1" baseline="0" dirty="0" smtClean="0"/>
              <a:t>The Endocrine System 1 of 4</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solidFill>
                  <a:schemeClr val="tx2">
                    <a:lumMod val="25000"/>
                  </a:schemeClr>
                </a:solidFill>
              </a:rPr>
              <a:t>This section covers: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solidFill>
                  <a:schemeClr val="tx2">
                    <a:lumMod val="25000"/>
                  </a:schemeClr>
                </a:solidFill>
              </a:rPr>
              <a:t>The endocrine</a:t>
            </a:r>
            <a:r>
              <a:rPr lang="en-US" sz="1000" baseline="0" dirty="0" smtClean="0">
                <a:solidFill>
                  <a:schemeClr val="tx2">
                    <a:lumMod val="25000"/>
                  </a:schemeClr>
                </a:solidFill>
              </a:rPr>
              <a:t> glands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aseline="0" dirty="0" smtClean="0">
                <a:solidFill>
                  <a:schemeClr val="tx2">
                    <a:lumMod val="25000"/>
                  </a:schemeClr>
                </a:solidFill>
              </a:rPr>
              <a:t>The functions of hormones</a:t>
            </a:r>
            <a:endParaRPr lang="en-US" sz="1000" dirty="0" smtClean="0">
              <a:solidFill>
                <a:schemeClr val="tx2">
                  <a:lumMod val="25000"/>
                </a:schemeClr>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30</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solidFill>
                  <a:schemeClr val="tx2">
                    <a:lumMod val="25000"/>
                  </a:schemeClr>
                </a:solidFill>
              </a:rPr>
              <a:t>IMAGE: </a:t>
            </a:r>
            <a:r>
              <a:rPr lang="en-US" sz="1000" b="0" dirty="0" smtClean="0">
                <a:solidFill>
                  <a:schemeClr val="tx2">
                    <a:lumMod val="25000"/>
                  </a:schemeClr>
                </a:solidFill>
              </a:rPr>
              <a:t>[©Cengage Learning] (Coon, Figure 10.3, p. 86)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Endocrine System 2</a:t>
            </a:r>
            <a:r>
              <a:rPr lang="en-US" sz="1000" b="1" baseline="0" dirty="0" smtClean="0"/>
              <a:t> of 4</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dirty="0" smtClean="0"/>
              <a:t>The </a:t>
            </a:r>
            <a:r>
              <a:rPr lang="en-US" sz="1000" b="1" dirty="0" smtClean="0"/>
              <a:t>endocrine system </a:t>
            </a:r>
            <a:r>
              <a:rPr lang="en-US" sz="1000" b="0" dirty="0" smtClean="0"/>
              <a:t>is comprised of a number of glands that release chemical messengers known as </a:t>
            </a:r>
            <a:r>
              <a:rPr lang="en-US" sz="1000" b="1" dirty="0" smtClean="0"/>
              <a:t>hormones</a:t>
            </a:r>
            <a:r>
              <a:rPr lang="en-US" sz="1000" b="0" dirty="0" smtClean="0"/>
              <a:t> into the bloodstream to communicate with other body parts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Responds to input from the nervous system and from the hypothalamus in particular</a:t>
            </a:r>
          </a:p>
          <a:p>
            <a:pPr marL="171450" indent="-171450">
              <a:buFont typeface="Arial" panose="020B0604020202020204" pitchFamily="34" charset="0"/>
              <a:buChar char="•"/>
            </a:pPr>
            <a:r>
              <a:rPr lang="en-US" sz="1000" b="0" i="0" u="none" strike="noStrike" kern="1200" baseline="0" dirty="0" smtClean="0">
                <a:solidFill>
                  <a:schemeClr val="tx1"/>
                </a:solidFill>
              </a:rPr>
              <a:t>Especially involved with arousal, metabolism, growth, and sex</a:t>
            </a:r>
          </a:p>
          <a:p>
            <a:pPr marL="171450" indent="-171450">
              <a:buFont typeface="Arial" panose="020B0604020202020204" pitchFamily="34" charset="0"/>
              <a:buChar char="•"/>
            </a:pPr>
            <a:r>
              <a:rPr lang="en-US" sz="1000" b="0" i="0" u="none" strike="noStrike" kern="1200" baseline="0" dirty="0" smtClean="0">
                <a:solidFill>
                  <a:schemeClr val="tx1"/>
                </a:solidFill>
              </a:rPr>
              <a:t>Important glands of the endocrine system include the pineal gland, the </a:t>
            </a:r>
            <a:r>
              <a:rPr lang="en-US" sz="1000" b="1" i="0" u="none" strike="noStrike" kern="1200" baseline="0" dirty="0" smtClean="0">
                <a:solidFill>
                  <a:schemeClr val="tx1"/>
                </a:solidFill>
              </a:rPr>
              <a:t>pituitary gland </a:t>
            </a:r>
            <a:r>
              <a:rPr lang="en-US" sz="1000" b="0" i="0" u="none" strike="noStrike" kern="1200" baseline="0" dirty="0" smtClean="0">
                <a:solidFill>
                  <a:schemeClr val="tx1"/>
                </a:solidFill>
              </a:rPr>
              <a:t>(known as the “master gland” due to its role in regulating the functioning of other glands), the thyroid gland, and the adrenal glands.</a:t>
            </a:r>
          </a:p>
          <a:p>
            <a:pPr marL="171450" indent="-171450">
              <a:buFont typeface="Arial" panose="020B0604020202020204" pitchFamily="34" charset="0"/>
              <a:buChar char="•"/>
            </a:pPr>
            <a:r>
              <a:rPr lang="en-US" sz="1000" b="0" i="0" u="none" strike="noStrike" kern="1200" baseline="0" dirty="0" smtClean="0">
                <a:solidFill>
                  <a:schemeClr val="tx1"/>
                </a:solidFill>
              </a:rPr>
              <a:t>In males, the major reproductive glands are the testes.</a:t>
            </a:r>
          </a:p>
          <a:p>
            <a:pPr marL="628650" lvl="1" indent="-171450">
              <a:buFont typeface="Arial" panose="020B0604020202020204" pitchFamily="34" charset="0"/>
              <a:buChar char="•"/>
            </a:pPr>
            <a:r>
              <a:rPr lang="en-US" sz="1000" b="0" i="0" u="none" strike="noStrike" kern="1200" baseline="0" dirty="0" smtClean="0">
                <a:solidFill>
                  <a:schemeClr val="tx1"/>
                </a:solidFill>
              </a:rPr>
              <a:t>They are responsible for secreting testosterone, which influences sexual function and plays a critical role in puberty.</a:t>
            </a:r>
          </a:p>
          <a:p>
            <a:pPr marL="171450" lvl="0" indent="-171450">
              <a:buFont typeface="Arial" panose="020B0604020202020204" pitchFamily="34" charset="0"/>
              <a:buChar char="•"/>
            </a:pPr>
            <a:r>
              <a:rPr lang="en-US" sz="1000" b="0" i="0" u="none" strike="noStrike" kern="1200" baseline="0" dirty="0" smtClean="0">
                <a:solidFill>
                  <a:schemeClr val="tx1"/>
                </a:solidFill>
              </a:rPr>
              <a:t>In females, the major reproductive glands are the ovaries.</a:t>
            </a:r>
          </a:p>
          <a:p>
            <a:pPr marL="628650" lvl="1" indent="-171450">
              <a:buFont typeface="Arial" panose="020B0604020202020204" pitchFamily="34" charset="0"/>
              <a:buChar char="•"/>
            </a:pPr>
            <a:r>
              <a:rPr lang="en-US" sz="1000" b="0" i="0" u="none" strike="noStrike" kern="1200" baseline="0" dirty="0" smtClean="0">
                <a:solidFill>
                  <a:schemeClr val="tx1"/>
                </a:solidFill>
              </a:rPr>
              <a:t>They are responsible for secreting estrogen, which influences sexual function, plays a critical role in puberty, and is one of the major hormones involved in the menstrual cycle.</a:t>
            </a:r>
          </a:p>
          <a:p>
            <a:pPr marL="171450"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31</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en-US" sz="1000" b="1" i="0" u="none" strike="noStrike" kern="1200" baseline="0" dirty="0" smtClean="0">
                <a:solidFill>
                  <a:schemeClr val="tx1"/>
                </a:solidFill>
                <a:latin typeface="+mn-lt"/>
                <a:ea typeface="MS PGothic" panose="020B0600070205080204" pitchFamily="34" charset="-128"/>
                <a:cs typeface="+mn-cs"/>
              </a:rPr>
              <a:t>IMAGE: </a:t>
            </a:r>
            <a:r>
              <a:rPr lang="en-US" sz="1000" b="0" i="0" u="none" strike="noStrike" kern="1200" baseline="0" dirty="0" smtClean="0">
                <a:solidFill>
                  <a:schemeClr val="tx1"/>
                </a:solidFill>
                <a:latin typeface="+mn-lt"/>
                <a:ea typeface="MS PGothic" panose="020B0600070205080204" pitchFamily="34" charset="-128"/>
                <a:cs typeface="+mn-cs"/>
              </a:rPr>
              <a:t>[©Cengage Learning] (Coon, Figure 10.1, p. 83)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Endocrine System 3</a:t>
            </a:r>
            <a:r>
              <a:rPr lang="en-US" sz="1000" b="1" baseline="0" dirty="0" smtClean="0"/>
              <a:t> of 4</a:t>
            </a:r>
          </a:p>
          <a:p>
            <a:endParaRPr lang="en-US" sz="1000" b="0" dirty="0" smtClean="0"/>
          </a:p>
          <a:p>
            <a:r>
              <a:rPr lang="en-US" sz="1000" b="0" dirty="0" smtClean="0"/>
              <a:t>The </a:t>
            </a:r>
            <a:r>
              <a:rPr lang="en-US" sz="1000" b="1" dirty="0" smtClean="0"/>
              <a:t>pituitary gland</a:t>
            </a:r>
          </a:p>
          <a:p>
            <a:pPr marL="171450" indent="-171450">
              <a:buFont typeface="Arial" panose="020B0604020202020204" pitchFamily="34" charset="0"/>
              <a:buChar char="•"/>
            </a:pPr>
            <a:r>
              <a:rPr lang="en-US" sz="1000" b="0" i="0" u="none" strike="noStrike" kern="1200" baseline="0" dirty="0" smtClean="0">
                <a:solidFill>
                  <a:schemeClr val="tx1"/>
                </a:solidFill>
              </a:rPr>
              <a:t>Often referred to as the body’s master gland, because many of the hormones it releases activate the body’s other glands</a:t>
            </a:r>
          </a:p>
          <a:p>
            <a:pPr marL="171450" indent="-171450">
              <a:buFont typeface="Arial" panose="020B0604020202020204" pitchFamily="34" charset="0"/>
              <a:buChar char="•"/>
            </a:pPr>
            <a:r>
              <a:rPr lang="en-US" sz="1000" b="0" i="0" u="none" strike="noStrike" kern="1200" baseline="0" dirty="0" smtClean="0">
                <a:solidFill>
                  <a:schemeClr val="tx1"/>
                </a:solidFill>
              </a:rPr>
              <a:t>Regulated by the hypothalamus, which lies directly above it</a:t>
            </a:r>
          </a:p>
          <a:p>
            <a:pPr marL="171450" indent="-171450">
              <a:buFont typeface="Arial" panose="020B0604020202020204" pitchFamily="34" charset="0"/>
              <a:buChar char="•"/>
            </a:pPr>
            <a:r>
              <a:rPr lang="en-US" sz="1000" b="0" i="0" u="none" strike="noStrike" kern="1200" baseline="0" dirty="0" smtClean="0">
                <a:solidFill>
                  <a:schemeClr val="tx1"/>
                </a:solidFill>
              </a:rPr>
              <a:t>Two types of pituitary </a:t>
            </a:r>
            <a:r>
              <a:rPr lang="en-US" sz="1000" b="1" i="0" u="none" strike="noStrike" kern="1200" baseline="0" dirty="0" smtClean="0">
                <a:solidFill>
                  <a:schemeClr val="tx1"/>
                </a:solidFill>
              </a:rPr>
              <a:t>hormones</a:t>
            </a:r>
          </a:p>
          <a:p>
            <a:pPr lvl="1" indent="-285750">
              <a:buFont typeface="Arial" panose="020B0604020202020204" pitchFamily="34" charset="0"/>
              <a:buChar char="•"/>
            </a:pPr>
            <a:r>
              <a:rPr lang="en-US" sz="1000" b="0" i="0" u="none" strike="noStrike" kern="1200" baseline="0" dirty="0" smtClean="0">
                <a:solidFill>
                  <a:schemeClr val="tx1"/>
                </a:solidFill>
              </a:rPr>
              <a:t>One group, including oxytocin and vasopressin, is released directly from the pituitary</a:t>
            </a:r>
          </a:p>
          <a:p>
            <a:pPr marL="685800" lvl="2" indent="-228600">
              <a:buFont typeface="Arial" panose="020B0604020202020204" pitchFamily="34" charset="0"/>
              <a:buChar char="•"/>
            </a:pPr>
            <a:r>
              <a:rPr lang="en-US" sz="1000" b="0" i="0" u="none" strike="noStrike" kern="1200" baseline="0" dirty="0" smtClean="0">
                <a:solidFill>
                  <a:schemeClr val="tx1"/>
                </a:solidFill>
              </a:rPr>
              <a:t>Oxytocin participates in a number of important functions, including breastfeeding, and also plays a major role in human bonding</a:t>
            </a:r>
          </a:p>
          <a:p>
            <a:pPr lvl="1" indent="-285750">
              <a:buFont typeface="Arial" panose="020B0604020202020204" pitchFamily="34" charset="0"/>
              <a:buChar char="•"/>
            </a:pPr>
            <a:r>
              <a:rPr lang="en-US" sz="1000" b="0" i="0" u="none" strike="noStrike" kern="1200" baseline="0" dirty="0" smtClean="0">
                <a:solidFill>
                  <a:schemeClr val="tx1"/>
                </a:solidFill>
              </a:rPr>
              <a:t>The second group consists of several hormones that influence the release of hormones by other glands</a:t>
            </a:r>
          </a:p>
          <a:p>
            <a:pPr marL="685800" lvl="2" indent="-228600">
              <a:buFont typeface="Arial" panose="020B0604020202020204" pitchFamily="34" charset="0"/>
              <a:buChar char="•"/>
            </a:pPr>
            <a:r>
              <a:rPr lang="en-US" sz="1000" b="0" i="0" u="none" strike="noStrike" kern="1200" baseline="0" dirty="0" smtClean="0">
                <a:solidFill>
                  <a:schemeClr val="tx1"/>
                </a:solidFill>
              </a:rPr>
              <a:t>Pituitary hormones direct the release of growth hormone, which stimulates growth and regeneration, making it a popular performance-enhancing substance used illegally by some elite athletes</a:t>
            </a:r>
          </a:p>
          <a:p>
            <a:pPr marL="171450" lvl="0" indent="-171450">
              <a:buFont typeface="Arial" panose="020B0604020202020204" pitchFamily="34" charset="0"/>
              <a:buChar char="•"/>
            </a:pPr>
            <a:r>
              <a:rPr lang="en-US" sz="1000" b="0" i="0" u="none" strike="noStrike" kern="1200" baseline="0" dirty="0" smtClean="0">
                <a:solidFill>
                  <a:schemeClr val="tx1"/>
                </a:solidFill>
              </a:rPr>
              <a:t>The pituitary also releases </a:t>
            </a:r>
            <a:r>
              <a:rPr lang="en-US" sz="1000" b="1" i="0" u="none" strike="noStrike" kern="1200" baseline="0" dirty="0" smtClean="0">
                <a:solidFill>
                  <a:schemeClr val="tx1"/>
                </a:solidFill>
              </a:rPr>
              <a:t>endorphins</a:t>
            </a:r>
            <a:r>
              <a:rPr lang="en-US" sz="1000" b="0" i="0" u="none" strike="noStrike" kern="1200" baseline="0" dirty="0" smtClean="0">
                <a:solidFill>
                  <a:schemeClr val="tx1"/>
                </a:solidFill>
              </a:rPr>
              <a:t> that relieve pain</a:t>
            </a:r>
          </a:p>
          <a:p>
            <a:pPr marL="171450" lvl="0" indent="-171450">
              <a:buFont typeface="Arial" panose="020B0604020202020204" pitchFamily="34" charset="0"/>
              <a:buChar char="•"/>
            </a:pPr>
            <a:endParaRPr lang="en-US" sz="1000" b="0" i="0" u="none" strike="noStrike" kern="1200" baseline="0" dirty="0" smtClean="0">
              <a:solidFill>
                <a:schemeClr val="tx1"/>
              </a:solidFill>
            </a:endParaRPr>
          </a:p>
          <a:p>
            <a:pPr marL="0" lvl="0" indent="0">
              <a:buFont typeface="Arial" panose="020B0604020202020204" pitchFamily="34" charset="0"/>
              <a:buNone/>
            </a:pPr>
            <a:r>
              <a:rPr lang="en-US" sz="1000" b="0" i="0" u="none" strike="noStrike" kern="1200" baseline="0" dirty="0" smtClean="0">
                <a:solidFill>
                  <a:schemeClr val="tx1"/>
                </a:solidFill>
              </a:rPr>
              <a:t>Learn more about the hypothalamus and the pituitary at </a:t>
            </a:r>
            <a:r>
              <a:rPr lang="en-US" sz="1000" b="0" i="0" u="none" strike="noStrike" kern="1200" baseline="0" dirty="0" smtClean="0">
                <a:solidFill>
                  <a:schemeClr val="tx1"/>
                </a:solidFill>
                <a:hlinkClick r:id="rId3"/>
              </a:rPr>
              <a:t>https://www.youtube.com/watch?v=nNLsXKkLSTs</a:t>
            </a:r>
            <a:r>
              <a:rPr lang="en-US" sz="1000" b="0" i="0" u="none" strike="noStrike" kern="1200" baseline="0" dirty="0" smtClean="0">
                <a:solidFill>
                  <a:schemeClr val="tx1"/>
                </a:solidFill>
              </a:rPr>
              <a:t>  (4:57)</a:t>
            </a:r>
          </a:p>
          <a:p>
            <a:pPr marL="0" lvl="0" indent="0">
              <a:buFont typeface="Arial" panose="020B0604020202020204" pitchFamily="34" charset="0"/>
              <a:buNone/>
            </a:pPr>
            <a:endParaRPr lang="en-US" sz="1000" b="0" i="0" u="none" strike="noStrike" kern="1200" baseline="0" dirty="0" smtClean="0">
              <a:solidFill>
                <a:schemeClr val="tx1"/>
              </a:solidFill>
            </a:endParaRPr>
          </a:p>
          <a:p>
            <a:pPr marL="171450" lvl="0" indent="-171450">
              <a:buFont typeface="Arial" panose="020B0604020202020204" pitchFamily="34" charset="0"/>
              <a:buChar char="•"/>
            </a:pPr>
            <a:endParaRPr lang="en-US" sz="1200" b="0" i="0" u="none" strike="noStrike" kern="1200" baseline="0" dirty="0" smtClean="0">
              <a:solidFill>
                <a:schemeClr val="tx1"/>
              </a:solidFill>
              <a:latin typeface="+mn-lt"/>
              <a:ea typeface="MS PGothic" panose="020B0600070205080204" pitchFamily="34" charset="-128"/>
              <a:cs typeface="+mn-cs"/>
            </a:endParaRPr>
          </a:p>
          <a:p>
            <a:pPr marL="171450" lvl="0" indent="-171450">
              <a:buFont typeface="Arial" panose="020B0604020202020204" pitchFamily="34" charset="0"/>
              <a:buChar char="•"/>
            </a:pPr>
            <a:endParaRPr lang="en-US" sz="1200" b="0" i="0" u="none" strike="noStrike" kern="1200" baseline="0" dirty="0" smtClean="0">
              <a:solidFill>
                <a:schemeClr val="tx1"/>
              </a:solidFill>
              <a:latin typeface="+mn-lt"/>
              <a:ea typeface="MS PGothic" panose="020B0600070205080204" pitchFamily="34" charset="-128"/>
              <a:cs typeface="+mn-cs"/>
            </a:endParaRPr>
          </a:p>
          <a:p>
            <a:pPr marL="1085850" lvl="2" indent="-171450">
              <a:buFont typeface="Arial" panose="020B0604020202020204" pitchFamily="34" charset="0"/>
              <a:buChar char="•"/>
            </a:pPr>
            <a:endParaRPr lang="en-US" sz="1200" b="0" i="0" u="none" strike="noStrike" kern="1200" baseline="0" dirty="0" smtClean="0">
              <a:solidFill>
                <a:schemeClr val="tx1"/>
              </a:solidFill>
              <a:latin typeface="+mn-lt"/>
              <a:ea typeface="MS PGothic" panose="020B0600070205080204" pitchFamily="34" charset="-128"/>
              <a:cs typeface="+mn-cs"/>
            </a:endParaRPr>
          </a:p>
          <a:p>
            <a:pPr marL="171450" lvl="0" indent="-171450">
              <a:buFont typeface="Arial" panose="020B0604020202020204" pitchFamily="34" charset="0"/>
              <a:buChar char="•"/>
            </a:pPr>
            <a:endParaRPr lang="en-US" sz="1200" b="0" i="0" u="none" strike="noStrike" kern="1200" baseline="0" dirty="0" smtClean="0">
              <a:solidFill>
                <a:schemeClr val="tx1"/>
              </a:solidFill>
              <a:latin typeface="+mn-lt"/>
              <a:ea typeface="MS PGothic" panose="020B0600070205080204" pitchFamily="34" charset="-128"/>
              <a:cs typeface="+mn-cs"/>
            </a:endParaRPr>
          </a:p>
          <a:p>
            <a:pPr marL="171450" lvl="0" indent="-171450">
              <a:buFont typeface="Arial" panose="020B0604020202020204" pitchFamily="34" charset="0"/>
              <a:buChar char="•"/>
            </a:pPr>
            <a:endParaRPr lang="en-US" sz="1200" b="0" i="0" u="none" strike="noStrike" kern="1200" baseline="0" dirty="0" smtClean="0">
              <a:solidFill>
                <a:schemeClr val="tx1"/>
              </a:solidFill>
              <a:latin typeface="+mn-lt"/>
              <a:ea typeface="MS PGothic" panose="020B0600070205080204" pitchFamily="34" charset="-128"/>
              <a:cs typeface="+mn-cs"/>
            </a:endParaRPr>
          </a:p>
          <a:p>
            <a:pPr marL="171450" lvl="0" indent="-171450">
              <a:buFont typeface="Arial" panose="020B0604020202020204" pitchFamily="34" charset="0"/>
              <a:buChar char="•"/>
            </a:pPr>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Endocrine System 4</a:t>
            </a:r>
            <a:r>
              <a:rPr lang="en-US" sz="1000" b="1" baseline="0" dirty="0" smtClean="0"/>
              <a:t> of 4</a:t>
            </a:r>
            <a:endParaRPr lang="en-US" sz="1000" b="1"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Endorphins</a:t>
            </a:r>
            <a:r>
              <a:rPr lang="en-US" sz="1000" b="0" dirty="0" smtClean="0"/>
              <a:t> (short for “endogenous morphine,” or morphine produced by the body) modify our natural response to pain</a:t>
            </a:r>
          </a:p>
          <a:p>
            <a:pPr marL="171450" indent="-171450">
              <a:buFont typeface="Arial" panose="020B0604020202020204" pitchFamily="34" charset="0"/>
              <a:buChar char="•"/>
            </a:pPr>
            <a:r>
              <a:rPr lang="en-US" sz="1000" b="0" i="0" u="none" strike="noStrike" kern="1200" baseline="0" dirty="0" smtClean="0">
                <a:solidFill>
                  <a:schemeClr val="tx1"/>
                </a:solidFill>
              </a:rPr>
              <a:t>Other important </a:t>
            </a:r>
            <a:r>
              <a:rPr lang="en-US" sz="1000" b="1" i="0" u="none" strike="noStrike" kern="1200" baseline="0" dirty="0" smtClean="0">
                <a:solidFill>
                  <a:schemeClr val="tx1"/>
                </a:solidFill>
              </a:rPr>
              <a:t>hormones</a:t>
            </a:r>
            <a:r>
              <a:rPr lang="en-US" sz="1000" b="0" i="0" u="none" strike="noStrike" kern="1200" baseline="0" dirty="0" smtClean="0">
                <a:solidFill>
                  <a:schemeClr val="tx1"/>
                </a:solidFill>
              </a:rPr>
              <a:t> include melatonin, epinephrine, norepinephrine, and the thyroid hormones, and the sex hormones </a:t>
            </a:r>
          </a:p>
          <a:p>
            <a:pPr marL="171450"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33</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 </a:t>
            </a:r>
            <a:r>
              <a:rPr lang="en-US" sz="1000" b="0" baseline="0" dirty="0" smtClean="0"/>
              <a:t>[©Argosy Publishing, Inc.] (</a:t>
            </a:r>
            <a:r>
              <a:rPr lang="en-US" sz="1000" b="0" baseline="0" dirty="0" err="1" smtClean="0"/>
              <a:t>Cacioppo</a:t>
            </a:r>
            <a:r>
              <a:rPr lang="en-US" sz="1000" b="0" baseline="0" dirty="0" smtClean="0"/>
              <a:t>, Figure 4.4, p. 115)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Nervous System 4</a:t>
            </a:r>
            <a:r>
              <a:rPr lang="en-US" sz="1000" b="1" baseline="0" dirty="0" smtClean="0"/>
              <a:t> of 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A number of important reflexes are initiated by the spinal cord without the assistance of the brain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Spinal reflexes give us an opportunity to look at the functions of three different types of neurons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Sensory neurons carry information from the external environment or from the body back to the CNS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baseline="0" dirty="0" smtClean="0"/>
              <a:t>Motor neurons </a:t>
            </a:r>
            <a:r>
              <a:rPr lang="en-US" sz="1000" b="0" baseline="0" dirty="0" smtClean="0"/>
              <a:t>carry commands from the CNS back to the muscles and glands of the body</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Interneurons, which have neither sensory nor motor functions, play important roles in more complex reflexes and throughout the nervous system</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Watch an examination of reflexes at </a:t>
            </a:r>
            <a:r>
              <a:rPr lang="en-US" sz="1000" b="0" baseline="0" dirty="0" smtClean="0">
                <a:hlinkClick r:id="rId3"/>
              </a:rPr>
              <a:t>https://www.youtube.com/watch?v=cYOnWQHxJts</a:t>
            </a:r>
            <a:r>
              <a:rPr lang="en-US" sz="1000" b="0" baseline="0" dirty="0" smtClean="0"/>
              <a:t> </a:t>
            </a:r>
            <a:r>
              <a:rPr lang="en-US" sz="1000" b="1" baseline="0" dirty="0" smtClean="0"/>
              <a:t> </a:t>
            </a:r>
            <a:r>
              <a:rPr lang="en-US" sz="1000" b="0" baseline="0" dirty="0" smtClean="0"/>
              <a:t>(3:14)</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355185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 </a:t>
            </a:r>
            <a:r>
              <a:rPr lang="en-US" sz="1000" b="0" baseline="0" dirty="0" smtClean="0"/>
              <a:t>[©Argosy Publishing, Inc.] (</a:t>
            </a:r>
            <a:r>
              <a:rPr lang="en-US" sz="1000" b="0" baseline="0" dirty="0" err="1" smtClean="0"/>
              <a:t>Cacioppo</a:t>
            </a:r>
            <a:r>
              <a:rPr lang="en-US" sz="1000" b="0" baseline="0" dirty="0" smtClean="0"/>
              <a:t>, Figure 4.16, p. 129)</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The Nervous System 5</a:t>
            </a:r>
            <a:r>
              <a:rPr lang="en-US" sz="1000" b="1" baseline="0" dirty="0" smtClean="0"/>
              <a:t>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The </a:t>
            </a:r>
            <a:r>
              <a:rPr lang="en-US" sz="1000" b="1" baseline="0" dirty="0" smtClean="0"/>
              <a:t>somatic nervous system </a:t>
            </a:r>
            <a:r>
              <a:rPr lang="en-US" sz="1000" b="0" baseline="0" dirty="0" smtClean="0"/>
              <a:t>is the part of the peripheral nervous system that transmits commands for voluntary movement from the central nervous system to the muscles and brings sensory input back to the CNS for further processing. These functions are carried out by the 31 pairs of spinal nerves serving the torso and limbs, and the 12 pairs of cranial nerves serving the head, neck, and some internal organs.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Learn more about the cranial nerves at </a:t>
            </a:r>
            <a:r>
              <a:rPr lang="en-US" sz="1000" b="0" baseline="0" dirty="0" smtClean="0">
                <a:hlinkClick r:id="rId3"/>
              </a:rPr>
              <a:t>https://www.youtube.com/watch?v=vFp_qNifHzw</a:t>
            </a:r>
            <a:r>
              <a:rPr lang="en-US" sz="1000" b="0" baseline="0" dirty="0" smtClean="0"/>
              <a:t>  (12:39)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10548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IMAGE: </a:t>
            </a:r>
            <a:r>
              <a:rPr lang="en-US" b="0" baseline="0" dirty="0" smtClean="0"/>
              <a:t>[©Argosy Publishing, Inc.] (</a:t>
            </a:r>
            <a:r>
              <a:rPr lang="en-US" b="0" baseline="0" dirty="0" err="1" smtClean="0"/>
              <a:t>Cacioppo</a:t>
            </a:r>
            <a:r>
              <a:rPr lang="en-US" b="0" baseline="0" dirty="0" smtClean="0"/>
              <a:t>, Figure 4.17, p. 131)</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The Nervous System 6</a:t>
            </a:r>
            <a:r>
              <a:rPr lang="en-US" b="1" baseline="0" dirty="0" smtClean="0"/>
              <a:t>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The </a:t>
            </a:r>
            <a:r>
              <a:rPr lang="en-US" b="1" baseline="0" dirty="0" smtClean="0"/>
              <a:t>autonomic nervous system </a:t>
            </a:r>
            <a:r>
              <a:rPr lang="en-US" b="0" baseline="0" dirty="0" smtClean="0"/>
              <a:t>is responsible for </a:t>
            </a:r>
            <a:r>
              <a:rPr lang="en-US" b="1" baseline="0" dirty="0" smtClean="0"/>
              <a:t>homeostasis </a:t>
            </a:r>
            <a:r>
              <a:rPr lang="en-US" b="0" baseline="0" dirty="0" smtClean="0"/>
              <a:t>– the regulation of important body functions such as temperature and thirst, and our fight-or-flight response to emergencies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The ANS</a:t>
            </a:r>
            <a:r>
              <a:rPr lang="en-US" b="1" baseline="0" dirty="0" smtClean="0"/>
              <a:t> </a:t>
            </a:r>
            <a:r>
              <a:rPr lang="en-US" b="0" baseline="0" dirty="0" smtClean="0"/>
              <a:t>contains two subdivisions, the </a:t>
            </a:r>
            <a:r>
              <a:rPr lang="en-US" b="1" baseline="0" dirty="0" smtClean="0"/>
              <a:t>sympathetic division </a:t>
            </a:r>
            <a:r>
              <a:rPr lang="en-US" b="0" baseline="0" dirty="0" smtClean="0"/>
              <a:t>and the </a:t>
            </a:r>
            <a:r>
              <a:rPr lang="en-US" b="1" baseline="0" dirty="0" smtClean="0"/>
              <a:t>parasympathetic division</a:t>
            </a:r>
            <a:r>
              <a:rPr lang="en-US" b="0" baseline="0" dirty="0" smtClean="0"/>
              <a: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Nerve cells participating in the sympathetic division are found in the middle regions of the spinal cord in the torso and lower back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Nerve cells participating in the parasympathetic division are located either in the brain or in the lowest segments of the spinal cord</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The sympathetic division prepares the body for situations requiring the expenditure of energy</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The parasympathetic division directs the storage of energy</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The operation of the internal organs in response to environmental stimuli reflects a sophisticated combination of inputs from both the sympathetic and parasympathetic divisions</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baseline="0" dirty="0" smtClean="0"/>
              <a:t>The nature of the autonomic nervous system is important to our understanding of stress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The sympathetic division was designed to deal with emergencies that could be resolved relatively quickly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Worrying about far distant dangers, like next month’s rent or upcoming exams is a luxury that human beings did not have until quite recently</a:t>
            </a:r>
          </a:p>
          <a:p>
            <a:pPr marL="457200" marR="0" lvl="2" indent="-2286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Whenever you identify something as a significant threat, the sympathetic division goes into action </a:t>
            </a:r>
          </a:p>
          <a:p>
            <a:pPr marL="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Learn more about the sympathetic and parasympathetic nervous system at </a:t>
            </a:r>
            <a:r>
              <a:rPr lang="en-US" b="0" baseline="0" dirty="0" smtClean="0">
                <a:hlinkClick r:id="rId3"/>
              </a:rPr>
              <a:t>https://www.youtube.com/watch?v=H8ItFuDgYKw</a:t>
            </a:r>
            <a:r>
              <a:rPr lang="en-US" b="0" baseline="0" dirty="0" smtClean="0"/>
              <a:t>  (4:34)</a:t>
            </a:r>
            <a:endParaRPr lang="en-US" b="1" baseline="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406010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a:t>
            </a:r>
            <a:r>
              <a:rPr lang="en-US" sz="1200" b="0" i="0" u="none" strike="noStrike" kern="1200" baseline="0" dirty="0" smtClean="0">
                <a:solidFill>
                  <a:schemeClr val="tx1"/>
                </a:solidFill>
                <a:latin typeface="+mn-lt"/>
                <a:ea typeface="MS PGothic" panose="020B0600070205080204" pitchFamily="34" charset="-128"/>
                <a:cs typeface="+mn-cs"/>
              </a:rPr>
              <a:t>© MPI Biochemistry/Volker Steger/Science Source] (</a:t>
            </a:r>
            <a:r>
              <a:rPr lang="en-US" sz="1200" b="0" i="0" u="none" strike="noStrike" kern="1200" baseline="0" dirty="0" err="1" smtClean="0">
                <a:solidFill>
                  <a:schemeClr val="tx1"/>
                </a:solidFill>
                <a:latin typeface="+mn-lt"/>
                <a:ea typeface="MS PGothic" panose="020B0600070205080204" pitchFamily="34" charset="-128"/>
                <a:cs typeface="+mn-cs"/>
              </a:rPr>
              <a:t>Cacioppo</a:t>
            </a:r>
            <a:r>
              <a:rPr lang="en-US" sz="1200" b="0" i="0" u="none" strike="noStrike" kern="1200" baseline="0" dirty="0" smtClean="0">
                <a:solidFill>
                  <a:schemeClr val="tx1"/>
                </a:solidFill>
                <a:latin typeface="+mn-lt"/>
                <a:ea typeface="MS PGothic" panose="020B0600070205080204" pitchFamily="34" charset="-128"/>
                <a:cs typeface="+mn-cs"/>
              </a:rPr>
              <a:t>, p. 134)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Neurons 1 of 11</a:t>
            </a:r>
            <a:endParaRPr lang="en-US" sz="9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dirty="0" smtClean="0"/>
              <a:t>The neuron in the photo has been grown on a silicon chip, a line of research that might lead to better treatment for people with amputated limbs. Prosthetic devices, such as an artificial leg or hand, could possibly communicate directly with the person’s nervous system.</a:t>
            </a:r>
          </a:p>
          <a:p>
            <a:endParaRPr lang="en-US" dirty="0" smtClean="0"/>
          </a:p>
          <a:p>
            <a:r>
              <a:rPr lang="en-US" dirty="0" smtClean="0"/>
              <a:t>This section covers:</a:t>
            </a:r>
          </a:p>
          <a:p>
            <a:pPr lvl="1" indent="-228600">
              <a:buFont typeface="Arial" panose="020B0604020202020204" pitchFamily="34" charset="0"/>
              <a:buChar char="•"/>
            </a:pPr>
            <a:r>
              <a:rPr lang="en-US" dirty="0" smtClean="0"/>
              <a:t>The structure and functions of neurons</a:t>
            </a:r>
          </a:p>
          <a:p>
            <a:pPr lvl="1" indent="-228600">
              <a:buFont typeface="Arial" panose="020B0604020202020204" pitchFamily="34" charset="0"/>
              <a:buChar char="•"/>
            </a:pPr>
            <a:r>
              <a:rPr lang="en-US" dirty="0" smtClean="0"/>
              <a:t>How neurons communicate</a:t>
            </a:r>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a:solidFill>
                  <a:prstClr val="black"/>
                </a:solidFill>
              </a:rPr>
              <a:pPr>
                <a:defRPr/>
              </a:pPr>
              <a:t>7</a:t>
            </a:fld>
            <a:endParaRPr lang="en-US" altLang="en-US" dirty="0">
              <a:solidFill>
                <a:prstClr val="black"/>
              </a:solidFill>
            </a:endParaRPr>
          </a:p>
        </p:txBody>
      </p:sp>
    </p:spTree>
    <p:extLst>
      <p:ext uri="{BB962C8B-B14F-4D97-AF65-F5344CB8AC3E}">
        <p14:creationId xmlns:p14="http://schemas.microsoft.com/office/powerpoint/2010/main" val="329332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IMAGE: </a:t>
            </a:r>
            <a:r>
              <a:rPr lang="en-US" b="0" dirty="0" smtClean="0"/>
              <a:t>[©Argosy Publishing, Inc.] (</a:t>
            </a:r>
            <a:r>
              <a:rPr lang="en-US" b="0" dirty="0" err="1" smtClean="0"/>
              <a:t>Cacioppo</a:t>
            </a:r>
            <a:r>
              <a:rPr lang="en-US" b="0" dirty="0" smtClean="0"/>
              <a:t>, Figure 4.20, p. 135)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Neurotransmission 2</a:t>
            </a:r>
            <a:r>
              <a:rPr lang="en-US" b="1" baseline="0" dirty="0" smtClean="0"/>
              <a:t>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r>
              <a:rPr lang="en-US" b="0" dirty="0" smtClean="0"/>
              <a:t>A</a:t>
            </a:r>
            <a:r>
              <a:rPr lang="en-US" b="1" dirty="0" smtClean="0"/>
              <a:t> neuron </a:t>
            </a:r>
            <a:r>
              <a:rPr lang="en-US" dirty="0" smtClean="0"/>
              <a:t>is a specialized </a:t>
            </a:r>
            <a:r>
              <a:rPr lang="en-US" b="0" dirty="0" smtClean="0"/>
              <a:t>nerve cell that processes and transmits information</a:t>
            </a:r>
          </a:p>
          <a:p>
            <a:pPr marL="181225" indent="-181225">
              <a:buFont typeface="Arial" panose="020B0604020202020204" pitchFamily="34" charset="0"/>
              <a:buChar char="•"/>
            </a:pPr>
            <a:r>
              <a:rPr lang="en-US" dirty="0" smtClean="0"/>
              <a:t>Neurons are like other types of animal cells</a:t>
            </a:r>
          </a:p>
          <a:p>
            <a:pPr lvl="1" indent="-228600">
              <a:buFont typeface="Arial" panose="020B0604020202020204" pitchFamily="34" charset="0"/>
              <a:buChar char="•"/>
            </a:pPr>
            <a:r>
              <a:rPr lang="en-US" dirty="0" smtClean="0"/>
              <a:t>The </a:t>
            </a:r>
            <a:r>
              <a:rPr lang="en-US" b="1" dirty="0" smtClean="0"/>
              <a:t>cell body </a:t>
            </a:r>
            <a:r>
              <a:rPr lang="en-US" dirty="0" smtClean="0"/>
              <a:t>contains the nucleus</a:t>
            </a:r>
          </a:p>
          <a:p>
            <a:pPr lvl="1" indent="-228600">
              <a:buFont typeface="Arial" panose="020B0604020202020204" pitchFamily="34" charset="0"/>
              <a:buChar char="•"/>
            </a:pPr>
            <a:r>
              <a:rPr lang="en-US" dirty="0" smtClean="0"/>
              <a:t>The fatty membrane separates intracellular and extracellular fluids </a:t>
            </a:r>
          </a:p>
          <a:p>
            <a:pPr marL="181225" indent="-181225">
              <a:buFont typeface="Arial" panose="020B0604020202020204" pitchFamily="34" charset="0"/>
              <a:buChar char="•"/>
            </a:pPr>
            <a:r>
              <a:rPr lang="en-US" dirty="0" smtClean="0"/>
              <a:t>Neurons perform the usual tasks of all cells</a:t>
            </a:r>
          </a:p>
          <a:p>
            <a:pPr lvl="1" indent="-228600">
              <a:buFont typeface="Arial" panose="020B0604020202020204" pitchFamily="34" charset="0"/>
              <a:buChar char="•"/>
            </a:pPr>
            <a:r>
              <a:rPr lang="en-US" dirty="0" smtClean="0"/>
              <a:t>Basic housekeeping </a:t>
            </a:r>
          </a:p>
          <a:p>
            <a:pPr lvl="1" indent="-228600">
              <a:buFont typeface="Arial" panose="020B0604020202020204" pitchFamily="34" charset="0"/>
              <a:buChar char="•"/>
            </a:pPr>
            <a:r>
              <a:rPr lang="en-US" dirty="0" smtClean="0"/>
              <a:t>Metabolic functions</a:t>
            </a:r>
          </a:p>
          <a:p>
            <a:pPr lvl="1" indent="-228600">
              <a:buFont typeface="Arial" panose="020B0604020202020204" pitchFamily="34" charset="0"/>
              <a:buChar char="•"/>
            </a:pPr>
            <a:r>
              <a:rPr lang="en-US" dirty="0" smtClean="0"/>
              <a:t>Protein manufacturing</a:t>
            </a:r>
          </a:p>
          <a:p>
            <a:pPr marL="181225" indent="-181225">
              <a:buFont typeface="Arial" panose="020B0604020202020204" pitchFamily="34" charset="0"/>
              <a:buChar char="•"/>
            </a:pPr>
            <a:r>
              <a:rPr lang="en-US" dirty="0" smtClean="0"/>
              <a:t>Neurons are unlike other cells in a few ways</a:t>
            </a:r>
          </a:p>
          <a:p>
            <a:pPr lvl="1" indent="-228600">
              <a:buFont typeface="Arial" panose="020B0604020202020204" pitchFamily="34" charset="0"/>
              <a:buChar char="•"/>
            </a:pPr>
            <a:r>
              <a:rPr lang="en-US" dirty="0" smtClean="0"/>
              <a:t>Include specialized branches (</a:t>
            </a:r>
            <a:r>
              <a:rPr lang="en-US" b="1" dirty="0" smtClean="0"/>
              <a:t>axons</a:t>
            </a:r>
            <a:r>
              <a:rPr lang="en-US" baseline="0" dirty="0" smtClean="0"/>
              <a:t> and </a:t>
            </a:r>
            <a:r>
              <a:rPr lang="en-US" b="1" baseline="0" dirty="0" smtClean="0"/>
              <a:t>dendrites</a:t>
            </a:r>
            <a:r>
              <a:rPr lang="en-US" baseline="0" dirty="0" smtClean="0"/>
              <a:t>), which</a:t>
            </a:r>
            <a:r>
              <a:rPr lang="en-US" dirty="0" smtClean="0"/>
              <a:t> pass information to and receive information from other cells</a:t>
            </a:r>
          </a:p>
          <a:p>
            <a:pPr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baseline="0" dirty="0" smtClean="0"/>
              <a:t>Axon</a:t>
            </a:r>
            <a:r>
              <a:rPr lang="en-US" baseline="0" dirty="0" smtClean="0"/>
              <a:t>: branch of a neuron that is usually responsible for transmitting information to other neurons </a:t>
            </a:r>
          </a:p>
          <a:p>
            <a:pPr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baseline="0" dirty="0" smtClean="0"/>
              <a:t>Dendrite</a:t>
            </a:r>
            <a:r>
              <a:rPr lang="en-US" baseline="0" dirty="0" smtClean="0"/>
              <a:t>: branch from the neural cell body that usually receives input from other neurons</a:t>
            </a:r>
          </a:p>
          <a:p>
            <a:pPr marL="664488" marR="0" lvl="1" indent="-18122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smtClean="0"/>
          </a:p>
          <a:p>
            <a:r>
              <a:rPr lang="en-US" sz="1200" b="0" i="0" u="none" strike="noStrike" kern="1200" baseline="0" dirty="0" smtClean="0">
                <a:solidFill>
                  <a:schemeClr val="tx1"/>
                </a:solidFill>
                <a:latin typeface="+mn-lt"/>
                <a:ea typeface="MS PGothic" panose="020B0600070205080204" pitchFamily="34" charset="-128"/>
                <a:cs typeface="+mn-cs"/>
              </a:rPr>
              <a:t>Learn about the structure, function, and types of neurons at</a:t>
            </a:r>
          </a:p>
          <a:p>
            <a:r>
              <a:rPr lang="en-US" sz="1200" b="0" i="0" u="none" strike="noStrike" kern="1200" baseline="0" dirty="0" smtClean="0">
                <a:solidFill>
                  <a:schemeClr val="tx1"/>
                </a:solidFill>
                <a:latin typeface="+mn-lt"/>
                <a:ea typeface="MS PGothic" panose="020B0600070205080204" pitchFamily="34" charset="-128"/>
                <a:cs typeface="+mn-cs"/>
                <a:hlinkClick r:id="rId3"/>
              </a:rPr>
              <a:t>https://www.youtube.com/watch?v=cUGuWh2UeMk</a:t>
            </a:r>
            <a:r>
              <a:rPr lang="en-US" sz="1200" b="0" i="0" u="none" strike="noStrike" kern="1200" baseline="0" dirty="0" smtClean="0">
                <a:solidFill>
                  <a:schemeClr val="tx1"/>
                </a:solidFill>
                <a:latin typeface="+mn-lt"/>
                <a:ea typeface="MS PGothic" panose="020B0600070205080204" pitchFamily="34" charset="-128"/>
                <a:cs typeface="+mn-cs"/>
              </a:rPr>
              <a:t> (4:08)</a:t>
            </a:r>
          </a:p>
          <a:p>
            <a:endParaRPr lang="en-US" sz="1200" b="0" i="0" u="none" strike="noStrike" kern="1200" baseline="0" dirty="0" smtClean="0">
              <a:solidFill>
                <a:schemeClr val="tx1"/>
              </a:solidFill>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2764755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IMAGE: </a:t>
            </a:r>
            <a:r>
              <a:rPr lang="en-US" sz="1200" b="0" i="0" u="none" strike="noStrike" kern="1200" baseline="0" dirty="0" smtClean="0">
                <a:solidFill>
                  <a:schemeClr val="tx1"/>
                </a:solidFill>
                <a:latin typeface="+mn-lt"/>
                <a:ea typeface="MS PGothic" panose="020B0600070205080204" pitchFamily="34" charset="-128"/>
                <a:cs typeface="+mn-cs"/>
              </a:rPr>
              <a:t>[©Argosy Publishing, Inc.] (</a:t>
            </a:r>
            <a:r>
              <a:rPr lang="en-US" sz="1200" b="0" i="0" u="none" strike="noStrike" kern="1200" baseline="0" dirty="0" err="1" smtClean="0">
                <a:solidFill>
                  <a:schemeClr val="tx1"/>
                </a:solidFill>
                <a:latin typeface="+mn-lt"/>
                <a:ea typeface="MS PGothic" panose="020B0600070205080204" pitchFamily="34" charset="-128"/>
                <a:cs typeface="+mn-cs"/>
              </a:rPr>
              <a:t>Cacioppo</a:t>
            </a:r>
            <a:r>
              <a:rPr lang="en-US" sz="1200" b="0" i="0" u="none" strike="noStrike" kern="1200" baseline="0" dirty="0" smtClean="0">
                <a:solidFill>
                  <a:schemeClr val="tx1"/>
                </a:solidFill>
                <a:latin typeface="+mn-lt"/>
                <a:ea typeface="MS PGothic" panose="020B0600070205080204" pitchFamily="34" charset="-128"/>
                <a:cs typeface="+mn-cs"/>
              </a:rPr>
              <a:t>, Figure 4.21, p. 136)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Neurons and Neurotransmission 3</a:t>
            </a:r>
            <a:r>
              <a:rPr lang="en-US" b="1" baseline="0" dirty="0" smtClean="0"/>
              <a:t> of 11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indent="0" defTabSz="966529">
              <a:lnSpc>
                <a:spcPct val="90000"/>
              </a:lnSpc>
              <a:spcBef>
                <a:spcPts val="634"/>
              </a:spcBef>
              <a:buFont typeface="Arial" pitchFamily="34" charset="0"/>
              <a:buNone/>
              <a:defRPr/>
            </a:pPr>
            <a:r>
              <a:rPr lang="en-US" b="1" dirty="0" smtClean="0">
                <a:cs typeface="Arial" pitchFamily="34" charset="0"/>
              </a:rPr>
              <a:t>Glial cells </a:t>
            </a:r>
          </a:p>
          <a:p>
            <a:pPr marL="171450" indent="-171450" defTabSz="966529">
              <a:lnSpc>
                <a:spcPct val="90000"/>
              </a:lnSpc>
              <a:spcBef>
                <a:spcPts val="634"/>
              </a:spcBef>
              <a:buFont typeface="Arial" pitchFamily="34" charset="0"/>
              <a:buChar char="•"/>
              <a:defRPr/>
            </a:pPr>
            <a:r>
              <a:rPr lang="en-US" dirty="0" smtClean="0">
                <a:cs typeface="Arial" pitchFamily="34" charset="0"/>
              </a:rPr>
              <a:t>Form the framework that holds</a:t>
            </a:r>
            <a:r>
              <a:rPr lang="en-US" baseline="0" dirty="0" smtClean="0">
                <a:cs typeface="Arial" pitchFamily="34" charset="0"/>
              </a:rPr>
              <a:t> neurons in place</a:t>
            </a:r>
          </a:p>
          <a:p>
            <a:pPr marL="171450" indent="-171450" defTabSz="966529">
              <a:lnSpc>
                <a:spcPct val="90000"/>
              </a:lnSpc>
              <a:spcBef>
                <a:spcPts val="634"/>
              </a:spcBef>
              <a:buFont typeface="Arial" pitchFamily="34" charset="0"/>
              <a:buChar char="•"/>
              <a:defRPr/>
            </a:pPr>
            <a:r>
              <a:rPr lang="en-US" baseline="0" dirty="0" smtClean="0">
                <a:cs typeface="Arial" pitchFamily="34" charset="0"/>
              </a:rPr>
              <a:t>Create tight connections with blood vessels serving the brain, the blood-brain barrier</a:t>
            </a:r>
          </a:p>
          <a:p>
            <a:pPr marL="171450" indent="-171450" defTabSz="966529">
              <a:lnSpc>
                <a:spcPct val="90000"/>
              </a:lnSpc>
              <a:spcBef>
                <a:spcPts val="634"/>
              </a:spcBef>
              <a:buFont typeface="Arial" pitchFamily="34" charset="0"/>
              <a:buChar char="•"/>
              <a:defRPr/>
            </a:pPr>
            <a:r>
              <a:rPr lang="en-US" baseline="0" dirty="0" smtClean="0">
                <a:cs typeface="Arial" pitchFamily="34" charset="0"/>
              </a:rPr>
              <a:t>Clean up debris where neurons have been damaged </a:t>
            </a:r>
            <a:endParaRPr lang="en-US" dirty="0" smtClean="0">
              <a:cs typeface="Arial" pitchFamily="34" charset="0"/>
            </a:endParaRPr>
          </a:p>
          <a:p>
            <a:endParaRPr lang="en-US" sz="1200" b="0" i="0" u="none" strike="noStrike" kern="1200" baseline="0" dirty="0" smtClean="0">
              <a:solidFill>
                <a:schemeClr val="tx1"/>
              </a:solidFill>
              <a:latin typeface="+mn-lt"/>
              <a:ea typeface="MS PGothic" panose="020B0600070205080204" pitchFamily="34" charset="-128"/>
              <a:cs typeface="+mn-cs"/>
            </a:endParaRPr>
          </a:p>
          <a:p>
            <a:r>
              <a:rPr lang="en-US" sz="1200" b="0" i="0" u="none" strike="noStrike" kern="1200" baseline="0" dirty="0" smtClean="0">
                <a:solidFill>
                  <a:schemeClr val="tx1"/>
                </a:solidFill>
                <a:latin typeface="+mn-lt"/>
                <a:ea typeface="MS PGothic" panose="020B0600070205080204" pitchFamily="34" charset="-128"/>
                <a:cs typeface="+mn-cs"/>
              </a:rPr>
              <a:t>Learn more about the functions of glial cells at </a:t>
            </a:r>
            <a:r>
              <a:rPr lang="en-US" sz="1200" b="0" i="0" u="none" strike="noStrike" kern="1200" baseline="0" dirty="0" smtClean="0">
                <a:solidFill>
                  <a:schemeClr val="tx1"/>
                </a:solidFill>
                <a:latin typeface="+mn-lt"/>
                <a:ea typeface="MS PGothic" panose="020B0600070205080204" pitchFamily="34" charset="-128"/>
                <a:cs typeface="+mn-cs"/>
                <a:hlinkClick r:id="rId3"/>
              </a:rPr>
              <a:t>https://www.youtube.com/watch?v=64MgiEDWyRg</a:t>
            </a:r>
            <a:r>
              <a:rPr lang="en-US" sz="1200" b="0" i="0" u="none" strike="noStrike" kern="1200" baseline="0" dirty="0" smtClean="0">
                <a:solidFill>
                  <a:schemeClr val="tx1"/>
                </a:solidFill>
                <a:latin typeface="+mn-lt"/>
                <a:ea typeface="MS PGothic" panose="020B0600070205080204" pitchFamily="34" charset="-128"/>
                <a:cs typeface="+mn-cs"/>
              </a:rPr>
              <a:t> (8:00)</a:t>
            </a:r>
          </a:p>
          <a:p>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a:p>
            <a:endParaRPr lang="en-US" sz="1200" b="0" i="0" u="none" strike="noStrike" kern="1200" baseline="0" dirty="0" smtClean="0">
              <a:solidFill>
                <a:schemeClr val="tx1"/>
              </a:solidFill>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3365543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35666617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132025783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344488" indent="-344488">
              <a:buFont typeface="Arial" panose="020B0604020202020204" pitchFamily="34" charset="0"/>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42208442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148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Arial" panose="020B0604020202020204" pitchFamily="34" charset="0"/>
              <a:buChar char="•"/>
              <a:defRPr sz="2800">
                <a:solidFill>
                  <a:schemeClr val="tx2">
                    <a:lumMod val="50000"/>
                  </a:schemeClr>
                </a:solidFill>
              </a:defRPr>
            </a:lvl1pPr>
          </a:lstStyle>
          <a:p>
            <a:pPr lvl="0"/>
            <a:r>
              <a:rPr lang="en-US" dirty="0" smtClean="0"/>
              <a:t>Click to edit Master text styles</a:t>
            </a:r>
          </a:p>
        </p:txBody>
      </p:sp>
      <p:sp>
        <p:nvSpPr>
          <p:cNvPr id="8" name="TextBox 7"/>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Genetics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285110958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13237659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21505564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91312751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344488" indent="-344488">
              <a:buFont typeface="Arial" panose="020B0604020202020204" pitchFamily="34" charset="0"/>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222564541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 name="Content Placeholder 3"/>
          <p:cNvSpPr>
            <a:spLocks noGrp="1"/>
          </p:cNvSpPr>
          <p:nvPr>
            <p:ph sz="half" idx="2"/>
          </p:nvPr>
        </p:nvSpPr>
        <p:spPr>
          <a:xfrm>
            <a:off x="337970" y="1676400"/>
            <a:ext cx="8458200" cy="2514600"/>
          </a:xfrm>
        </p:spPr>
        <p:txBody>
          <a:bodyPr/>
          <a:lstStyle>
            <a:lvl1pPr marL="344488" indent="-344488">
              <a:buFont typeface="Arial" panose="020B0604020202020204" pitchFamily="34" charset="0"/>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The Endocrine System"/>
          <p:cNvPicPr>
            <a:picLocks noChangeAspect="1"/>
          </p:cNvPicPr>
          <p:nvPr userDrawn="1"/>
        </p:nvPicPr>
        <p:blipFill>
          <a:blip r:embed="rId2"/>
          <a:stretch>
            <a:fillRect/>
          </a:stretch>
        </p:blipFill>
        <p:spPr>
          <a:xfrm>
            <a:off x="6234048" y="1676400"/>
            <a:ext cx="2345183" cy="2011680"/>
          </a:xfrm>
          <a:prstGeom prst="rect">
            <a:avLst/>
          </a:prstGeom>
        </p:spPr>
      </p:pic>
      <p:pic>
        <p:nvPicPr>
          <p:cNvPr id="10" name="Picture 9" descr="The Endocrine System"/>
          <p:cNvPicPr>
            <a:picLocks noChangeAspect="1"/>
          </p:cNvPicPr>
          <p:nvPr userDrawn="1"/>
        </p:nvPicPr>
        <p:blipFill>
          <a:blip r:embed="rId3"/>
          <a:stretch>
            <a:fillRect/>
          </a:stretch>
        </p:blipFill>
        <p:spPr>
          <a:xfrm>
            <a:off x="6234046" y="3688080"/>
            <a:ext cx="2345185" cy="2011680"/>
          </a:xfrm>
          <a:prstGeom prst="rect">
            <a:avLst/>
          </a:prstGeom>
        </p:spPr>
      </p:pic>
    </p:spTree>
    <p:extLst>
      <p:ext uri="{BB962C8B-B14F-4D97-AF65-F5344CB8AC3E}">
        <p14:creationId xmlns:p14="http://schemas.microsoft.com/office/powerpoint/2010/main" val="37632367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Arial" panose="020B0604020202020204" pitchFamily="34" charset="0"/>
              <a:buChar char="•"/>
              <a:defRPr sz="2800">
                <a:solidFill>
                  <a:schemeClr val="tx2">
                    <a:lumMod val="50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The Organization of the Nervous System."/>
          <p:cNvPicPr>
            <a:picLocks noChangeAspect="1"/>
          </p:cNvPicPr>
          <p:nvPr userDrawn="1"/>
        </p:nvPicPr>
        <p:blipFill>
          <a:blip r:embed="rId2"/>
          <a:stretch>
            <a:fillRect/>
          </a:stretch>
        </p:blipFill>
        <p:spPr>
          <a:xfrm>
            <a:off x="6019800" y="3429000"/>
            <a:ext cx="2262707" cy="2926080"/>
          </a:xfrm>
          <a:prstGeom prst="rect">
            <a:avLst/>
          </a:prstGeom>
        </p:spPr>
      </p:pic>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3"/>
          <p:cNvSpPr>
            <a:spLocks noGrp="1"/>
          </p:cNvSpPr>
          <p:nvPr>
            <p:ph sz="half" idx="2"/>
          </p:nvPr>
        </p:nvSpPr>
        <p:spPr>
          <a:xfrm>
            <a:off x="337970" y="1676400"/>
            <a:ext cx="8458200" cy="2514600"/>
          </a:xfrm>
        </p:spPr>
        <p:txBody>
          <a:bodyPr/>
          <a:lstStyle>
            <a:lvl1pPr marL="344488" indent="-344488">
              <a:buFont typeface="Arial" panose="020B0604020202020204" pitchFamily="34" charset="0"/>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3"/>
          <p:cNvSpPr>
            <a:spLocks noGrp="1"/>
          </p:cNvSpPr>
          <p:nvPr>
            <p:ph sz="half" idx="2"/>
          </p:nvPr>
        </p:nvSpPr>
        <p:spPr>
          <a:xfrm>
            <a:off x="343348" y="1676400"/>
            <a:ext cx="8458200" cy="2514600"/>
          </a:xfrm>
        </p:spPr>
        <p:txBody>
          <a:bodyPr/>
          <a:lstStyle>
            <a:lvl1pPr marL="344488" indent="-344488">
              <a:buFont typeface="Arial" panose="020B0604020202020204" pitchFamily="34" charset="0"/>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11" name="Picture 10" descr="X and Y Chromosomes"/>
          <p:cNvPicPr>
            <a:picLocks noChangeAspect="1"/>
          </p:cNvPicPr>
          <p:nvPr userDrawn="1"/>
        </p:nvPicPr>
        <p:blipFill>
          <a:blip r:embed="rId2"/>
          <a:stretch>
            <a:fillRect/>
          </a:stretch>
        </p:blipFill>
        <p:spPr>
          <a:xfrm>
            <a:off x="2514600" y="3810000"/>
            <a:ext cx="3917141" cy="2468880"/>
          </a:xfrm>
          <a:prstGeom prst="rect">
            <a:avLst/>
          </a:prstGeom>
        </p:spPr>
      </p:pic>
    </p:spTree>
    <p:extLst>
      <p:ext uri="{BB962C8B-B14F-4D97-AF65-F5344CB8AC3E}">
        <p14:creationId xmlns:p14="http://schemas.microsoft.com/office/powerpoint/2010/main" val="172893711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16058669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881727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8" name="TextBox 7"/>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Structures and Functions of the Brain</a:t>
            </a:r>
          </a:p>
        </p:txBody>
      </p:sp>
      <p:sp>
        <p:nvSpPr>
          <p:cNvPr id="12"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9"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498793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10667069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50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Arial" panose="020B0604020202020204" pitchFamily="34" charset="0"/>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231817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Arial" panose="020B0604020202020204" pitchFamily="34" charset="0"/>
              <a:buChar char="•"/>
              <a:defRPr sz="2800">
                <a:solidFill>
                  <a:schemeClr val="tx2">
                    <a:lumMod val="50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13690068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36591429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Nervous System</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8" r:id="rId3"/>
    <p:sldLayoutId id="2147483784" r:id="rId4"/>
    <p:sldLayoutId id="2147483785" r:id="rId5"/>
    <p:sldLayoutId id="2147483789" r:id="rId6"/>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Endocrine System</a:t>
            </a:r>
          </a:p>
        </p:txBody>
      </p:sp>
    </p:spTree>
    <p:extLst>
      <p:ext uri="{BB962C8B-B14F-4D97-AF65-F5344CB8AC3E}">
        <p14:creationId xmlns:p14="http://schemas.microsoft.com/office/powerpoint/2010/main" val="81772992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Genetics</a:t>
            </a:r>
          </a:p>
        </p:txBody>
      </p:sp>
    </p:spTree>
    <p:extLst>
      <p:ext uri="{BB962C8B-B14F-4D97-AF65-F5344CB8AC3E}">
        <p14:creationId xmlns:p14="http://schemas.microsoft.com/office/powerpoint/2010/main" val="62800894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8"/>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BIOPSYCHOLOGY</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3" r:id="rId1"/>
    <p:sldLayoutId id="2147483816" r:id="rId2"/>
    <p:sldLayoutId id="2147483853" r:id="rId3"/>
    <p:sldLayoutId id="2147483854" r:id="rId4"/>
    <p:sldLayoutId id="2147483855" r:id="rId5"/>
    <p:sldLayoutId id="2147483856" r:id="rId6"/>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7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This section covers:</a:t>
            </a:r>
          </a:p>
          <a:p>
            <a:pPr lvl="1"/>
            <a:r>
              <a:rPr lang="en-US" dirty="0" smtClean="0"/>
              <a:t>The organization of the nervous system</a:t>
            </a:r>
          </a:p>
          <a:p>
            <a:pPr lvl="1"/>
            <a:r>
              <a:rPr lang="en-US" dirty="0" smtClean="0"/>
              <a:t>The functions of the peripheral nervous system</a:t>
            </a:r>
          </a:p>
          <a:p>
            <a:endParaRPr lang="en-US" dirty="0"/>
          </a:p>
        </p:txBody>
      </p:sp>
      <p:sp>
        <p:nvSpPr>
          <p:cNvPr id="3" name="Title 2"/>
          <p:cNvSpPr>
            <a:spLocks noGrp="1"/>
          </p:cNvSpPr>
          <p:nvPr>
            <p:ph type="title"/>
          </p:nvPr>
        </p:nvSpPr>
        <p:spPr/>
        <p:txBody>
          <a:bodyPr/>
          <a:lstStyle/>
          <a:p>
            <a:r>
              <a:rPr lang="en-US" dirty="0" smtClean="0"/>
              <a:t>The Nervous System</a:t>
            </a:r>
            <a:endParaRPr lang="en-US" dirty="0"/>
          </a:p>
        </p:txBody>
      </p:sp>
    </p:spTree>
    <p:extLst>
      <p:ext uri="{BB962C8B-B14F-4D97-AF65-F5344CB8AC3E}">
        <p14:creationId xmlns:p14="http://schemas.microsoft.com/office/powerpoint/2010/main" val="113308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p:txBody>
          <a:bodyPr/>
          <a:lstStyle/>
          <a:p>
            <a:r>
              <a:rPr lang="en-US" dirty="0" smtClean="0"/>
              <a:t>The myelin sheath insulates axons and speeds electrical transmission along axons</a:t>
            </a:r>
            <a:endParaRPr lang="en-US" dirty="0"/>
          </a:p>
        </p:txBody>
      </p:sp>
      <p:sp>
        <p:nvSpPr>
          <p:cNvPr id="2" name="Title 1"/>
          <p:cNvSpPr>
            <a:spLocks noGrp="1"/>
          </p:cNvSpPr>
          <p:nvPr>
            <p:ph type="title"/>
          </p:nvPr>
        </p:nvSpPr>
        <p:spPr/>
        <p:txBody>
          <a:bodyPr/>
          <a:lstStyle/>
          <a:p>
            <a:r>
              <a:rPr lang="en-US" dirty="0" smtClean="0"/>
              <a:t>Glia Form Myelin</a:t>
            </a:r>
            <a:endParaRPr lang="en-US" dirty="0"/>
          </a:p>
        </p:txBody>
      </p:sp>
      <p:pic>
        <p:nvPicPr>
          <p:cNvPr id="5" name="Picture 4" descr="Figure 4.3 Glia form myelin"/>
          <p:cNvPicPr>
            <a:picLocks noChangeAspect="1"/>
          </p:cNvPicPr>
          <p:nvPr/>
        </p:nvPicPr>
        <p:blipFill rotWithShape="1">
          <a:blip r:embed="rId3"/>
          <a:srcRect l="1646" t="3730"/>
          <a:stretch/>
        </p:blipFill>
        <p:spPr>
          <a:xfrm>
            <a:off x="15240" y="2514600"/>
            <a:ext cx="9052560" cy="3778627"/>
          </a:xfrm>
          <a:prstGeom prst="rect">
            <a:avLst/>
          </a:prstGeom>
        </p:spPr>
      </p:pic>
    </p:spTree>
    <p:extLst>
      <p:ext uri="{BB962C8B-B14F-4D97-AF65-F5344CB8AC3E}">
        <p14:creationId xmlns:p14="http://schemas.microsoft.com/office/powerpoint/2010/main" val="3974373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Axons Transmit Information</a:t>
            </a:r>
            <a:endParaRPr lang="en-US" dirty="0"/>
          </a:p>
        </p:txBody>
      </p:sp>
      <p:pic>
        <p:nvPicPr>
          <p:cNvPr id="4" name="Picture 3"/>
          <p:cNvPicPr>
            <a:picLocks noChangeAspect="1"/>
          </p:cNvPicPr>
          <p:nvPr/>
        </p:nvPicPr>
        <p:blipFill>
          <a:blip r:embed="rId3"/>
          <a:stretch>
            <a:fillRect/>
          </a:stretch>
        </p:blipFill>
        <p:spPr>
          <a:xfrm>
            <a:off x="1904999" y="1295400"/>
            <a:ext cx="5068743" cy="5120640"/>
          </a:xfrm>
          <a:prstGeom prst="rect">
            <a:avLst/>
          </a:prstGeom>
        </p:spPr>
      </p:pic>
    </p:spTree>
    <p:extLst>
      <p:ext uri="{BB962C8B-B14F-4D97-AF65-F5344CB8AC3E}">
        <p14:creationId xmlns:p14="http://schemas.microsoft.com/office/powerpoint/2010/main" val="240391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Dendrites Receive Information</a:t>
            </a:r>
            <a:endParaRPr lang="en-US" dirty="0"/>
          </a:p>
        </p:txBody>
      </p:sp>
      <p:pic>
        <p:nvPicPr>
          <p:cNvPr id="3" name="Picture 2"/>
          <p:cNvPicPr>
            <a:picLocks noChangeAspect="1"/>
          </p:cNvPicPr>
          <p:nvPr/>
        </p:nvPicPr>
        <p:blipFill>
          <a:blip r:embed="rId3"/>
          <a:stretch>
            <a:fillRect/>
          </a:stretch>
        </p:blipFill>
        <p:spPr>
          <a:xfrm>
            <a:off x="1847791" y="1295400"/>
            <a:ext cx="5552685" cy="5029200"/>
          </a:xfrm>
          <a:prstGeom prst="rect">
            <a:avLst/>
          </a:prstGeom>
        </p:spPr>
      </p:pic>
      <p:pic>
        <p:nvPicPr>
          <p:cNvPr id="5" name="Picture 4"/>
          <p:cNvPicPr>
            <a:picLocks noChangeAspect="1"/>
          </p:cNvPicPr>
          <p:nvPr/>
        </p:nvPicPr>
        <p:blipFill>
          <a:blip r:embed="rId4"/>
          <a:stretch>
            <a:fillRect/>
          </a:stretch>
        </p:blipFill>
        <p:spPr>
          <a:xfrm>
            <a:off x="6786113" y="1619250"/>
            <a:ext cx="1228725" cy="361950"/>
          </a:xfrm>
          <a:prstGeom prst="rect">
            <a:avLst/>
          </a:prstGeom>
        </p:spPr>
      </p:pic>
      <p:pic>
        <p:nvPicPr>
          <p:cNvPr id="6" name="Picture 5"/>
          <p:cNvPicPr>
            <a:picLocks noChangeAspect="1"/>
          </p:cNvPicPr>
          <p:nvPr/>
        </p:nvPicPr>
        <p:blipFill>
          <a:blip r:embed="rId5"/>
          <a:stretch>
            <a:fillRect/>
          </a:stretch>
        </p:blipFill>
        <p:spPr>
          <a:xfrm>
            <a:off x="6095551" y="2481992"/>
            <a:ext cx="1381125" cy="304800"/>
          </a:xfrm>
          <a:prstGeom prst="rect">
            <a:avLst/>
          </a:prstGeom>
        </p:spPr>
      </p:pic>
      <p:pic>
        <p:nvPicPr>
          <p:cNvPr id="7" name="Picture 6"/>
          <p:cNvPicPr>
            <a:picLocks noChangeAspect="1"/>
          </p:cNvPicPr>
          <p:nvPr/>
        </p:nvPicPr>
        <p:blipFill>
          <a:blip r:embed="rId6"/>
          <a:stretch>
            <a:fillRect/>
          </a:stretch>
        </p:blipFill>
        <p:spPr>
          <a:xfrm>
            <a:off x="5943600" y="3657600"/>
            <a:ext cx="685800" cy="285750"/>
          </a:xfrm>
          <a:prstGeom prst="rect">
            <a:avLst/>
          </a:prstGeom>
        </p:spPr>
      </p:pic>
      <p:pic>
        <p:nvPicPr>
          <p:cNvPr id="8" name="Picture 7"/>
          <p:cNvPicPr>
            <a:picLocks noChangeAspect="1"/>
          </p:cNvPicPr>
          <p:nvPr/>
        </p:nvPicPr>
        <p:blipFill>
          <a:blip r:embed="rId7"/>
          <a:stretch>
            <a:fillRect/>
          </a:stretch>
        </p:blipFill>
        <p:spPr>
          <a:xfrm>
            <a:off x="6681339" y="5467350"/>
            <a:ext cx="1295400" cy="342900"/>
          </a:xfrm>
          <a:prstGeom prst="rect">
            <a:avLst/>
          </a:prstGeom>
        </p:spPr>
      </p:pic>
      <p:pic>
        <p:nvPicPr>
          <p:cNvPr id="9" name="Picture 8"/>
          <p:cNvPicPr>
            <a:picLocks noChangeAspect="1"/>
          </p:cNvPicPr>
          <p:nvPr/>
        </p:nvPicPr>
        <p:blipFill>
          <a:blip r:embed="rId8"/>
          <a:stretch>
            <a:fillRect/>
          </a:stretch>
        </p:blipFill>
        <p:spPr>
          <a:xfrm>
            <a:off x="6414639" y="5762625"/>
            <a:ext cx="533400" cy="304800"/>
          </a:xfrm>
          <a:prstGeom prst="rect">
            <a:avLst/>
          </a:prstGeom>
        </p:spPr>
      </p:pic>
      <p:pic>
        <p:nvPicPr>
          <p:cNvPr id="10" name="Picture 9"/>
          <p:cNvPicPr>
            <a:picLocks noChangeAspect="1"/>
          </p:cNvPicPr>
          <p:nvPr/>
        </p:nvPicPr>
        <p:blipFill>
          <a:blip r:embed="rId8"/>
          <a:stretch>
            <a:fillRect/>
          </a:stretch>
        </p:blipFill>
        <p:spPr>
          <a:xfrm>
            <a:off x="3810000" y="5257800"/>
            <a:ext cx="533400" cy="304800"/>
          </a:xfrm>
          <a:prstGeom prst="rect">
            <a:avLst/>
          </a:prstGeom>
        </p:spPr>
      </p:pic>
      <p:pic>
        <p:nvPicPr>
          <p:cNvPr id="11" name="Picture 10"/>
          <p:cNvPicPr>
            <a:picLocks noChangeAspect="1"/>
          </p:cNvPicPr>
          <p:nvPr/>
        </p:nvPicPr>
        <p:blipFill>
          <a:blip r:embed="rId9"/>
          <a:stretch>
            <a:fillRect/>
          </a:stretch>
        </p:blipFill>
        <p:spPr>
          <a:xfrm>
            <a:off x="2667000" y="6200775"/>
            <a:ext cx="942975" cy="247650"/>
          </a:xfrm>
          <a:prstGeom prst="rect">
            <a:avLst/>
          </a:prstGeom>
        </p:spPr>
      </p:pic>
      <p:pic>
        <p:nvPicPr>
          <p:cNvPr id="13" name="Picture 12"/>
          <p:cNvPicPr>
            <a:picLocks noChangeAspect="1"/>
          </p:cNvPicPr>
          <p:nvPr/>
        </p:nvPicPr>
        <p:blipFill>
          <a:blip r:embed="rId10"/>
          <a:stretch>
            <a:fillRect/>
          </a:stretch>
        </p:blipFill>
        <p:spPr>
          <a:xfrm>
            <a:off x="1524000" y="4495800"/>
            <a:ext cx="981075" cy="523875"/>
          </a:xfrm>
          <a:prstGeom prst="rect">
            <a:avLst/>
          </a:prstGeom>
        </p:spPr>
      </p:pic>
      <p:pic>
        <p:nvPicPr>
          <p:cNvPr id="17" name="Picture 16"/>
          <p:cNvPicPr>
            <a:picLocks noChangeAspect="1"/>
          </p:cNvPicPr>
          <p:nvPr/>
        </p:nvPicPr>
        <p:blipFill>
          <a:blip r:embed="rId11"/>
          <a:stretch>
            <a:fillRect/>
          </a:stretch>
        </p:blipFill>
        <p:spPr>
          <a:xfrm>
            <a:off x="4109589" y="2564970"/>
            <a:ext cx="1371600" cy="295275"/>
          </a:xfrm>
          <a:prstGeom prst="rect">
            <a:avLst/>
          </a:prstGeom>
        </p:spPr>
      </p:pic>
      <p:pic>
        <p:nvPicPr>
          <p:cNvPr id="18" name="Picture 17"/>
          <p:cNvPicPr>
            <a:picLocks noChangeAspect="1"/>
          </p:cNvPicPr>
          <p:nvPr/>
        </p:nvPicPr>
        <p:blipFill>
          <a:blip r:embed="rId11"/>
          <a:stretch>
            <a:fillRect/>
          </a:stretch>
        </p:blipFill>
        <p:spPr>
          <a:xfrm>
            <a:off x="3810000" y="3662362"/>
            <a:ext cx="1371600" cy="295275"/>
          </a:xfrm>
          <a:prstGeom prst="rect">
            <a:avLst/>
          </a:prstGeom>
        </p:spPr>
      </p:pic>
      <p:pic>
        <p:nvPicPr>
          <p:cNvPr id="19" name="Picture 18"/>
          <p:cNvPicPr>
            <a:picLocks noChangeAspect="1"/>
          </p:cNvPicPr>
          <p:nvPr/>
        </p:nvPicPr>
        <p:blipFill>
          <a:blip r:embed="rId11"/>
          <a:stretch>
            <a:fillRect/>
          </a:stretch>
        </p:blipFill>
        <p:spPr>
          <a:xfrm>
            <a:off x="6352667" y="4657725"/>
            <a:ext cx="1371600" cy="295275"/>
          </a:xfrm>
          <a:prstGeom prst="rect">
            <a:avLst/>
          </a:prstGeom>
        </p:spPr>
      </p:pic>
      <p:pic>
        <p:nvPicPr>
          <p:cNvPr id="20" name="Picture 19"/>
          <p:cNvPicPr>
            <a:picLocks noChangeAspect="1"/>
          </p:cNvPicPr>
          <p:nvPr/>
        </p:nvPicPr>
        <p:blipFill>
          <a:blip r:embed="rId12"/>
          <a:stretch>
            <a:fillRect/>
          </a:stretch>
        </p:blipFill>
        <p:spPr>
          <a:xfrm>
            <a:off x="4419152" y="5019675"/>
            <a:ext cx="1419225" cy="514350"/>
          </a:xfrm>
          <a:prstGeom prst="rect">
            <a:avLst/>
          </a:prstGeom>
        </p:spPr>
      </p:pic>
    </p:spTree>
    <p:extLst>
      <p:ext uri="{BB962C8B-B14F-4D97-AF65-F5344CB8AC3E}">
        <p14:creationId xmlns:p14="http://schemas.microsoft.com/office/powerpoint/2010/main" val="1789611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r>
              <a:rPr lang="en-US" dirty="0" smtClean="0"/>
              <a:t>Electrical signaling: action potential </a:t>
            </a:r>
          </a:p>
          <a:p>
            <a:r>
              <a:rPr lang="en-US" dirty="0" smtClean="0"/>
              <a:t>Chemical signaling: neurotransmitters</a:t>
            </a:r>
            <a:endParaRPr lang="en-US" dirty="0"/>
          </a:p>
        </p:txBody>
      </p:sp>
      <p:sp>
        <p:nvSpPr>
          <p:cNvPr id="2" name="Title 1"/>
          <p:cNvSpPr>
            <a:spLocks noGrp="1"/>
          </p:cNvSpPr>
          <p:nvPr>
            <p:ph type="title"/>
          </p:nvPr>
        </p:nvSpPr>
        <p:spPr/>
        <p:txBody>
          <a:bodyPr/>
          <a:lstStyle/>
          <a:p>
            <a:r>
              <a:rPr lang="en-US" dirty="0" smtClean="0"/>
              <a:t>Neural Communication: A Two-Step Process</a:t>
            </a:r>
            <a:endParaRPr lang="en-US" dirty="0"/>
          </a:p>
        </p:txBody>
      </p:sp>
      <p:pic>
        <p:nvPicPr>
          <p:cNvPr id="4" name="Picture 3" descr="Figure 7.3 Neurons or nerve cells with their axons and dendrites"/>
          <p:cNvPicPr>
            <a:picLocks noChangeAspect="1"/>
          </p:cNvPicPr>
          <p:nvPr/>
        </p:nvPicPr>
        <p:blipFill rotWithShape="1">
          <a:blip r:embed="rId3"/>
          <a:srcRect l="1164" t="8866"/>
          <a:stretch/>
        </p:blipFill>
        <p:spPr>
          <a:xfrm>
            <a:off x="1497257" y="2773680"/>
            <a:ext cx="5741743" cy="3474720"/>
          </a:xfrm>
          <a:prstGeom prst="rect">
            <a:avLst/>
          </a:prstGeom>
        </p:spPr>
      </p:pic>
    </p:spTree>
    <p:extLst>
      <p:ext uri="{BB962C8B-B14F-4D97-AF65-F5344CB8AC3E}">
        <p14:creationId xmlns:p14="http://schemas.microsoft.com/office/powerpoint/2010/main" val="2149361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an Action Potential</a:t>
            </a:r>
            <a:endParaRPr lang="en-US" dirty="0"/>
          </a:p>
        </p:txBody>
      </p:sp>
      <p:pic>
        <p:nvPicPr>
          <p:cNvPr id="3" name="Picture 2" descr="Figure 4.24. The action potential"/>
          <p:cNvPicPr>
            <a:picLocks noChangeAspect="1"/>
          </p:cNvPicPr>
          <p:nvPr/>
        </p:nvPicPr>
        <p:blipFill>
          <a:blip r:embed="rId3"/>
          <a:stretch>
            <a:fillRect/>
          </a:stretch>
        </p:blipFill>
        <p:spPr>
          <a:xfrm>
            <a:off x="304800" y="1371600"/>
            <a:ext cx="5014763" cy="5029200"/>
          </a:xfrm>
          <a:prstGeom prst="rect">
            <a:avLst/>
          </a:prstGeom>
        </p:spPr>
      </p:pic>
      <p:pic>
        <p:nvPicPr>
          <p:cNvPr id="4" name="Picture 3"/>
          <p:cNvPicPr>
            <a:picLocks noChangeAspect="1"/>
          </p:cNvPicPr>
          <p:nvPr/>
        </p:nvPicPr>
        <p:blipFill>
          <a:blip r:embed="rId4"/>
          <a:stretch>
            <a:fillRect/>
          </a:stretch>
        </p:blipFill>
        <p:spPr>
          <a:xfrm>
            <a:off x="5562600" y="1524000"/>
            <a:ext cx="3068050" cy="2743200"/>
          </a:xfrm>
          <a:prstGeom prst="rect">
            <a:avLst/>
          </a:prstGeom>
        </p:spPr>
      </p:pic>
    </p:spTree>
    <p:extLst>
      <p:ext uri="{BB962C8B-B14F-4D97-AF65-F5344CB8AC3E}">
        <p14:creationId xmlns:p14="http://schemas.microsoft.com/office/powerpoint/2010/main" val="2853319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Signaling: Propagating an Action Potential</a:t>
            </a:r>
            <a:endParaRPr lang="en-US" dirty="0"/>
          </a:p>
        </p:txBody>
      </p:sp>
      <p:pic>
        <p:nvPicPr>
          <p:cNvPr id="3" name="Picture 2"/>
          <p:cNvPicPr>
            <a:picLocks noChangeAspect="1"/>
          </p:cNvPicPr>
          <p:nvPr/>
        </p:nvPicPr>
        <p:blipFill>
          <a:blip r:embed="rId3"/>
          <a:stretch>
            <a:fillRect/>
          </a:stretch>
        </p:blipFill>
        <p:spPr>
          <a:xfrm>
            <a:off x="971102" y="1266824"/>
            <a:ext cx="7200900" cy="5000625"/>
          </a:xfrm>
          <a:prstGeom prst="rect">
            <a:avLst/>
          </a:prstGeom>
        </p:spPr>
      </p:pic>
      <p:pic>
        <p:nvPicPr>
          <p:cNvPr id="5" name="Picture 4"/>
          <p:cNvPicPr>
            <a:picLocks noChangeAspect="1"/>
          </p:cNvPicPr>
          <p:nvPr/>
        </p:nvPicPr>
        <p:blipFill>
          <a:blip r:embed="rId4"/>
          <a:stretch>
            <a:fillRect/>
          </a:stretch>
        </p:blipFill>
        <p:spPr>
          <a:xfrm>
            <a:off x="1019649" y="3581400"/>
            <a:ext cx="1095375" cy="371475"/>
          </a:xfrm>
          <a:prstGeom prst="rect">
            <a:avLst/>
          </a:prstGeom>
        </p:spPr>
      </p:pic>
      <p:pic>
        <p:nvPicPr>
          <p:cNvPr id="6" name="Picture 5"/>
          <p:cNvPicPr>
            <a:picLocks noChangeAspect="1"/>
          </p:cNvPicPr>
          <p:nvPr/>
        </p:nvPicPr>
        <p:blipFill>
          <a:blip r:embed="rId5"/>
          <a:stretch>
            <a:fillRect/>
          </a:stretch>
        </p:blipFill>
        <p:spPr>
          <a:xfrm>
            <a:off x="1905000" y="1491785"/>
            <a:ext cx="1724025" cy="323850"/>
          </a:xfrm>
          <a:prstGeom prst="rect">
            <a:avLst/>
          </a:prstGeom>
        </p:spPr>
      </p:pic>
      <p:pic>
        <p:nvPicPr>
          <p:cNvPr id="7" name="Picture 6"/>
          <p:cNvPicPr>
            <a:picLocks noChangeAspect="1"/>
          </p:cNvPicPr>
          <p:nvPr/>
        </p:nvPicPr>
        <p:blipFill>
          <a:blip r:embed="rId6"/>
          <a:stretch>
            <a:fillRect/>
          </a:stretch>
        </p:blipFill>
        <p:spPr>
          <a:xfrm>
            <a:off x="2266950" y="2958241"/>
            <a:ext cx="1743075" cy="342900"/>
          </a:xfrm>
          <a:prstGeom prst="rect">
            <a:avLst/>
          </a:prstGeom>
        </p:spPr>
      </p:pic>
      <p:pic>
        <p:nvPicPr>
          <p:cNvPr id="8" name="Picture 7"/>
          <p:cNvPicPr>
            <a:picLocks noChangeAspect="1"/>
          </p:cNvPicPr>
          <p:nvPr/>
        </p:nvPicPr>
        <p:blipFill>
          <a:blip r:embed="rId7"/>
          <a:stretch>
            <a:fillRect/>
          </a:stretch>
        </p:blipFill>
        <p:spPr>
          <a:xfrm>
            <a:off x="4195314" y="2977291"/>
            <a:ext cx="752475" cy="304800"/>
          </a:xfrm>
          <a:prstGeom prst="rect">
            <a:avLst/>
          </a:prstGeom>
        </p:spPr>
      </p:pic>
      <p:pic>
        <p:nvPicPr>
          <p:cNvPr id="9" name="Picture 8"/>
          <p:cNvPicPr>
            <a:picLocks noChangeAspect="1"/>
          </p:cNvPicPr>
          <p:nvPr/>
        </p:nvPicPr>
        <p:blipFill>
          <a:blip r:embed="rId8"/>
          <a:stretch>
            <a:fillRect/>
          </a:stretch>
        </p:blipFill>
        <p:spPr>
          <a:xfrm>
            <a:off x="5169245" y="3200400"/>
            <a:ext cx="2781300" cy="381000"/>
          </a:xfrm>
          <a:prstGeom prst="rect">
            <a:avLst/>
          </a:prstGeom>
        </p:spPr>
      </p:pic>
      <p:pic>
        <p:nvPicPr>
          <p:cNvPr id="10" name="Picture 9"/>
          <p:cNvPicPr>
            <a:picLocks noChangeAspect="1"/>
          </p:cNvPicPr>
          <p:nvPr/>
        </p:nvPicPr>
        <p:blipFill>
          <a:blip r:embed="rId9"/>
          <a:stretch>
            <a:fillRect/>
          </a:stretch>
        </p:blipFill>
        <p:spPr>
          <a:xfrm>
            <a:off x="2176014" y="4159178"/>
            <a:ext cx="2019300" cy="409575"/>
          </a:xfrm>
          <a:prstGeom prst="rect">
            <a:avLst/>
          </a:prstGeom>
        </p:spPr>
      </p:pic>
      <p:pic>
        <p:nvPicPr>
          <p:cNvPr id="11" name="Picture 10"/>
          <p:cNvPicPr>
            <a:picLocks noChangeAspect="1"/>
          </p:cNvPicPr>
          <p:nvPr/>
        </p:nvPicPr>
        <p:blipFill>
          <a:blip r:embed="rId10"/>
          <a:stretch>
            <a:fillRect/>
          </a:stretch>
        </p:blipFill>
        <p:spPr>
          <a:xfrm>
            <a:off x="3886200" y="1282258"/>
            <a:ext cx="1647825" cy="342900"/>
          </a:xfrm>
          <a:prstGeom prst="rect">
            <a:avLst/>
          </a:prstGeom>
        </p:spPr>
      </p:pic>
      <p:pic>
        <p:nvPicPr>
          <p:cNvPr id="12" name="Picture 11"/>
          <p:cNvPicPr>
            <a:picLocks noChangeAspect="1"/>
          </p:cNvPicPr>
          <p:nvPr/>
        </p:nvPicPr>
        <p:blipFill>
          <a:blip r:embed="rId10"/>
          <a:stretch>
            <a:fillRect/>
          </a:stretch>
        </p:blipFill>
        <p:spPr>
          <a:xfrm>
            <a:off x="5169245" y="6035246"/>
            <a:ext cx="1647825" cy="342900"/>
          </a:xfrm>
          <a:prstGeom prst="rect">
            <a:avLst/>
          </a:prstGeom>
        </p:spPr>
      </p:pic>
    </p:spTree>
    <p:extLst>
      <p:ext uri="{BB962C8B-B14F-4D97-AF65-F5344CB8AC3E}">
        <p14:creationId xmlns:p14="http://schemas.microsoft.com/office/powerpoint/2010/main" val="2119891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Signaling: Releasing Neurotransmitters</a:t>
            </a:r>
            <a:endParaRPr lang="en-US" dirty="0"/>
          </a:p>
        </p:txBody>
      </p:sp>
      <p:pic>
        <p:nvPicPr>
          <p:cNvPr id="7" name="Picture 6"/>
          <p:cNvPicPr>
            <a:picLocks noChangeAspect="1"/>
          </p:cNvPicPr>
          <p:nvPr/>
        </p:nvPicPr>
        <p:blipFill>
          <a:blip r:embed="rId3"/>
          <a:stretch>
            <a:fillRect/>
          </a:stretch>
        </p:blipFill>
        <p:spPr>
          <a:xfrm>
            <a:off x="105216" y="1981200"/>
            <a:ext cx="8932671" cy="3657600"/>
          </a:xfrm>
          <a:prstGeom prst="rect">
            <a:avLst/>
          </a:prstGeom>
        </p:spPr>
      </p:pic>
    </p:spTree>
    <p:extLst>
      <p:ext uri="{BB962C8B-B14F-4D97-AF65-F5344CB8AC3E}">
        <p14:creationId xmlns:p14="http://schemas.microsoft.com/office/powerpoint/2010/main" val="850580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Communicating Through the Synapse</a:t>
            </a:r>
            <a:endParaRPr lang="en-US" dirty="0"/>
          </a:p>
        </p:txBody>
      </p:sp>
      <p:pic>
        <p:nvPicPr>
          <p:cNvPr id="4" name="Picture 3" descr="Figure 7.7 The synapse"/>
          <p:cNvPicPr>
            <a:picLocks noChangeAspect="1"/>
          </p:cNvPicPr>
          <p:nvPr/>
        </p:nvPicPr>
        <p:blipFill>
          <a:blip r:embed="rId3"/>
          <a:stretch>
            <a:fillRect/>
          </a:stretch>
        </p:blipFill>
        <p:spPr>
          <a:xfrm>
            <a:off x="1238766" y="1371600"/>
            <a:ext cx="6762234" cy="5029200"/>
          </a:xfrm>
          <a:prstGeom prst="rect">
            <a:avLst/>
          </a:prstGeom>
        </p:spPr>
      </p:pic>
    </p:spTree>
    <p:extLst>
      <p:ext uri="{BB962C8B-B14F-4D97-AF65-F5344CB8AC3E}">
        <p14:creationId xmlns:p14="http://schemas.microsoft.com/office/powerpoint/2010/main" val="24505083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This section covers:</a:t>
            </a:r>
          </a:p>
          <a:p>
            <a:pPr lvl="1"/>
            <a:r>
              <a:rPr lang="en-US" dirty="0" smtClean="0"/>
              <a:t>The structures and functions of the brain</a:t>
            </a:r>
          </a:p>
          <a:p>
            <a:pPr lvl="1"/>
            <a:r>
              <a:rPr lang="en-US" dirty="0" smtClean="0"/>
              <a:t>Methods for studying the brain</a:t>
            </a:r>
          </a:p>
          <a:p>
            <a:endParaRPr lang="en-US" dirty="0"/>
          </a:p>
        </p:txBody>
      </p:sp>
      <p:sp>
        <p:nvSpPr>
          <p:cNvPr id="3" name="Title 2"/>
          <p:cNvSpPr>
            <a:spLocks noGrp="1"/>
          </p:cNvSpPr>
          <p:nvPr>
            <p:ph type="title"/>
          </p:nvPr>
        </p:nvSpPr>
        <p:spPr/>
        <p:txBody>
          <a:bodyPr/>
          <a:lstStyle/>
          <a:p>
            <a:r>
              <a:rPr lang="en-US" dirty="0" smtClean="0"/>
              <a:t>SECTION:</a:t>
            </a:r>
            <a:br>
              <a:rPr lang="en-US" dirty="0" smtClean="0"/>
            </a:br>
            <a:r>
              <a:rPr lang="en-US" dirty="0" smtClean="0"/>
              <a:t>The Brain</a:t>
            </a:r>
            <a:endParaRPr lang="en-US" dirty="0"/>
          </a:p>
        </p:txBody>
      </p:sp>
    </p:spTree>
    <p:extLst>
      <p:ext uri="{BB962C8B-B14F-4D97-AF65-F5344CB8AC3E}">
        <p14:creationId xmlns:p14="http://schemas.microsoft.com/office/powerpoint/2010/main" val="2846203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Organization of the Central Nervous System</a:t>
            </a:r>
            <a:endParaRPr lang="en-US" dirty="0"/>
          </a:p>
        </p:txBody>
      </p:sp>
      <p:pic>
        <p:nvPicPr>
          <p:cNvPr id="5" name="Picture 4" descr="The Ventricles of the Brain. The ventricles of the brain are filled with circulating cerebrospinal fluid (CSF), which floats and cushions the brain."/>
          <p:cNvPicPr>
            <a:picLocks noChangeAspect="1"/>
          </p:cNvPicPr>
          <p:nvPr/>
        </p:nvPicPr>
        <p:blipFill rotWithShape="1">
          <a:blip r:embed="rId3"/>
          <a:srcRect l="1825" t="2763" b="4082"/>
          <a:stretch/>
        </p:blipFill>
        <p:spPr>
          <a:xfrm>
            <a:off x="2522236" y="1258029"/>
            <a:ext cx="4098632" cy="5029200"/>
          </a:xfrm>
          <a:prstGeom prst="rect">
            <a:avLst/>
          </a:prstGeom>
        </p:spPr>
      </p:pic>
      <p:pic>
        <p:nvPicPr>
          <p:cNvPr id="6" name="Picture 5"/>
          <p:cNvPicPr>
            <a:picLocks noChangeAspect="1"/>
          </p:cNvPicPr>
          <p:nvPr/>
        </p:nvPicPr>
        <p:blipFill>
          <a:blip r:embed="rId4"/>
          <a:stretch>
            <a:fillRect/>
          </a:stretch>
        </p:blipFill>
        <p:spPr>
          <a:xfrm>
            <a:off x="2590800" y="1722555"/>
            <a:ext cx="457200" cy="337930"/>
          </a:xfrm>
          <a:prstGeom prst="rect">
            <a:avLst/>
          </a:prstGeom>
        </p:spPr>
      </p:pic>
      <p:pic>
        <p:nvPicPr>
          <p:cNvPr id="7" name="Picture 6"/>
          <p:cNvPicPr>
            <a:picLocks noChangeAspect="1"/>
          </p:cNvPicPr>
          <p:nvPr/>
        </p:nvPicPr>
        <p:blipFill>
          <a:blip r:embed="rId5"/>
          <a:stretch>
            <a:fillRect/>
          </a:stretch>
        </p:blipFill>
        <p:spPr>
          <a:xfrm>
            <a:off x="2057400" y="2209800"/>
            <a:ext cx="914400" cy="350196"/>
          </a:xfrm>
          <a:prstGeom prst="rect">
            <a:avLst/>
          </a:prstGeom>
        </p:spPr>
      </p:pic>
      <p:cxnSp>
        <p:nvCxnSpPr>
          <p:cNvPr id="11" name="Straight Connector 10"/>
          <p:cNvCxnSpPr/>
          <p:nvPr/>
        </p:nvCxnSpPr>
        <p:spPr>
          <a:xfrm flipV="1">
            <a:off x="3090862" y="1884480"/>
            <a:ext cx="923925" cy="1"/>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3017072" y="2416779"/>
            <a:ext cx="1554480" cy="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9415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Organization of the Nervous System</a:t>
            </a:r>
            <a:endParaRPr lang="en-US" dirty="0"/>
          </a:p>
        </p:txBody>
      </p:sp>
      <p:pic>
        <p:nvPicPr>
          <p:cNvPr id="6" name="Picture 5" descr="The nervous system can be divided into&#10;the central nervous system, made up of the brain and spinal cord, and the peripheral nervous system, composed of the nerves connecting the body to the central nervous system."/>
          <p:cNvPicPr>
            <a:picLocks noChangeAspect="1"/>
          </p:cNvPicPr>
          <p:nvPr/>
        </p:nvPicPr>
        <p:blipFill>
          <a:blip r:embed="rId3"/>
          <a:stretch>
            <a:fillRect/>
          </a:stretch>
        </p:blipFill>
        <p:spPr>
          <a:xfrm>
            <a:off x="914400" y="1295400"/>
            <a:ext cx="7253137" cy="5120640"/>
          </a:xfrm>
          <a:prstGeom prst="rect">
            <a:avLst/>
          </a:prstGeom>
        </p:spPr>
      </p:pic>
    </p:spTree>
    <p:extLst>
      <p:ext uri="{BB962C8B-B14F-4D97-AF65-F5344CB8AC3E}">
        <p14:creationId xmlns:p14="http://schemas.microsoft.com/office/powerpoint/2010/main" val="41976804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Ventricles of the Brain</a:t>
            </a:r>
            <a:endParaRPr lang="en-US" dirty="0"/>
          </a:p>
        </p:txBody>
      </p:sp>
      <p:pic>
        <p:nvPicPr>
          <p:cNvPr id="4" name="Picture 3"/>
          <p:cNvPicPr>
            <a:picLocks noChangeAspect="1"/>
          </p:cNvPicPr>
          <p:nvPr/>
        </p:nvPicPr>
        <p:blipFill>
          <a:blip r:embed="rId3"/>
          <a:stretch>
            <a:fillRect/>
          </a:stretch>
        </p:blipFill>
        <p:spPr>
          <a:xfrm>
            <a:off x="2118864" y="1371600"/>
            <a:ext cx="4905375" cy="5029200"/>
          </a:xfrm>
          <a:prstGeom prst="rect">
            <a:avLst/>
          </a:prstGeom>
        </p:spPr>
      </p:pic>
      <p:pic>
        <p:nvPicPr>
          <p:cNvPr id="5" name="Picture 4"/>
          <p:cNvPicPr>
            <a:picLocks noChangeAspect="1"/>
          </p:cNvPicPr>
          <p:nvPr/>
        </p:nvPicPr>
        <p:blipFill>
          <a:blip r:embed="rId4"/>
          <a:stretch>
            <a:fillRect/>
          </a:stretch>
        </p:blipFill>
        <p:spPr>
          <a:xfrm>
            <a:off x="1905000" y="1828800"/>
            <a:ext cx="822960" cy="591140"/>
          </a:xfrm>
          <a:prstGeom prst="rect">
            <a:avLst/>
          </a:prstGeom>
        </p:spPr>
      </p:pic>
      <p:pic>
        <p:nvPicPr>
          <p:cNvPr id="6" name="Picture 5"/>
          <p:cNvPicPr>
            <a:picLocks noChangeAspect="1"/>
          </p:cNvPicPr>
          <p:nvPr/>
        </p:nvPicPr>
        <p:blipFill>
          <a:blip r:embed="rId5"/>
          <a:stretch>
            <a:fillRect/>
          </a:stretch>
        </p:blipFill>
        <p:spPr>
          <a:xfrm>
            <a:off x="3840031" y="1361218"/>
            <a:ext cx="1554480" cy="351744"/>
          </a:xfrm>
          <a:prstGeom prst="rect">
            <a:avLst/>
          </a:prstGeom>
        </p:spPr>
      </p:pic>
      <p:pic>
        <p:nvPicPr>
          <p:cNvPr id="7" name="Picture 6"/>
          <p:cNvPicPr>
            <a:picLocks noChangeAspect="1"/>
          </p:cNvPicPr>
          <p:nvPr/>
        </p:nvPicPr>
        <p:blipFill>
          <a:blip r:embed="rId6"/>
          <a:stretch>
            <a:fillRect/>
          </a:stretch>
        </p:blipFill>
        <p:spPr>
          <a:xfrm>
            <a:off x="6390825" y="4038599"/>
            <a:ext cx="822960" cy="632129"/>
          </a:xfrm>
          <a:prstGeom prst="rect">
            <a:avLst/>
          </a:prstGeom>
        </p:spPr>
      </p:pic>
    </p:spTree>
    <p:extLst>
      <p:ext uri="{BB962C8B-B14F-4D97-AF65-F5344CB8AC3E}">
        <p14:creationId xmlns:p14="http://schemas.microsoft.com/office/powerpoint/2010/main" val="2003743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Structures of the Brainstem</a:t>
            </a:r>
            <a:endParaRPr lang="en-US" dirty="0"/>
          </a:p>
        </p:txBody>
      </p:sp>
      <p:pic>
        <p:nvPicPr>
          <p:cNvPr id="2" name="Picture 1"/>
          <p:cNvPicPr>
            <a:picLocks noChangeAspect="1"/>
          </p:cNvPicPr>
          <p:nvPr/>
        </p:nvPicPr>
        <p:blipFill>
          <a:blip r:embed="rId3"/>
          <a:stretch>
            <a:fillRect/>
          </a:stretch>
        </p:blipFill>
        <p:spPr>
          <a:xfrm>
            <a:off x="927300" y="1295400"/>
            <a:ext cx="7288504" cy="5120640"/>
          </a:xfrm>
          <a:prstGeom prst="rect">
            <a:avLst/>
          </a:prstGeom>
        </p:spPr>
      </p:pic>
    </p:spTree>
    <p:extLst>
      <p:ext uri="{BB962C8B-B14F-4D97-AF65-F5344CB8AC3E}">
        <p14:creationId xmlns:p14="http://schemas.microsoft.com/office/powerpoint/2010/main" val="1165326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Subcortical Structures and Their Functions:</a:t>
            </a:r>
            <a:br>
              <a:rPr lang="en-US" dirty="0" smtClean="0"/>
            </a:br>
            <a:r>
              <a:rPr lang="en-US" dirty="0" smtClean="0"/>
              <a:t>Thalamus – Basal Ganglia – Amygdala</a:t>
            </a:r>
            <a:endParaRPr lang="en-US" dirty="0"/>
          </a:p>
        </p:txBody>
      </p:sp>
      <p:pic>
        <p:nvPicPr>
          <p:cNvPr id="4" name="Picture 3" descr="Other Important Subcortical Structures. Subcortical structures located under the cerebral cortex participate in attention, decision making, learning, memory, and emotion."/>
          <p:cNvPicPr>
            <a:picLocks noChangeAspect="1"/>
          </p:cNvPicPr>
          <p:nvPr/>
        </p:nvPicPr>
        <p:blipFill>
          <a:blip r:embed="rId3"/>
          <a:stretch>
            <a:fillRect/>
          </a:stretch>
        </p:blipFill>
        <p:spPr>
          <a:xfrm>
            <a:off x="2646194" y="1374606"/>
            <a:ext cx="3850715" cy="4937760"/>
          </a:xfrm>
          <a:prstGeom prst="rect">
            <a:avLst/>
          </a:prstGeom>
        </p:spPr>
      </p:pic>
      <p:pic>
        <p:nvPicPr>
          <p:cNvPr id="5" name="Picture 4"/>
          <p:cNvPicPr>
            <a:picLocks noChangeAspect="1"/>
          </p:cNvPicPr>
          <p:nvPr/>
        </p:nvPicPr>
        <p:blipFill>
          <a:blip r:embed="rId4"/>
          <a:stretch>
            <a:fillRect/>
          </a:stretch>
        </p:blipFill>
        <p:spPr>
          <a:xfrm>
            <a:off x="2362200" y="1275063"/>
            <a:ext cx="914400" cy="374573"/>
          </a:xfrm>
          <a:prstGeom prst="rect">
            <a:avLst/>
          </a:prstGeom>
        </p:spPr>
      </p:pic>
      <p:pic>
        <p:nvPicPr>
          <p:cNvPr id="6" name="Picture 5"/>
          <p:cNvPicPr>
            <a:picLocks noChangeAspect="1"/>
          </p:cNvPicPr>
          <p:nvPr/>
        </p:nvPicPr>
        <p:blipFill>
          <a:blip r:embed="rId5"/>
          <a:stretch>
            <a:fillRect/>
          </a:stretch>
        </p:blipFill>
        <p:spPr>
          <a:xfrm>
            <a:off x="5723627" y="1306736"/>
            <a:ext cx="1280160" cy="415187"/>
          </a:xfrm>
          <a:prstGeom prst="rect">
            <a:avLst/>
          </a:prstGeom>
        </p:spPr>
      </p:pic>
      <p:pic>
        <p:nvPicPr>
          <p:cNvPr id="7" name="Picture 6"/>
          <p:cNvPicPr>
            <a:picLocks noChangeAspect="1"/>
          </p:cNvPicPr>
          <p:nvPr/>
        </p:nvPicPr>
        <p:blipFill>
          <a:blip r:embed="rId6"/>
          <a:stretch>
            <a:fillRect/>
          </a:stretch>
        </p:blipFill>
        <p:spPr>
          <a:xfrm>
            <a:off x="5867399" y="5486400"/>
            <a:ext cx="914400" cy="338667"/>
          </a:xfrm>
          <a:prstGeom prst="rect">
            <a:avLst/>
          </a:prstGeom>
        </p:spPr>
      </p:pic>
    </p:spTree>
    <p:extLst>
      <p:ext uri="{BB962C8B-B14F-4D97-AF65-F5344CB8AC3E}">
        <p14:creationId xmlns:p14="http://schemas.microsoft.com/office/powerpoint/2010/main" val="599833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Subcortical Structures and Their Functions:</a:t>
            </a:r>
            <a:br>
              <a:rPr lang="en-US" dirty="0" smtClean="0"/>
            </a:br>
            <a:r>
              <a:rPr lang="en-US" dirty="0" smtClean="0"/>
              <a:t>Hypothalamus </a:t>
            </a:r>
            <a:r>
              <a:rPr lang="en-US" dirty="0"/>
              <a:t>– </a:t>
            </a:r>
            <a:r>
              <a:rPr lang="en-US" dirty="0" smtClean="0"/>
              <a:t>Hippocampus</a:t>
            </a:r>
            <a:endParaRPr lang="en-US" dirty="0"/>
          </a:p>
        </p:txBody>
      </p:sp>
      <p:pic>
        <p:nvPicPr>
          <p:cNvPr id="6" name="Picture 5" descr="Other Important Subcortical Structures. Subcortical structures located under the cerebral cortex participate in attention, decision making, learning, memory, and emotion."/>
          <p:cNvPicPr>
            <a:picLocks noChangeAspect="1"/>
          </p:cNvPicPr>
          <p:nvPr/>
        </p:nvPicPr>
        <p:blipFill>
          <a:blip r:embed="rId3"/>
          <a:stretch>
            <a:fillRect/>
          </a:stretch>
        </p:blipFill>
        <p:spPr>
          <a:xfrm>
            <a:off x="2438400" y="1371600"/>
            <a:ext cx="3972796" cy="5029200"/>
          </a:xfrm>
          <a:prstGeom prst="rect">
            <a:avLst/>
          </a:prstGeom>
        </p:spPr>
      </p:pic>
      <p:pic>
        <p:nvPicPr>
          <p:cNvPr id="7" name="Picture 6"/>
          <p:cNvPicPr>
            <a:picLocks noChangeAspect="1"/>
          </p:cNvPicPr>
          <p:nvPr/>
        </p:nvPicPr>
        <p:blipFill>
          <a:blip r:embed="rId4"/>
          <a:stretch>
            <a:fillRect/>
          </a:stretch>
        </p:blipFill>
        <p:spPr>
          <a:xfrm>
            <a:off x="5562600" y="1371600"/>
            <a:ext cx="1371600" cy="317501"/>
          </a:xfrm>
          <a:prstGeom prst="rect">
            <a:avLst/>
          </a:prstGeom>
        </p:spPr>
      </p:pic>
      <p:pic>
        <p:nvPicPr>
          <p:cNvPr id="8" name="Picture 7"/>
          <p:cNvPicPr>
            <a:picLocks noChangeAspect="1"/>
          </p:cNvPicPr>
          <p:nvPr/>
        </p:nvPicPr>
        <p:blipFill>
          <a:blip r:embed="rId5"/>
          <a:stretch>
            <a:fillRect/>
          </a:stretch>
        </p:blipFill>
        <p:spPr>
          <a:xfrm>
            <a:off x="6005431" y="5105400"/>
            <a:ext cx="914400" cy="309092"/>
          </a:xfrm>
          <a:prstGeom prst="rect">
            <a:avLst/>
          </a:prstGeom>
        </p:spPr>
      </p:pic>
      <p:pic>
        <p:nvPicPr>
          <p:cNvPr id="9" name="Picture 8"/>
          <p:cNvPicPr>
            <a:picLocks noChangeAspect="1"/>
          </p:cNvPicPr>
          <p:nvPr/>
        </p:nvPicPr>
        <p:blipFill>
          <a:blip r:embed="rId6"/>
          <a:stretch>
            <a:fillRect/>
          </a:stretch>
        </p:blipFill>
        <p:spPr>
          <a:xfrm>
            <a:off x="5527275" y="5694500"/>
            <a:ext cx="1371600" cy="319594"/>
          </a:xfrm>
          <a:prstGeom prst="rect">
            <a:avLst/>
          </a:prstGeom>
        </p:spPr>
      </p:pic>
      <p:cxnSp>
        <p:nvCxnSpPr>
          <p:cNvPr id="11" name="Straight Connector 10"/>
          <p:cNvCxnSpPr/>
          <p:nvPr/>
        </p:nvCxnSpPr>
        <p:spPr>
          <a:xfrm>
            <a:off x="3108512" y="1828800"/>
            <a:ext cx="1463040" cy="731520"/>
          </a:xfrm>
          <a:prstGeom prst="line">
            <a:avLst/>
          </a:prstGeom>
          <a:ln w="3175"/>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p:nvPicPr>
        <p:blipFill>
          <a:blip r:embed="rId7"/>
          <a:stretch>
            <a:fillRect/>
          </a:stretch>
        </p:blipFill>
        <p:spPr>
          <a:xfrm>
            <a:off x="2100319" y="1282700"/>
            <a:ext cx="914400" cy="1003300"/>
          </a:xfrm>
          <a:prstGeom prst="rect">
            <a:avLst/>
          </a:prstGeom>
        </p:spPr>
      </p:pic>
      <p:cxnSp>
        <p:nvCxnSpPr>
          <p:cNvPr id="16" name="Straight Connector 15"/>
          <p:cNvCxnSpPr/>
          <p:nvPr/>
        </p:nvCxnSpPr>
        <p:spPr>
          <a:xfrm>
            <a:off x="2286000" y="2779172"/>
            <a:ext cx="1463040" cy="731520"/>
          </a:xfrm>
          <a:prstGeom prst="line">
            <a:avLst/>
          </a:prstGeom>
          <a:ln w="3175"/>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p:nvPicPr>
        <p:blipFill>
          <a:blip r:embed="rId8"/>
          <a:stretch>
            <a:fillRect/>
          </a:stretch>
        </p:blipFill>
        <p:spPr>
          <a:xfrm>
            <a:off x="1524000" y="2405415"/>
            <a:ext cx="914400" cy="1030310"/>
          </a:xfrm>
          <a:prstGeom prst="rect">
            <a:avLst/>
          </a:prstGeom>
        </p:spPr>
      </p:pic>
    </p:spTree>
    <p:extLst>
      <p:ext uri="{BB962C8B-B14F-4D97-AF65-F5344CB8AC3E}">
        <p14:creationId xmlns:p14="http://schemas.microsoft.com/office/powerpoint/2010/main" val="727041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Cerebral Hemispheres and the Corpus Callosum</a:t>
            </a:r>
            <a:endParaRPr lang="en-US" dirty="0"/>
          </a:p>
        </p:txBody>
      </p:sp>
      <p:pic>
        <p:nvPicPr>
          <p:cNvPr id="7" name="Picture 6" descr="The corpus callosum is a large bundles of axons that connects these hemispheres.&#10;"/>
          <p:cNvPicPr>
            <a:picLocks noChangeAspect="1"/>
          </p:cNvPicPr>
          <p:nvPr/>
        </p:nvPicPr>
        <p:blipFill>
          <a:blip r:embed="rId3"/>
          <a:stretch>
            <a:fillRect/>
          </a:stretch>
        </p:blipFill>
        <p:spPr>
          <a:xfrm>
            <a:off x="152400" y="2667000"/>
            <a:ext cx="4732919" cy="3657600"/>
          </a:xfrm>
          <a:prstGeom prst="rect">
            <a:avLst/>
          </a:prstGeom>
        </p:spPr>
      </p:pic>
      <p:pic>
        <p:nvPicPr>
          <p:cNvPr id="6" name="Picture 5" descr="The cerebral cortex is the thin layer of cells covering the outer surface of the cerebral hemispheres. &#10;The cerebrum, hypothalamus, and thalamus are collectively referred to as the forebrain.&#10;"/>
          <p:cNvPicPr>
            <a:picLocks noChangeAspect="1"/>
          </p:cNvPicPr>
          <p:nvPr/>
        </p:nvPicPr>
        <p:blipFill>
          <a:blip r:embed="rId4"/>
          <a:stretch>
            <a:fillRect/>
          </a:stretch>
        </p:blipFill>
        <p:spPr>
          <a:xfrm>
            <a:off x="4114800" y="1447800"/>
            <a:ext cx="4769224" cy="3474720"/>
          </a:xfrm>
          <a:prstGeom prst="rect">
            <a:avLst/>
          </a:prstGeom>
        </p:spPr>
      </p:pic>
    </p:spTree>
    <p:extLst>
      <p:ext uri="{BB962C8B-B14F-4D97-AF65-F5344CB8AC3E}">
        <p14:creationId xmlns:p14="http://schemas.microsoft.com/office/powerpoint/2010/main" val="3865952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Hemispheric Specialization</a:t>
            </a:r>
            <a:endParaRPr lang="en-US" dirty="0"/>
          </a:p>
        </p:txBody>
      </p:sp>
      <p:pic>
        <p:nvPicPr>
          <p:cNvPr id="2" name="Picture 1" descr="The left and right brain have different information-processing styles.&#10;The right brain gets the big pattern; the left focuses on small details."/>
          <p:cNvPicPr>
            <a:picLocks noChangeAspect="1"/>
          </p:cNvPicPr>
          <p:nvPr/>
        </p:nvPicPr>
        <p:blipFill>
          <a:blip r:embed="rId3"/>
          <a:stretch>
            <a:fillRect/>
          </a:stretch>
        </p:blipFill>
        <p:spPr>
          <a:xfrm>
            <a:off x="1968414" y="1447800"/>
            <a:ext cx="5206275" cy="4937760"/>
          </a:xfrm>
          <a:prstGeom prst="rect">
            <a:avLst/>
          </a:prstGeom>
        </p:spPr>
      </p:pic>
    </p:spTree>
    <p:extLst>
      <p:ext uri="{BB962C8B-B14F-4D97-AF65-F5344CB8AC3E}">
        <p14:creationId xmlns:p14="http://schemas.microsoft.com/office/powerpoint/2010/main" val="26359240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Four Lobes of the Cerebral Cortex</a:t>
            </a:r>
            <a:endParaRPr lang="en-US" dirty="0"/>
          </a:p>
        </p:txBody>
      </p:sp>
      <p:pic>
        <p:nvPicPr>
          <p:cNvPr id="2" name="Picture 1" descr="Lobes of the Cerebral Cortex. Some functions are localized and lateralized in the cortex. "/>
          <p:cNvPicPr>
            <a:picLocks noChangeAspect="1"/>
          </p:cNvPicPr>
          <p:nvPr/>
        </p:nvPicPr>
        <p:blipFill>
          <a:blip r:embed="rId3"/>
          <a:stretch>
            <a:fillRect/>
          </a:stretch>
        </p:blipFill>
        <p:spPr>
          <a:xfrm>
            <a:off x="962677" y="1371600"/>
            <a:ext cx="7217750" cy="5029200"/>
          </a:xfrm>
          <a:prstGeom prst="rect">
            <a:avLst/>
          </a:prstGeom>
        </p:spPr>
      </p:pic>
    </p:spTree>
    <p:extLst>
      <p:ext uri="{BB962C8B-B14F-4D97-AF65-F5344CB8AC3E}">
        <p14:creationId xmlns:p14="http://schemas.microsoft.com/office/powerpoint/2010/main" val="3138087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Sensory and Motor Functions in the Cerebral Cortex</a:t>
            </a:r>
            <a:endParaRPr lang="en-US" dirty="0"/>
          </a:p>
        </p:txBody>
      </p:sp>
      <p:pic>
        <p:nvPicPr>
          <p:cNvPr id="7" name="Picture 6" descr="The lobes of the cerebral cortex and&#10;the primary sensory, motor, visual,&#10;and auditory areas on each. The top diagrams show (in cross section) the relative amounts of cortex assigned to the sensory and motor control of various parts of the body. (Each cross section,&#10;or slice, of the cortex has been turned 90 degrees to appear as from the back of the brain.)"/>
          <p:cNvPicPr>
            <a:picLocks noChangeAspect="1"/>
          </p:cNvPicPr>
          <p:nvPr/>
        </p:nvPicPr>
        <p:blipFill>
          <a:blip r:embed="rId3"/>
          <a:stretch>
            <a:fillRect/>
          </a:stretch>
        </p:blipFill>
        <p:spPr>
          <a:xfrm>
            <a:off x="228600" y="1295400"/>
            <a:ext cx="8523140" cy="4937760"/>
          </a:xfrm>
          <a:prstGeom prst="rect">
            <a:avLst/>
          </a:prstGeom>
        </p:spPr>
      </p:pic>
      <p:pic>
        <p:nvPicPr>
          <p:cNvPr id="2" name="Picture 1"/>
          <p:cNvPicPr>
            <a:picLocks noChangeAspect="1"/>
          </p:cNvPicPr>
          <p:nvPr/>
        </p:nvPicPr>
        <p:blipFill rotWithShape="1">
          <a:blip r:embed="rId4"/>
          <a:srcRect l="6227" b="11459"/>
          <a:stretch/>
        </p:blipFill>
        <p:spPr>
          <a:xfrm>
            <a:off x="3827692" y="5105400"/>
            <a:ext cx="1487720" cy="1295400"/>
          </a:xfrm>
          <a:prstGeom prst="rect">
            <a:avLst/>
          </a:prstGeom>
        </p:spPr>
      </p:pic>
      <p:cxnSp>
        <p:nvCxnSpPr>
          <p:cNvPr id="9" name="Straight Connector 8"/>
          <p:cNvCxnSpPr/>
          <p:nvPr/>
        </p:nvCxnSpPr>
        <p:spPr>
          <a:xfrm>
            <a:off x="3748592" y="5077901"/>
            <a:ext cx="822960" cy="18288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4742092" y="5034692"/>
            <a:ext cx="702744" cy="26929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765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Studying the Brain</a:t>
            </a:r>
            <a:endParaRPr lang="en-US" dirty="0"/>
          </a:p>
        </p:txBody>
      </p:sp>
      <p:graphicFrame>
        <p:nvGraphicFramePr>
          <p:cNvPr id="5" name="Content Placeholder 4" descr="Modern technologies allow us to collect information about the brain.&#10;An electroencephalogram (EEG) measures the brain’s electrical activity using electrodes placed on the scalp.&#10;A positron emission tomography (PET) scan uses the accumulation of radioactively tagged glucose or oxygen to identify activity levels in parts of the brain. &#10;Magnetic resonance imaging (MRI) uses magnetism to form images of the brain&#10;Functional magnetic resonance imaging (fMRI) identifies active parts of the brain using magnetism to track the flow of oxygen.&#10;"/>
          <p:cNvGraphicFramePr>
            <a:graphicFrameLocks noGrp="1"/>
          </p:cNvGraphicFramePr>
          <p:nvPr>
            <p:ph sz="quarter" idx="4294967295"/>
            <p:extLst/>
          </p:nvPr>
        </p:nvGraphicFramePr>
        <p:xfrm>
          <a:off x="381000" y="1905000"/>
          <a:ext cx="8305800" cy="3413760"/>
        </p:xfrm>
        <a:graphic>
          <a:graphicData uri="http://schemas.openxmlformats.org/drawingml/2006/table">
            <a:tbl>
              <a:tblPr firstRow="1" bandRow="1">
                <a:tableStyleId>{5C22544A-7EE6-4342-B048-85BDC9FD1C3A}</a:tableStyleId>
              </a:tblPr>
              <a:tblGrid>
                <a:gridCol w="2618946"/>
                <a:gridCol w="2768600"/>
                <a:gridCol w="2918254"/>
              </a:tblGrid>
              <a:tr h="370840">
                <a:tc>
                  <a:txBody>
                    <a:bodyPr/>
                    <a:lstStyle/>
                    <a:p>
                      <a:pPr algn="ctr"/>
                      <a:r>
                        <a:rPr lang="en-US" sz="2000" dirty="0" smtClean="0"/>
                        <a:t>Technology</a:t>
                      </a:r>
                      <a:endParaRPr lang="en-US" sz="2000" dirty="0"/>
                    </a:p>
                  </a:txBody>
                  <a:tcPr marL="89792" marR="89792"/>
                </a:tc>
                <a:tc>
                  <a:txBody>
                    <a:bodyPr/>
                    <a:lstStyle/>
                    <a:p>
                      <a:pPr algn="ctr"/>
                      <a:r>
                        <a:rPr lang="en-US" sz="2000" dirty="0" smtClean="0"/>
                        <a:t>Procedure</a:t>
                      </a:r>
                      <a:endParaRPr lang="en-US" sz="2000" dirty="0"/>
                    </a:p>
                  </a:txBody>
                  <a:tcPr marL="89792" marR="89792"/>
                </a:tc>
                <a:tc>
                  <a:txBody>
                    <a:bodyPr/>
                    <a:lstStyle/>
                    <a:p>
                      <a:pPr algn="ctr"/>
                      <a:r>
                        <a:rPr lang="en-US" sz="2000" dirty="0" smtClean="0"/>
                        <a:t>What Questions Can We Answer?</a:t>
                      </a:r>
                      <a:endParaRPr lang="en-US" sz="2000" dirty="0"/>
                    </a:p>
                  </a:txBody>
                  <a:tcPr marL="89792" marR="89792"/>
                </a:tc>
              </a:tr>
              <a:tr h="370840">
                <a:tc>
                  <a:txBody>
                    <a:bodyPr/>
                    <a:lstStyle/>
                    <a:p>
                      <a:r>
                        <a:rPr lang="en-US" sz="2000" dirty="0" smtClean="0"/>
                        <a:t>electroencephalogram (EEG)</a:t>
                      </a:r>
                      <a:endParaRPr lang="en-US" sz="2000" dirty="0"/>
                    </a:p>
                  </a:txBody>
                  <a:tcPr marL="89792" marR="89792"/>
                </a:tc>
                <a:tc>
                  <a:txBody>
                    <a:bodyPr/>
                    <a:lstStyle/>
                    <a:p>
                      <a:r>
                        <a:rPr lang="en-US" sz="2000" dirty="0" smtClean="0"/>
                        <a:t>electrodes (to track electrical activity) </a:t>
                      </a:r>
                      <a:endParaRPr lang="en-US" sz="2000" dirty="0"/>
                    </a:p>
                  </a:txBody>
                  <a:tcPr marL="89792" marR="89792"/>
                </a:tc>
                <a:tc>
                  <a:txBody>
                    <a:bodyPr/>
                    <a:lstStyle/>
                    <a:p>
                      <a:r>
                        <a:rPr lang="en-US" sz="2000" dirty="0" smtClean="0"/>
                        <a:t>What is a person’s state of arousal?</a:t>
                      </a:r>
                      <a:endParaRPr lang="en-US" sz="2000" dirty="0"/>
                    </a:p>
                  </a:txBody>
                  <a:tcPr marL="89792" marR="89792"/>
                </a:tc>
              </a:tr>
              <a:tr h="370840">
                <a:tc>
                  <a:txBody>
                    <a:bodyPr/>
                    <a:lstStyle/>
                    <a:p>
                      <a:r>
                        <a:rPr lang="en-US" sz="2000" dirty="0" smtClean="0"/>
                        <a:t>positron emission tomography (PET)</a:t>
                      </a:r>
                      <a:endParaRPr lang="en-US" sz="2000" dirty="0"/>
                    </a:p>
                  </a:txBody>
                  <a:tcPr marL="89792" marR="89792"/>
                </a:tc>
                <a:tc>
                  <a:txBody>
                    <a:bodyPr/>
                    <a:lstStyle/>
                    <a:p>
                      <a:r>
                        <a:rPr lang="en-US" sz="2000" b="0" i="0" u="none" strike="noStrike" kern="1200" baseline="0" dirty="0" smtClean="0">
                          <a:solidFill>
                            <a:schemeClr val="dk1"/>
                          </a:solidFill>
                          <a:latin typeface="+mn-lt"/>
                          <a:ea typeface="+mn-ea"/>
                          <a:cs typeface="+mn-cs"/>
                        </a:rPr>
                        <a:t>radioactively tagged</a:t>
                      </a:r>
                    </a:p>
                    <a:p>
                      <a:r>
                        <a:rPr lang="en-US" sz="2000" b="0" i="0" u="none" strike="noStrike" kern="1200" baseline="0" dirty="0" smtClean="0">
                          <a:solidFill>
                            <a:schemeClr val="dk1"/>
                          </a:solidFill>
                          <a:latin typeface="+mn-lt"/>
                          <a:ea typeface="+mn-ea"/>
                          <a:cs typeface="+mn-cs"/>
                        </a:rPr>
                        <a:t>glucose or oxygen (to track chemical activity)</a:t>
                      </a:r>
                      <a:endParaRPr lang="en-US" sz="2000" dirty="0"/>
                    </a:p>
                  </a:txBody>
                  <a:tcPr marL="89792" marR="89792"/>
                </a:tc>
                <a:tc>
                  <a:txBody>
                    <a:bodyPr/>
                    <a:lstStyle/>
                    <a:p>
                      <a:r>
                        <a:rPr lang="en-US" sz="2000" b="0" i="0" u="none" strike="noStrike" kern="1200" baseline="0" dirty="0" smtClean="0">
                          <a:solidFill>
                            <a:schemeClr val="dk1"/>
                          </a:solidFill>
                          <a:latin typeface="+mn-lt"/>
                          <a:ea typeface="+mn-ea"/>
                          <a:cs typeface="+mn-cs"/>
                        </a:rPr>
                        <a:t>What parts of the brain are active during a</a:t>
                      </a:r>
                    </a:p>
                    <a:p>
                      <a:r>
                        <a:rPr lang="en-US" sz="2000" b="0" i="0" u="none" strike="noStrike" kern="1200" baseline="0" dirty="0" smtClean="0">
                          <a:solidFill>
                            <a:schemeClr val="dk1"/>
                          </a:solidFill>
                          <a:latin typeface="+mn-lt"/>
                          <a:ea typeface="+mn-ea"/>
                          <a:cs typeface="+mn-cs"/>
                        </a:rPr>
                        <a:t>particular task?</a:t>
                      </a:r>
                      <a:endParaRPr lang="en-US" sz="2000" dirty="0"/>
                    </a:p>
                  </a:txBody>
                  <a:tcPr marL="89792" marR="89792"/>
                </a:tc>
              </a:tr>
              <a:tr h="370840">
                <a:tc>
                  <a:txBody>
                    <a:bodyPr/>
                    <a:lstStyle/>
                    <a:p>
                      <a:r>
                        <a:rPr lang="en-US" sz="2000" dirty="0" smtClean="0"/>
                        <a:t>functional magnetic resonance imaging (fMRI)</a:t>
                      </a:r>
                      <a:endParaRPr lang="en-US" sz="2000" dirty="0"/>
                    </a:p>
                  </a:txBody>
                  <a:tcPr marL="89792" marR="89792"/>
                </a:tc>
                <a:tc>
                  <a:txBody>
                    <a:bodyPr/>
                    <a:lstStyle/>
                    <a:p>
                      <a:r>
                        <a:rPr lang="en-US" sz="2000" b="0" i="0" u="none" strike="noStrike" kern="1200" baseline="0" dirty="0" smtClean="0">
                          <a:solidFill>
                            <a:schemeClr val="dk1"/>
                          </a:solidFill>
                          <a:latin typeface="+mn-lt"/>
                          <a:ea typeface="+mn-ea"/>
                          <a:cs typeface="+mn-cs"/>
                        </a:rPr>
                        <a:t>magnets (to track the flow of oxygen)</a:t>
                      </a:r>
                      <a:endParaRPr lang="en-US" sz="2000" dirty="0"/>
                    </a:p>
                  </a:txBody>
                  <a:tcPr marL="89792" marR="89792"/>
                </a:tc>
                <a:tc>
                  <a:txBody>
                    <a:bodyPr/>
                    <a:lstStyle/>
                    <a:p>
                      <a:r>
                        <a:rPr lang="en-US" sz="2000" b="0" i="0" u="none" strike="noStrike" kern="1200" baseline="0" dirty="0" smtClean="0">
                          <a:solidFill>
                            <a:schemeClr val="dk1"/>
                          </a:solidFill>
                          <a:latin typeface="+mn-lt"/>
                          <a:ea typeface="+mn-ea"/>
                          <a:cs typeface="+mn-cs"/>
                        </a:rPr>
                        <a:t>What parts of the brain are active during a</a:t>
                      </a:r>
                    </a:p>
                    <a:p>
                      <a:r>
                        <a:rPr lang="en-US" sz="2000" b="0" i="0" u="none" strike="noStrike" kern="1200" baseline="0" dirty="0" smtClean="0">
                          <a:solidFill>
                            <a:schemeClr val="dk1"/>
                          </a:solidFill>
                          <a:latin typeface="+mn-lt"/>
                          <a:ea typeface="+mn-ea"/>
                          <a:cs typeface="+mn-cs"/>
                        </a:rPr>
                        <a:t>particular task?</a:t>
                      </a:r>
                      <a:endParaRPr lang="en-US" sz="2000" dirty="0"/>
                    </a:p>
                  </a:txBody>
                  <a:tcPr marL="89792" marR="89792"/>
                </a:tc>
              </a:tr>
            </a:tbl>
          </a:graphicData>
        </a:graphic>
      </p:graphicFrame>
    </p:spTree>
    <p:extLst>
      <p:ext uri="{BB962C8B-B14F-4D97-AF65-F5344CB8AC3E}">
        <p14:creationId xmlns:p14="http://schemas.microsoft.com/office/powerpoint/2010/main" val="3782811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p:txBody>
          <a:bodyPr/>
          <a:lstStyle/>
          <a:p>
            <a:pPr algn="ctr"/>
            <a:r>
              <a:rPr lang="en-US" sz="2400" dirty="0" smtClean="0"/>
              <a:t>Can you identify any of these brain regions?</a:t>
            </a:r>
            <a:endParaRPr lang="en-US" sz="2400" dirty="0"/>
          </a:p>
        </p:txBody>
      </p:sp>
      <p:sp>
        <p:nvSpPr>
          <p:cNvPr id="2" name="Title 1"/>
          <p:cNvSpPr>
            <a:spLocks noGrp="1"/>
          </p:cNvSpPr>
          <p:nvPr>
            <p:ph type="title"/>
          </p:nvPr>
        </p:nvSpPr>
        <p:spPr/>
        <p:txBody>
          <a:bodyPr/>
          <a:lstStyle/>
          <a:p>
            <a:r>
              <a:rPr lang="en-US" dirty="0" smtClean="0"/>
              <a:t>Brain Imaging</a:t>
            </a:r>
            <a:endParaRPr lang="en-US" dirty="0"/>
          </a:p>
        </p:txBody>
      </p:sp>
      <p:sp>
        <p:nvSpPr>
          <p:cNvPr id="10" name="TextBox 9"/>
          <p:cNvSpPr txBox="1"/>
          <p:nvPr/>
        </p:nvSpPr>
        <p:spPr>
          <a:xfrm flipH="1">
            <a:off x="1600200" y="5350130"/>
            <a:ext cx="1310580" cy="369332"/>
          </a:xfrm>
          <a:prstGeom prst="rect">
            <a:avLst/>
          </a:prstGeom>
          <a:noFill/>
        </p:spPr>
        <p:txBody>
          <a:bodyPr wrap="square" rtlCol="0">
            <a:spAutoFit/>
          </a:bodyPr>
          <a:lstStyle/>
          <a:p>
            <a:r>
              <a:rPr lang="en-US" sz="1800" b="1" dirty="0" smtClean="0">
                <a:solidFill>
                  <a:schemeClr val="tx2">
                    <a:lumMod val="50000"/>
                  </a:schemeClr>
                </a:solidFill>
              </a:rPr>
              <a:t>MRI</a:t>
            </a:r>
            <a:endParaRPr lang="en-US" sz="1800" b="1" dirty="0">
              <a:solidFill>
                <a:schemeClr val="tx2">
                  <a:lumMod val="50000"/>
                </a:schemeClr>
              </a:solidFill>
            </a:endParaRPr>
          </a:p>
        </p:txBody>
      </p:sp>
      <p:sp>
        <p:nvSpPr>
          <p:cNvPr id="12" name="TextBox 11"/>
          <p:cNvSpPr txBox="1"/>
          <p:nvPr/>
        </p:nvSpPr>
        <p:spPr>
          <a:xfrm flipH="1">
            <a:off x="6019800" y="5311109"/>
            <a:ext cx="1310580" cy="369332"/>
          </a:xfrm>
          <a:prstGeom prst="rect">
            <a:avLst/>
          </a:prstGeom>
          <a:noFill/>
        </p:spPr>
        <p:txBody>
          <a:bodyPr wrap="square" rtlCol="0">
            <a:spAutoFit/>
          </a:bodyPr>
          <a:lstStyle/>
          <a:p>
            <a:r>
              <a:rPr lang="en-US" sz="1800" b="1" dirty="0" smtClean="0">
                <a:solidFill>
                  <a:srgbClr val="000066"/>
                </a:solidFill>
              </a:rPr>
              <a:t>PET</a:t>
            </a:r>
            <a:endParaRPr lang="en-US" sz="1800" b="1" dirty="0">
              <a:solidFill>
                <a:srgbClr val="000066"/>
              </a:solidFill>
            </a:endParaRPr>
          </a:p>
        </p:txBody>
      </p:sp>
      <p:pic>
        <p:nvPicPr>
          <p:cNvPr id="3" name="Picture 2" descr="A colored MRI scan of the brain reveals many details. Can you identify any brain regions?"/>
          <p:cNvPicPr>
            <a:picLocks noChangeAspect="1"/>
          </p:cNvPicPr>
          <p:nvPr/>
        </p:nvPicPr>
        <p:blipFill>
          <a:blip r:embed="rId3"/>
          <a:stretch>
            <a:fillRect/>
          </a:stretch>
        </p:blipFill>
        <p:spPr>
          <a:xfrm>
            <a:off x="228600" y="1529388"/>
            <a:ext cx="3626300" cy="3657600"/>
          </a:xfrm>
          <a:prstGeom prst="rect">
            <a:avLst/>
          </a:prstGeom>
        </p:spPr>
      </p:pic>
      <p:pic>
        <p:nvPicPr>
          <p:cNvPr id="7" name="Picture 6" descr="Colored PET scans reveal different patterns of brain activation when&#10;we engage in different tasks."/>
          <p:cNvPicPr>
            <a:picLocks noChangeAspect="1"/>
          </p:cNvPicPr>
          <p:nvPr/>
        </p:nvPicPr>
        <p:blipFill>
          <a:blip r:embed="rId4"/>
          <a:stretch>
            <a:fillRect/>
          </a:stretch>
        </p:blipFill>
        <p:spPr>
          <a:xfrm>
            <a:off x="3962400" y="1529388"/>
            <a:ext cx="5043151" cy="3657600"/>
          </a:xfrm>
          <a:prstGeom prst="rect">
            <a:avLst/>
          </a:prstGeom>
        </p:spPr>
      </p:pic>
    </p:spTree>
    <p:extLst>
      <p:ext uri="{BB962C8B-B14F-4D97-AF65-F5344CB8AC3E}">
        <p14:creationId xmlns:p14="http://schemas.microsoft.com/office/powerpoint/2010/main" val="171329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Spinal Cord</a:t>
            </a:r>
            <a:endParaRPr lang="en-US" dirty="0"/>
          </a:p>
        </p:txBody>
      </p:sp>
      <p:pic>
        <p:nvPicPr>
          <p:cNvPr id="2" name="Picture 1" descr="The Spinal Cord and the Spinal Nerves. Thirty-one pairs of spinal nerves exit between the bones of the vertebrae to bring sensory information back to the central nervous system and to carry motor commands to muscles."/>
          <p:cNvPicPr>
            <a:picLocks noChangeAspect="1"/>
          </p:cNvPicPr>
          <p:nvPr/>
        </p:nvPicPr>
        <p:blipFill>
          <a:blip r:embed="rId3"/>
          <a:stretch>
            <a:fillRect/>
          </a:stretch>
        </p:blipFill>
        <p:spPr>
          <a:xfrm>
            <a:off x="457200" y="1371600"/>
            <a:ext cx="8062943" cy="5029200"/>
          </a:xfrm>
          <a:prstGeom prst="rect">
            <a:avLst/>
          </a:prstGeom>
        </p:spPr>
      </p:pic>
    </p:spTree>
    <p:extLst>
      <p:ext uri="{BB962C8B-B14F-4D97-AF65-F5344CB8AC3E}">
        <p14:creationId xmlns:p14="http://schemas.microsoft.com/office/powerpoint/2010/main" val="50285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Endocrine System</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The endocrine glands</a:t>
            </a:r>
          </a:p>
          <a:p>
            <a:pPr lvl="1"/>
            <a:r>
              <a:rPr lang="en-US" dirty="0" smtClean="0"/>
              <a:t>The functions of hormones</a:t>
            </a:r>
            <a:endParaRPr lang="en-US" dirty="0"/>
          </a:p>
        </p:txBody>
      </p:sp>
    </p:spTree>
    <p:extLst>
      <p:ext uri="{BB962C8B-B14F-4D97-AF65-F5344CB8AC3E}">
        <p14:creationId xmlns:p14="http://schemas.microsoft.com/office/powerpoint/2010/main" val="2510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Endocrine Glands</a:t>
            </a:r>
            <a:endParaRPr lang="en-US" dirty="0"/>
          </a:p>
        </p:txBody>
      </p:sp>
      <p:pic>
        <p:nvPicPr>
          <p:cNvPr id="5" name="Picture 4" descr="The endocrine system."/>
          <p:cNvPicPr>
            <a:picLocks noChangeAspect="1"/>
          </p:cNvPicPr>
          <p:nvPr/>
        </p:nvPicPr>
        <p:blipFill>
          <a:blip r:embed="rId3"/>
          <a:stretch>
            <a:fillRect/>
          </a:stretch>
        </p:blipFill>
        <p:spPr>
          <a:xfrm>
            <a:off x="1828800" y="1371600"/>
            <a:ext cx="4931459" cy="5029200"/>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Pituitary Gland</a:t>
            </a:r>
            <a:endParaRPr lang="en-US" dirty="0"/>
          </a:p>
        </p:txBody>
      </p:sp>
      <p:pic>
        <p:nvPicPr>
          <p:cNvPr id="3" name="Picture 2" descr="This simplified drawing shows the main structures of the human brain and describes some of their most important features. "/>
          <p:cNvPicPr>
            <a:picLocks noChangeAspect="1"/>
          </p:cNvPicPr>
          <p:nvPr/>
        </p:nvPicPr>
        <p:blipFill>
          <a:blip r:embed="rId3"/>
          <a:stretch>
            <a:fillRect/>
          </a:stretch>
        </p:blipFill>
        <p:spPr>
          <a:xfrm>
            <a:off x="3124200" y="1524000"/>
            <a:ext cx="3730974" cy="4754880"/>
          </a:xfrm>
          <a:prstGeom prst="rect">
            <a:avLst/>
          </a:prstGeom>
        </p:spPr>
      </p:pic>
      <p:pic>
        <p:nvPicPr>
          <p:cNvPr id="5" name="Picture 4"/>
          <p:cNvPicPr>
            <a:picLocks noChangeAspect="1"/>
          </p:cNvPicPr>
          <p:nvPr/>
        </p:nvPicPr>
        <p:blipFill>
          <a:blip r:embed="rId4"/>
          <a:stretch>
            <a:fillRect/>
          </a:stretch>
        </p:blipFill>
        <p:spPr>
          <a:xfrm>
            <a:off x="228600" y="1552977"/>
            <a:ext cx="2665338" cy="1097280"/>
          </a:xfrm>
          <a:prstGeom prst="rect">
            <a:avLst/>
          </a:prstGeom>
        </p:spPr>
      </p:pic>
      <p:cxnSp>
        <p:nvCxnSpPr>
          <p:cNvPr id="7" name="Straight Connector 6"/>
          <p:cNvCxnSpPr>
            <a:stCxn id="5" idx="2"/>
          </p:cNvCxnSpPr>
          <p:nvPr/>
        </p:nvCxnSpPr>
        <p:spPr>
          <a:xfrm>
            <a:off x="1561268" y="2650257"/>
            <a:ext cx="3182112" cy="85494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43565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Endorphins and Other Important Hormones</a:t>
            </a:r>
            <a:endParaRPr lang="en-US" dirty="0"/>
          </a:p>
        </p:txBody>
      </p:sp>
      <p:graphicFrame>
        <p:nvGraphicFramePr>
          <p:cNvPr id="5" name="Content Placeholder 4" descr="Endorphins (short for “endogenous morphine,” or morphine produced by the body) modify our natural response to pain&#10;Other important hormones include melatonin, epinephrine, norepinephrine, and the thyroid hormones, and the sex hormones &#10;"/>
          <p:cNvGraphicFramePr>
            <a:graphicFrameLocks noGrp="1"/>
          </p:cNvGraphicFramePr>
          <p:nvPr>
            <p:ph sz="half" idx="4294967295"/>
            <p:extLst>
              <p:ext uri="{D42A27DB-BD31-4B8C-83A1-F6EECF244321}">
                <p14:modId xmlns:p14="http://schemas.microsoft.com/office/powerpoint/2010/main" val="2778617700"/>
              </p:ext>
            </p:extLst>
          </p:nvPr>
        </p:nvGraphicFramePr>
        <p:xfrm>
          <a:off x="352097" y="1676400"/>
          <a:ext cx="8563303" cy="3901440"/>
        </p:xfrm>
        <a:graphic>
          <a:graphicData uri="http://schemas.openxmlformats.org/drawingml/2006/table">
            <a:tbl>
              <a:tblPr firstRow="1" bandRow="1">
                <a:tableStyleId>{5C22544A-7EE6-4342-B048-85BDC9FD1C3A}</a:tableStyleId>
              </a:tblPr>
              <a:tblGrid>
                <a:gridCol w="2634467"/>
                <a:gridCol w="5928836"/>
              </a:tblGrid>
              <a:tr h="370840">
                <a:tc>
                  <a:txBody>
                    <a:bodyPr/>
                    <a:lstStyle/>
                    <a:p>
                      <a:pPr>
                        <a:tabLst/>
                      </a:pPr>
                      <a:r>
                        <a:rPr lang="en-US" sz="2200" dirty="0" smtClean="0"/>
                        <a:t>Hormone</a:t>
                      </a:r>
                      <a:endParaRPr lang="en-US" sz="2200" dirty="0"/>
                    </a:p>
                  </a:txBody>
                  <a:tcPr/>
                </a:tc>
                <a:tc>
                  <a:txBody>
                    <a:bodyPr/>
                    <a:lstStyle/>
                    <a:p>
                      <a:r>
                        <a:rPr lang="en-US" sz="2200" dirty="0" smtClean="0"/>
                        <a:t>Function</a:t>
                      </a:r>
                      <a:endParaRPr lang="en-US" sz="2200" dirty="0"/>
                    </a:p>
                  </a:txBody>
                  <a:tcPr/>
                </a:tc>
              </a:tr>
              <a:tr h="370840">
                <a:tc>
                  <a:txBody>
                    <a:bodyPr/>
                    <a:lstStyle/>
                    <a:p>
                      <a:r>
                        <a:rPr lang="en-US" sz="2200" dirty="0" smtClean="0"/>
                        <a:t>Endorphins</a:t>
                      </a:r>
                      <a:endParaRPr lang="en-US" sz="2200" dirty="0"/>
                    </a:p>
                  </a:txBody>
                  <a:tcPr/>
                </a:tc>
                <a:tc>
                  <a:txBody>
                    <a:bodyPr/>
                    <a:lstStyle/>
                    <a:p>
                      <a:r>
                        <a:rPr lang="en-US" sz="2200" dirty="0" smtClean="0"/>
                        <a:t>Endogenous morphines that modify our natural response to pain; act as neuromodulators </a:t>
                      </a:r>
                      <a:endParaRPr lang="en-US" sz="2200" dirty="0"/>
                    </a:p>
                  </a:txBody>
                  <a:tcPr/>
                </a:tc>
              </a:tr>
              <a:tr h="370840">
                <a:tc>
                  <a:txBody>
                    <a:bodyPr/>
                    <a:lstStyle/>
                    <a:p>
                      <a:r>
                        <a:rPr lang="en-US" sz="2200" dirty="0" smtClean="0"/>
                        <a:t>Melatonin</a:t>
                      </a:r>
                      <a:endParaRPr lang="en-US" sz="2200" dirty="0"/>
                    </a:p>
                  </a:txBody>
                  <a:tcPr/>
                </a:tc>
                <a:tc>
                  <a:txBody>
                    <a:bodyPr/>
                    <a:lstStyle/>
                    <a:p>
                      <a:r>
                        <a:rPr lang="en-US" sz="2200" dirty="0" smtClean="0"/>
                        <a:t>Released by the pineal gland in response to daily cycles of light and dark </a:t>
                      </a:r>
                      <a:endParaRPr lang="en-US" sz="2200" dirty="0"/>
                    </a:p>
                  </a:txBody>
                  <a:tcPr/>
                </a:tc>
              </a:tr>
              <a:tr h="370840">
                <a:tc>
                  <a:txBody>
                    <a:bodyPr/>
                    <a:lstStyle/>
                    <a:p>
                      <a:r>
                        <a:rPr lang="en-US" sz="2200" dirty="0" smtClean="0"/>
                        <a:t>Epinephrine</a:t>
                      </a:r>
                      <a:endParaRPr lang="en-US" sz="2200" dirty="0"/>
                    </a:p>
                  </a:txBody>
                  <a:tcPr/>
                </a:tc>
                <a:tc>
                  <a:txBody>
                    <a:bodyPr/>
                    <a:lstStyle/>
                    <a:p>
                      <a:r>
                        <a:rPr lang="en-US" sz="2200" dirty="0" smtClean="0"/>
                        <a:t>Adrenal hormone that tends to arouse the body;  associated with fear</a:t>
                      </a:r>
                      <a:endParaRPr lang="en-US" sz="2200" dirty="0"/>
                    </a:p>
                  </a:txBody>
                  <a:tcPr/>
                </a:tc>
              </a:tr>
              <a:tr h="370840">
                <a:tc>
                  <a:txBody>
                    <a:bodyPr/>
                    <a:lstStyle/>
                    <a:p>
                      <a:r>
                        <a:rPr lang="en-US" sz="2200" dirty="0" smtClean="0"/>
                        <a:t>Norepinephrine</a:t>
                      </a:r>
                      <a:endParaRPr lang="en-US" sz="2200" dirty="0"/>
                    </a:p>
                  </a:txBody>
                  <a:tcPr/>
                </a:tc>
                <a:tc>
                  <a:txBody>
                    <a:bodyPr/>
                    <a:lstStyle/>
                    <a:p>
                      <a:r>
                        <a:rPr lang="en-US" sz="2200" dirty="0" smtClean="0"/>
                        <a:t>Neurotransmitter and adrenal hormone that tends to arouse the body; associated with anger</a:t>
                      </a:r>
                      <a:endParaRPr lang="en-US" sz="2200" dirty="0"/>
                    </a:p>
                  </a:txBody>
                  <a:tcPr/>
                </a:tc>
              </a:tr>
              <a:tr h="370840">
                <a:tc>
                  <a:txBody>
                    <a:bodyPr/>
                    <a:lstStyle/>
                    <a:p>
                      <a:r>
                        <a:rPr lang="en-US" sz="2200" dirty="0" smtClean="0"/>
                        <a:t>Thyroid hormones</a:t>
                      </a:r>
                      <a:endParaRPr lang="en-US" sz="2200" dirty="0"/>
                    </a:p>
                  </a:txBody>
                  <a:tcPr/>
                </a:tc>
                <a:tc>
                  <a:txBody>
                    <a:bodyPr/>
                    <a:lstStyle/>
                    <a:p>
                      <a:r>
                        <a:rPr lang="en-US" sz="2200" dirty="0" smtClean="0"/>
                        <a:t>Help regulate metabolism rate</a:t>
                      </a:r>
                      <a:endParaRPr lang="en-US" sz="2200" dirty="0"/>
                    </a:p>
                  </a:txBody>
                  <a:tcPr/>
                </a:tc>
              </a:tr>
            </a:tbl>
          </a:graphicData>
        </a:graphic>
      </p:graphicFrame>
    </p:spTree>
    <p:extLst>
      <p:ext uri="{BB962C8B-B14F-4D97-AF65-F5344CB8AC3E}">
        <p14:creationId xmlns:p14="http://schemas.microsoft.com/office/powerpoint/2010/main" val="68994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Spinal Nerves and Reflexes</a:t>
            </a:r>
            <a:endParaRPr lang="en-US" dirty="0"/>
          </a:p>
        </p:txBody>
      </p:sp>
      <p:pic>
        <p:nvPicPr>
          <p:cNvPr id="5" name="Picture 4" descr="Checking Spinal&#10;Reflexes. When your physician&#10;taps on your knee, your thigh&#10;muscle stretches. Information&#10;about the stretch is carried to&#10;the spinal cord by a sensory&#10;nerve. The spinal cord sends&#10;a command to the muscle to&#10;contract to counteract the&#10;stretch, and your foot kicks out.&#10;The spinal cord manages this&#10;reflex alone. No higher level of&#10;processing in the nervous system&#10;is necessary for this reflex to&#10;occur."/>
          <p:cNvPicPr>
            <a:picLocks noChangeAspect="1"/>
          </p:cNvPicPr>
          <p:nvPr/>
        </p:nvPicPr>
        <p:blipFill>
          <a:blip r:embed="rId3"/>
          <a:stretch>
            <a:fillRect/>
          </a:stretch>
        </p:blipFill>
        <p:spPr>
          <a:xfrm>
            <a:off x="2133600" y="1295400"/>
            <a:ext cx="4309005" cy="5120640"/>
          </a:xfrm>
          <a:prstGeom prst="rect">
            <a:avLst/>
          </a:prstGeom>
        </p:spPr>
      </p:pic>
    </p:spTree>
    <p:extLst>
      <p:ext uri="{BB962C8B-B14F-4D97-AF65-F5344CB8AC3E}">
        <p14:creationId xmlns:p14="http://schemas.microsoft.com/office/powerpoint/2010/main" val="1308596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Somatic Nervous System and the Cranial Nerves</a:t>
            </a:r>
            <a:endParaRPr lang="en-US" dirty="0"/>
          </a:p>
        </p:txBody>
      </p:sp>
      <p:pic>
        <p:nvPicPr>
          <p:cNvPr id="5" name="Picture 4" descr="The Cranial Nerves. Twelve pairs&#10;of cranial nerves carry sensory&#10;and motor information from the&#10;brain to the head, neck, and some&#10;internal organs."/>
          <p:cNvPicPr>
            <a:picLocks noChangeAspect="1"/>
          </p:cNvPicPr>
          <p:nvPr/>
        </p:nvPicPr>
        <p:blipFill>
          <a:blip r:embed="rId3"/>
          <a:stretch>
            <a:fillRect/>
          </a:stretch>
        </p:blipFill>
        <p:spPr>
          <a:xfrm>
            <a:off x="2590800" y="1280160"/>
            <a:ext cx="4233062" cy="5120640"/>
          </a:xfrm>
          <a:prstGeom prst="rect">
            <a:avLst/>
          </a:prstGeom>
        </p:spPr>
      </p:pic>
    </p:spTree>
    <p:extLst>
      <p:ext uri="{BB962C8B-B14F-4D97-AF65-F5344CB8AC3E}">
        <p14:creationId xmlns:p14="http://schemas.microsoft.com/office/powerpoint/2010/main" val="2220409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Autonomic Nervous System and Homeostasis</a:t>
            </a:r>
            <a:endParaRPr lang="en-US" dirty="0"/>
          </a:p>
        </p:txBody>
      </p:sp>
      <p:pic>
        <p:nvPicPr>
          <p:cNvPr id="2" name="Picture 1" descr="The Autonomic Nervous System. The sympathetic nervous system (left) usually has the opposite effect on an organ than the parasympathetic nervous system (right). For example, sympathetic input tells the heart to beat faster, while parasympathetic input tells the heart to slow down. However, both systems manage to cooperate during sex."/>
          <p:cNvPicPr>
            <a:picLocks noChangeAspect="1"/>
          </p:cNvPicPr>
          <p:nvPr/>
        </p:nvPicPr>
        <p:blipFill>
          <a:blip r:embed="rId3"/>
          <a:stretch>
            <a:fillRect/>
          </a:stretch>
        </p:blipFill>
        <p:spPr>
          <a:xfrm>
            <a:off x="1295400" y="1280160"/>
            <a:ext cx="6918858" cy="5120640"/>
          </a:xfrm>
          <a:prstGeom prst="rect">
            <a:avLst/>
          </a:prstGeom>
        </p:spPr>
      </p:pic>
      <p:pic>
        <p:nvPicPr>
          <p:cNvPr id="4" name="Picture 3"/>
          <p:cNvPicPr>
            <a:picLocks noChangeAspect="1"/>
          </p:cNvPicPr>
          <p:nvPr/>
        </p:nvPicPr>
        <p:blipFill>
          <a:blip r:embed="rId4"/>
          <a:stretch>
            <a:fillRect/>
          </a:stretch>
        </p:blipFill>
        <p:spPr>
          <a:xfrm>
            <a:off x="1295400" y="6048375"/>
            <a:ext cx="2171700" cy="352425"/>
          </a:xfrm>
          <a:prstGeom prst="rect">
            <a:avLst/>
          </a:prstGeom>
        </p:spPr>
      </p:pic>
      <p:pic>
        <p:nvPicPr>
          <p:cNvPr id="5" name="Picture 4"/>
          <p:cNvPicPr>
            <a:picLocks noChangeAspect="1"/>
          </p:cNvPicPr>
          <p:nvPr/>
        </p:nvPicPr>
        <p:blipFill>
          <a:blip r:embed="rId5"/>
          <a:stretch>
            <a:fillRect/>
          </a:stretch>
        </p:blipFill>
        <p:spPr>
          <a:xfrm>
            <a:off x="5181600" y="6057899"/>
            <a:ext cx="2447925" cy="333375"/>
          </a:xfrm>
          <a:prstGeom prst="rect">
            <a:avLst/>
          </a:prstGeom>
        </p:spPr>
      </p:pic>
    </p:spTree>
    <p:extLst>
      <p:ext uri="{BB962C8B-B14F-4D97-AF65-F5344CB8AC3E}">
        <p14:creationId xmlns:p14="http://schemas.microsoft.com/office/powerpoint/2010/main" val="4032207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52400" y="1326994"/>
            <a:ext cx="4191000" cy="4616606"/>
          </a:xfrm>
          <a:solidFill>
            <a:schemeClr val="bg1"/>
          </a:solidFill>
        </p:spPr>
        <p:txBody>
          <a:bodyPr/>
          <a:lstStyle/>
          <a:p>
            <a:pPr marL="457200" indent="-457200">
              <a:buFont typeface="Webdings" panose="05030102010509060703" pitchFamily="18" charset="2"/>
              <a:buChar char=""/>
            </a:pPr>
            <a:r>
              <a:rPr lang="en-US" dirty="0" smtClean="0"/>
              <a:t>This section covers:</a:t>
            </a:r>
          </a:p>
          <a:p>
            <a:pPr marL="1200150" lvl="1" indent="-457200">
              <a:buFont typeface="Wingdings" panose="05000000000000000000" pitchFamily="2" charset="2"/>
              <a:buChar char="§"/>
            </a:pPr>
            <a:r>
              <a:rPr lang="en-US" dirty="0" smtClean="0"/>
              <a:t>The structures and functions of neurons</a:t>
            </a:r>
          </a:p>
          <a:p>
            <a:pPr marL="1200150" lvl="1" indent="-457200">
              <a:buFont typeface="Wingdings" panose="05000000000000000000" pitchFamily="2" charset="2"/>
              <a:buChar char="§"/>
            </a:pPr>
            <a:r>
              <a:rPr lang="en-US" dirty="0" smtClean="0"/>
              <a:t>How neurons communicate</a:t>
            </a:r>
          </a:p>
        </p:txBody>
      </p:sp>
      <p:sp>
        <p:nvSpPr>
          <p:cNvPr id="3" name="Title 2"/>
          <p:cNvSpPr>
            <a:spLocks noGrp="1"/>
          </p:cNvSpPr>
          <p:nvPr>
            <p:ph type="title"/>
          </p:nvPr>
        </p:nvSpPr>
        <p:spPr/>
        <p:txBody>
          <a:bodyPr/>
          <a:lstStyle/>
          <a:p>
            <a:r>
              <a:rPr lang="en-US" dirty="0" smtClean="0"/>
              <a:t>Neurons and Neurotransmission</a:t>
            </a:r>
            <a:endParaRPr lang="en-US" dirty="0"/>
          </a:p>
        </p:txBody>
      </p:sp>
      <p:pic>
        <p:nvPicPr>
          <p:cNvPr id="4" name="Picture 3"/>
          <p:cNvPicPr>
            <a:picLocks noChangeAspect="1"/>
          </p:cNvPicPr>
          <p:nvPr/>
        </p:nvPicPr>
        <p:blipFill>
          <a:blip r:embed="rId3"/>
          <a:stretch>
            <a:fillRect/>
          </a:stretch>
        </p:blipFill>
        <p:spPr>
          <a:xfrm>
            <a:off x="4488592" y="1600200"/>
            <a:ext cx="4347729" cy="3510617"/>
          </a:xfrm>
          <a:prstGeom prst="rect">
            <a:avLst/>
          </a:prstGeom>
        </p:spPr>
      </p:pic>
    </p:spTree>
    <p:extLst>
      <p:ext uri="{BB962C8B-B14F-4D97-AF65-F5344CB8AC3E}">
        <p14:creationId xmlns:p14="http://schemas.microsoft.com/office/powerpoint/2010/main" val="1801687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Neurons process and transmit information</a:t>
            </a:r>
          </a:p>
          <a:p>
            <a:pPr lvl="1"/>
            <a:r>
              <a:rPr lang="en-US" dirty="0" smtClean="0"/>
              <a:t>Two types of branches extend from the cell body: axons and dendrites</a:t>
            </a:r>
            <a:endParaRPr lang="en-US" dirty="0"/>
          </a:p>
        </p:txBody>
      </p:sp>
      <p:sp>
        <p:nvSpPr>
          <p:cNvPr id="2" name="Title 1"/>
          <p:cNvSpPr>
            <a:spLocks noGrp="1"/>
          </p:cNvSpPr>
          <p:nvPr>
            <p:ph type="title"/>
          </p:nvPr>
        </p:nvSpPr>
        <p:spPr/>
        <p:txBody>
          <a:bodyPr/>
          <a:lstStyle/>
          <a:p>
            <a:r>
              <a:rPr lang="en-US" dirty="0" smtClean="0"/>
              <a:t>The Structure and Function of Neurons</a:t>
            </a:r>
            <a:endParaRPr lang="en-US" dirty="0"/>
          </a:p>
        </p:txBody>
      </p:sp>
      <p:pic>
        <p:nvPicPr>
          <p:cNvPr id="3" name="Picture 2"/>
          <p:cNvPicPr>
            <a:picLocks noChangeAspect="1"/>
          </p:cNvPicPr>
          <p:nvPr/>
        </p:nvPicPr>
        <p:blipFill>
          <a:blip r:embed="rId3"/>
          <a:stretch>
            <a:fillRect/>
          </a:stretch>
        </p:blipFill>
        <p:spPr>
          <a:xfrm>
            <a:off x="-5378" y="3352800"/>
            <a:ext cx="9134475" cy="2733675"/>
          </a:xfrm>
          <a:prstGeom prst="rect">
            <a:avLst/>
          </a:prstGeom>
        </p:spPr>
      </p:pic>
      <p:pic>
        <p:nvPicPr>
          <p:cNvPr id="5" name="Picture 4"/>
          <p:cNvPicPr>
            <a:picLocks noChangeAspect="1"/>
          </p:cNvPicPr>
          <p:nvPr/>
        </p:nvPicPr>
        <p:blipFill>
          <a:blip r:embed="rId4"/>
          <a:stretch>
            <a:fillRect/>
          </a:stretch>
        </p:blipFill>
        <p:spPr>
          <a:xfrm>
            <a:off x="152400" y="3787697"/>
            <a:ext cx="1085850" cy="381000"/>
          </a:xfrm>
          <a:prstGeom prst="rect">
            <a:avLst/>
          </a:prstGeom>
        </p:spPr>
      </p:pic>
      <p:pic>
        <p:nvPicPr>
          <p:cNvPr id="6" name="Picture 5"/>
          <p:cNvPicPr>
            <a:picLocks noChangeAspect="1"/>
          </p:cNvPicPr>
          <p:nvPr/>
        </p:nvPicPr>
        <p:blipFill>
          <a:blip r:embed="rId5"/>
          <a:stretch>
            <a:fillRect/>
          </a:stretch>
        </p:blipFill>
        <p:spPr>
          <a:xfrm>
            <a:off x="2438400" y="4038600"/>
            <a:ext cx="857250" cy="323850"/>
          </a:xfrm>
          <a:prstGeom prst="rect">
            <a:avLst/>
          </a:prstGeom>
        </p:spPr>
      </p:pic>
      <p:pic>
        <p:nvPicPr>
          <p:cNvPr id="7" name="Picture 6"/>
          <p:cNvPicPr>
            <a:picLocks noChangeAspect="1"/>
          </p:cNvPicPr>
          <p:nvPr/>
        </p:nvPicPr>
        <p:blipFill>
          <a:blip r:embed="rId6"/>
          <a:stretch>
            <a:fillRect/>
          </a:stretch>
        </p:blipFill>
        <p:spPr>
          <a:xfrm>
            <a:off x="166687" y="5734050"/>
            <a:ext cx="1057275" cy="352425"/>
          </a:xfrm>
          <a:prstGeom prst="rect">
            <a:avLst/>
          </a:prstGeom>
        </p:spPr>
      </p:pic>
      <p:pic>
        <p:nvPicPr>
          <p:cNvPr id="9" name="Picture 8"/>
          <p:cNvPicPr>
            <a:picLocks noChangeAspect="1"/>
          </p:cNvPicPr>
          <p:nvPr/>
        </p:nvPicPr>
        <p:blipFill>
          <a:blip r:embed="rId7"/>
          <a:stretch>
            <a:fillRect/>
          </a:stretch>
        </p:blipFill>
        <p:spPr>
          <a:xfrm>
            <a:off x="4143375" y="4332185"/>
            <a:ext cx="704850" cy="333375"/>
          </a:xfrm>
          <a:prstGeom prst="rect">
            <a:avLst/>
          </a:prstGeom>
        </p:spPr>
      </p:pic>
      <p:cxnSp>
        <p:nvCxnSpPr>
          <p:cNvPr id="12" name="Straight Connector 11"/>
          <p:cNvCxnSpPr/>
          <p:nvPr/>
        </p:nvCxnSpPr>
        <p:spPr>
          <a:xfrm>
            <a:off x="1223962" y="5931693"/>
            <a:ext cx="452438" cy="147638"/>
          </a:xfrm>
          <a:prstGeom prst="line">
            <a:avLst/>
          </a:prstGeom>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p:nvPicPr>
        <p:blipFill>
          <a:blip r:embed="rId8"/>
          <a:stretch>
            <a:fillRect/>
          </a:stretch>
        </p:blipFill>
        <p:spPr>
          <a:xfrm>
            <a:off x="6172200" y="3178097"/>
            <a:ext cx="1057275" cy="609600"/>
          </a:xfrm>
          <a:prstGeom prst="rect">
            <a:avLst/>
          </a:prstGeom>
        </p:spPr>
      </p:pic>
    </p:spTree>
    <p:extLst>
      <p:ext uri="{BB962C8B-B14F-4D97-AF65-F5344CB8AC3E}">
        <p14:creationId xmlns:p14="http://schemas.microsoft.com/office/powerpoint/2010/main" val="2717870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Glial Cells and the Blood-Brain Barrier</a:t>
            </a:r>
            <a:endParaRPr lang="en-US" dirty="0"/>
          </a:p>
        </p:txBody>
      </p:sp>
      <p:pic>
        <p:nvPicPr>
          <p:cNvPr id="3" name="Picture 2"/>
          <p:cNvPicPr>
            <a:picLocks noChangeAspect="1"/>
          </p:cNvPicPr>
          <p:nvPr/>
        </p:nvPicPr>
        <p:blipFill>
          <a:blip r:embed="rId3"/>
          <a:stretch>
            <a:fillRect/>
          </a:stretch>
        </p:blipFill>
        <p:spPr>
          <a:xfrm>
            <a:off x="880895" y="1295400"/>
            <a:ext cx="7372350" cy="5105400"/>
          </a:xfrm>
          <a:prstGeom prst="rect">
            <a:avLst/>
          </a:prstGeom>
        </p:spPr>
      </p:pic>
      <p:pic>
        <p:nvPicPr>
          <p:cNvPr id="5" name="Picture 4"/>
          <p:cNvPicPr>
            <a:picLocks noChangeAspect="1"/>
          </p:cNvPicPr>
          <p:nvPr/>
        </p:nvPicPr>
        <p:blipFill>
          <a:blip r:embed="rId4"/>
          <a:stretch>
            <a:fillRect/>
          </a:stretch>
        </p:blipFill>
        <p:spPr>
          <a:xfrm>
            <a:off x="7315200" y="1752600"/>
            <a:ext cx="1352550" cy="390525"/>
          </a:xfrm>
          <a:prstGeom prst="rect">
            <a:avLst/>
          </a:prstGeom>
        </p:spPr>
      </p:pic>
      <p:pic>
        <p:nvPicPr>
          <p:cNvPr id="6" name="Picture 5"/>
          <p:cNvPicPr>
            <a:picLocks noChangeAspect="1"/>
          </p:cNvPicPr>
          <p:nvPr/>
        </p:nvPicPr>
        <p:blipFill>
          <a:blip r:embed="rId5"/>
          <a:stretch>
            <a:fillRect/>
          </a:stretch>
        </p:blipFill>
        <p:spPr>
          <a:xfrm>
            <a:off x="7315200" y="2213833"/>
            <a:ext cx="828675" cy="314325"/>
          </a:xfrm>
          <a:prstGeom prst="rect">
            <a:avLst/>
          </a:prstGeom>
        </p:spPr>
      </p:pic>
      <p:pic>
        <p:nvPicPr>
          <p:cNvPr id="7" name="Picture 6"/>
          <p:cNvPicPr>
            <a:picLocks noChangeAspect="1"/>
          </p:cNvPicPr>
          <p:nvPr/>
        </p:nvPicPr>
        <p:blipFill>
          <a:blip r:embed="rId6"/>
          <a:stretch>
            <a:fillRect/>
          </a:stretch>
        </p:blipFill>
        <p:spPr>
          <a:xfrm>
            <a:off x="7234237" y="3328416"/>
            <a:ext cx="495300" cy="285750"/>
          </a:xfrm>
          <a:prstGeom prst="rect">
            <a:avLst/>
          </a:prstGeom>
        </p:spPr>
      </p:pic>
    </p:spTree>
    <p:extLst>
      <p:ext uri="{BB962C8B-B14F-4D97-AF65-F5344CB8AC3E}">
        <p14:creationId xmlns:p14="http://schemas.microsoft.com/office/powerpoint/2010/main" val="645448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4254</TotalTime>
  <Words>4912</Words>
  <Application>Microsoft Office PowerPoint</Application>
  <PresentationFormat>On-screen Show (4:3)</PresentationFormat>
  <Paragraphs>492</Paragraphs>
  <Slides>33</Slides>
  <Notes>33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MS PGothic</vt:lpstr>
      <vt:lpstr>Arial</vt:lpstr>
      <vt:lpstr>Calibri</vt:lpstr>
      <vt:lpstr>Symbol</vt:lpstr>
      <vt:lpstr>Tahoma</vt:lpstr>
      <vt:lpstr>Webdings</vt:lpstr>
      <vt:lpstr>Wingdings</vt:lpstr>
      <vt:lpstr>Office Theme</vt:lpstr>
      <vt:lpstr>2_Office Theme</vt:lpstr>
      <vt:lpstr>5_Office Theme</vt:lpstr>
      <vt:lpstr>3_Office Theme</vt:lpstr>
      <vt:lpstr>The Nervous System</vt:lpstr>
      <vt:lpstr>The Organization of the Nervous System</vt:lpstr>
      <vt:lpstr>The Spinal Cord</vt:lpstr>
      <vt:lpstr>The Spinal Nerves and Reflexes</vt:lpstr>
      <vt:lpstr>The Somatic Nervous System and the Cranial Nerves</vt:lpstr>
      <vt:lpstr>The Autonomic Nervous System and Homeostasis</vt:lpstr>
      <vt:lpstr>Neurons and Neurotransmission</vt:lpstr>
      <vt:lpstr>The Structure and Function of Neurons</vt:lpstr>
      <vt:lpstr>Glial Cells and the Blood-Brain Barrier</vt:lpstr>
      <vt:lpstr>Glia Form Myelin</vt:lpstr>
      <vt:lpstr>Axons Transmit Information</vt:lpstr>
      <vt:lpstr>Dendrites Receive Information</vt:lpstr>
      <vt:lpstr>Neural Communication: A Two-Step Process</vt:lpstr>
      <vt:lpstr>Generating an Action Potential</vt:lpstr>
      <vt:lpstr>Electrical Signaling: Propagating an Action Potential</vt:lpstr>
      <vt:lpstr>Chemical Signaling: Releasing Neurotransmitters</vt:lpstr>
      <vt:lpstr>Communicating Through the Synapse</vt:lpstr>
      <vt:lpstr>SECTION: The Brain</vt:lpstr>
      <vt:lpstr>The Organization of the Central Nervous System</vt:lpstr>
      <vt:lpstr>The Ventricles of the Brain</vt:lpstr>
      <vt:lpstr>The Structures of the Brainstem</vt:lpstr>
      <vt:lpstr>Subcortical Structures and Their Functions: Thalamus – Basal Ganglia – Amygdala</vt:lpstr>
      <vt:lpstr>Subcortical Structures and Their Functions: Hypothalamus – Hippocampus</vt:lpstr>
      <vt:lpstr>The Cerebral Hemispheres and the Corpus Callosum</vt:lpstr>
      <vt:lpstr>Hemispheric Specialization</vt:lpstr>
      <vt:lpstr>The Four Lobes of the Cerebral Cortex</vt:lpstr>
      <vt:lpstr>Sensory and Motor Functions in the Cerebral Cortex</vt:lpstr>
      <vt:lpstr>Studying the Brain</vt:lpstr>
      <vt:lpstr>Brain Imaging</vt:lpstr>
      <vt:lpstr>The Endocrine System</vt:lpstr>
      <vt:lpstr>The Endocrine Glands</vt:lpstr>
      <vt:lpstr>The Pituitary Gland</vt:lpstr>
      <vt:lpstr>Endorphins and Other Important Hormones</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Hojjat, Kimiya</cp:lastModifiedBy>
  <cp:revision>477</cp:revision>
  <dcterms:created xsi:type="dcterms:W3CDTF">2011-11-29T18:47:51Z</dcterms:created>
  <dcterms:modified xsi:type="dcterms:W3CDTF">2014-12-19T23:19:46Z</dcterms:modified>
</cp:coreProperties>
</file>