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823" r:id="rId2"/>
    <p:sldMasterId id="2147483829" r:id="rId3"/>
    <p:sldMasterId id="2147483835" r:id="rId4"/>
    <p:sldMasterId id="2147483810" r:id="rId5"/>
    <p:sldMasterId id="2147483843" r:id="rId6"/>
    <p:sldMasterId id="2147483847" r:id="rId7"/>
  </p:sldMasterIdLst>
  <p:notesMasterIdLst>
    <p:notesMasterId r:id="rId37"/>
  </p:notesMasterIdLst>
  <p:handoutMasterIdLst>
    <p:handoutMasterId r:id="rId38"/>
  </p:handoutMasterIdLst>
  <p:sldIdLst>
    <p:sldId id="570" r:id="rId8"/>
    <p:sldId id="568" r:id="rId9"/>
    <p:sldId id="513" r:id="rId10"/>
    <p:sldId id="564" r:id="rId11"/>
    <p:sldId id="517" r:id="rId12"/>
    <p:sldId id="565" r:id="rId13"/>
    <p:sldId id="566" r:id="rId14"/>
    <p:sldId id="522" r:id="rId15"/>
    <p:sldId id="563" r:id="rId16"/>
    <p:sldId id="527" r:id="rId17"/>
    <p:sldId id="551" r:id="rId18"/>
    <p:sldId id="530" r:id="rId19"/>
    <p:sldId id="562" r:id="rId20"/>
    <p:sldId id="557" r:id="rId21"/>
    <p:sldId id="535" r:id="rId22"/>
    <p:sldId id="571" r:id="rId23"/>
    <p:sldId id="554" r:id="rId24"/>
    <p:sldId id="561" r:id="rId25"/>
    <p:sldId id="541" r:id="rId26"/>
    <p:sldId id="542" r:id="rId27"/>
    <p:sldId id="543" r:id="rId28"/>
    <p:sldId id="555" r:id="rId29"/>
    <p:sldId id="540" r:id="rId30"/>
    <p:sldId id="544" r:id="rId31"/>
    <p:sldId id="545" r:id="rId32"/>
    <p:sldId id="560" r:id="rId33"/>
    <p:sldId id="546" r:id="rId34"/>
    <p:sldId id="548" r:id="rId35"/>
    <p:sldId id="559"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 initials="P" lastIdx="5" clrIdx="0"/>
  <p:cmAuthor id="1" name="Rita Mitra" initials="RM" lastIdx="14" clrIdx="1">
    <p:extLst/>
  </p:cmAuthor>
  <p:cmAuthor id="2" name="rmitra" initials="r" lastIdx="1" clrIdx="2">
    <p:extLst/>
  </p:cmAuthor>
  <p:cmAuthor id="3" name="Spiegelman, Jason S." initials="SJS" lastIdx="5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ACA"/>
    <a:srgbClr val="000099"/>
    <a:srgbClr val="000066"/>
    <a:srgbClr val="6388FD"/>
    <a:srgbClr val="2B67AF"/>
    <a:srgbClr val="3278C8"/>
    <a:srgbClr val="CCDAEC"/>
    <a:srgbClr val="75A7DD"/>
    <a:srgbClr val="629DD1"/>
    <a:srgbClr val="32AC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58213" autoAdjust="0"/>
  </p:normalViewPr>
  <p:slideViewPr>
    <p:cSldViewPr>
      <p:cViewPr varScale="1">
        <p:scale>
          <a:sx n="53" d="100"/>
          <a:sy n="53" d="100"/>
        </p:scale>
        <p:origin x="25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094" y="-1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CC0E8-DC8F-48FD-90BC-044B5CC5BFCF}" type="doc">
      <dgm:prSet loTypeId="urn:microsoft.com/office/officeart/2005/8/layout/matrix3" loCatId="matrix" qsTypeId="urn:microsoft.com/office/officeart/2005/8/quickstyle/simple1" qsCatId="simple" csTypeId="urn:microsoft.com/office/officeart/2005/8/colors/accent1_1" csCatId="accent1" phldr="1"/>
      <dgm:spPr/>
      <dgm:t>
        <a:bodyPr/>
        <a:lstStyle/>
        <a:p>
          <a:endParaRPr lang="en-US"/>
        </a:p>
      </dgm:t>
    </dgm:pt>
    <dgm:pt modelId="{37275E70-3B9A-4102-AA92-C630E8CACC5A}">
      <dgm:prSet phldrT="[Text]"/>
      <dgm:spPr/>
      <dgm:t>
        <a:bodyPr/>
        <a:lstStyle/>
        <a:p>
          <a:r>
            <a:rPr lang="en-US" dirty="0" smtClean="0"/>
            <a:t>Shared leadership</a:t>
          </a:r>
          <a:endParaRPr lang="en-US" dirty="0"/>
        </a:p>
      </dgm:t>
    </dgm:pt>
    <dgm:pt modelId="{59933C0E-B0B2-4584-BDF2-D622EEF8B7CC}" type="parTrans" cxnId="{B46B6121-3DE3-4C55-91F2-83999EBD5B02}">
      <dgm:prSet/>
      <dgm:spPr/>
      <dgm:t>
        <a:bodyPr/>
        <a:lstStyle/>
        <a:p>
          <a:endParaRPr lang="en-US"/>
        </a:p>
      </dgm:t>
    </dgm:pt>
    <dgm:pt modelId="{BAB81050-05A4-4459-BAD1-1371429EF838}" type="sibTrans" cxnId="{B46B6121-3DE3-4C55-91F2-83999EBD5B02}">
      <dgm:prSet/>
      <dgm:spPr/>
      <dgm:t>
        <a:bodyPr/>
        <a:lstStyle/>
        <a:p>
          <a:endParaRPr lang="en-US"/>
        </a:p>
      </dgm:t>
    </dgm:pt>
    <dgm:pt modelId="{F47AD66E-817E-4CFF-BE1A-DBDCFC112962}">
      <dgm:prSet phldrT="[Text]"/>
      <dgm:spPr/>
      <dgm:t>
        <a:bodyPr/>
        <a:lstStyle/>
        <a:p>
          <a:r>
            <a:rPr lang="en-US" dirty="0" smtClean="0"/>
            <a:t>Management by objectives</a:t>
          </a:r>
          <a:endParaRPr lang="en-US" dirty="0"/>
        </a:p>
      </dgm:t>
    </dgm:pt>
    <dgm:pt modelId="{FF44D3A4-EE3B-49EA-8881-C00A53C071FB}" type="parTrans" cxnId="{1E1749DD-C824-4DF9-8D4A-B2FA0E4DD6C7}">
      <dgm:prSet/>
      <dgm:spPr/>
      <dgm:t>
        <a:bodyPr/>
        <a:lstStyle/>
        <a:p>
          <a:endParaRPr lang="en-US"/>
        </a:p>
      </dgm:t>
    </dgm:pt>
    <dgm:pt modelId="{8E0F7227-2B1A-4D23-AE6D-C0132B3EBD54}" type="sibTrans" cxnId="{1E1749DD-C824-4DF9-8D4A-B2FA0E4DD6C7}">
      <dgm:prSet/>
      <dgm:spPr/>
      <dgm:t>
        <a:bodyPr/>
        <a:lstStyle/>
        <a:p>
          <a:endParaRPr lang="en-US"/>
        </a:p>
      </dgm:t>
    </dgm:pt>
    <dgm:pt modelId="{8933729D-D7AB-41E3-BEE5-73B99F59B5EE}">
      <dgm:prSet phldrT="[Text]"/>
      <dgm:spPr/>
      <dgm:t>
        <a:bodyPr/>
        <a:lstStyle/>
        <a:p>
          <a:r>
            <a:rPr lang="en-US" dirty="0" smtClean="0"/>
            <a:t>Self-managed teams</a:t>
          </a:r>
          <a:endParaRPr lang="en-US" dirty="0"/>
        </a:p>
      </dgm:t>
    </dgm:pt>
    <dgm:pt modelId="{B9E0BDEE-E365-44AD-91BA-2D33C31A4D75}" type="parTrans" cxnId="{E02EDEA2-367E-46B0-974C-2DDE7182CA2E}">
      <dgm:prSet/>
      <dgm:spPr/>
      <dgm:t>
        <a:bodyPr/>
        <a:lstStyle/>
        <a:p>
          <a:endParaRPr lang="en-US"/>
        </a:p>
      </dgm:t>
    </dgm:pt>
    <dgm:pt modelId="{9D53EB23-DB51-4DF7-B8F4-5ABF98290A8E}" type="sibTrans" cxnId="{E02EDEA2-367E-46B0-974C-2DDE7182CA2E}">
      <dgm:prSet/>
      <dgm:spPr/>
      <dgm:t>
        <a:bodyPr/>
        <a:lstStyle/>
        <a:p>
          <a:endParaRPr lang="en-US"/>
        </a:p>
      </dgm:t>
    </dgm:pt>
    <dgm:pt modelId="{60AFC39B-E2E2-4599-8F2A-F6C1D1C5346E}">
      <dgm:prSet phldrT="[Text]"/>
      <dgm:spPr/>
      <dgm:t>
        <a:bodyPr/>
        <a:lstStyle/>
        <a:p>
          <a:r>
            <a:rPr lang="en-US" dirty="0" smtClean="0"/>
            <a:t>Quality circles</a:t>
          </a:r>
          <a:endParaRPr lang="en-US" dirty="0"/>
        </a:p>
      </dgm:t>
    </dgm:pt>
    <dgm:pt modelId="{2E5E79B8-0875-48C8-A269-CF29CF7A8057}" type="parTrans" cxnId="{0570828A-F444-4509-B766-875EAC805FC5}">
      <dgm:prSet/>
      <dgm:spPr/>
      <dgm:t>
        <a:bodyPr/>
        <a:lstStyle/>
        <a:p>
          <a:endParaRPr lang="en-US"/>
        </a:p>
      </dgm:t>
    </dgm:pt>
    <dgm:pt modelId="{DF7A5B37-B118-484F-9BF1-A3FA4268F097}" type="sibTrans" cxnId="{0570828A-F444-4509-B766-875EAC805FC5}">
      <dgm:prSet/>
      <dgm:spPr/>
      <dgm:t>
        <a:bodyPr/>
        <a:lstStyle/>
        <a:p>
          <a:endParaRPr lang="en-US"/>
        </a:p>
      </dgm:t>
    </dgm:pt>
    <dgm:pt modelId="{0A41FFD7-4A2C-42EE-88B0-839A799E0F15}" type="pres">
      <dgm:prSet presAssocID="{ADECC0E8-DC8F-48FD-90BC-044B5CC5BFCF}" presName="matrix" presStyleCnt="0">
        <dgm:presLayoutVars>
          <dgm:chMax val="1"/>
          <dgm:dir/>
          <dgm:resizeHandles val="exact"/>
        </dgm:presLayoutVars>
      </dgm:prSet>
      <dgm:spPr/>
      <dgm:t>
        <a:bodyPr/>
        <a:lstStyle/>
        <a:p>
          <a:endParaRPr lang="en-US"/>
        </a:p>
      </dgm:t>
    </dgm:pt>
    <dgm:pt modelId="{9B94FF3D-230D-44D2-B479-9C014A669977}" type="pres">
      <dgm:prSet presAssocID="{ADECC0E8-DC8F-48FD-90BC-044B5CC5BFCF}" presName="diamond" presStyleLbl="bgShp" presStyleIdx="0" presStyleCnt="1"/>
      <dgm:spPr/>
    </dgm:pt>
    <dgm:pt modelId="{23FCBB4C-C820-481E-9D6F-2A6E7D50CA1A}" type="pres">
      <dgm:prSet presAssocID="{ADECC0E8-DC8F-48FD-90BC-044B5CC5BFCF}" presName="quad1" presStyleLbl="node1" presStyleIdx="0" presStyleCnt="4">
        <dgm:presLayoutVars>
          <dgm:chMax val="0"/>
          <dgm:chPref val="0"/>
          <dgm:bulletEnabled val="1"/>
        </dgm:presLayoutVars>
      </dgm:prSet>
      <dgm:spPr/>
      <dgm:t>
        <a:bodyPr/>
        <a:lstStyle/>
        <a:p>
          <a:endParaRPr lang="en-US"/>
        </a:p>
      </dgm:t>
    </dgm:pt>
    <dgm:pt modelId="{81C3223A-EF7A-49A3-857E-D3F43DD46602}" type="pres">
      <dgm:prSet presAssocID="{ADECC0E8-DC8F-48FD-90BC-044B5CC5BFCF}" presName="quad2" presStyleLbl="node1" presStyleIdx="1" presStyleCnt="4">
        <dgm:presLayoutVars>
          <dgm:chMax val="0"/>
          <dgm:chPref val="0"/>
          <dgm:bulletEnabled val="1"/>
        </dgm:presLayoutVars>
      </dgm:prSet>
      <dgm:spPr/>
      <dgm:t>
        <a:bodyPr/>
        <a:lstStyle/>
        <a:p>
          <a:endParaRPr lang="en-US"/>
        </a:p>
      </dgm:t>
    </dgm:pt>
    <dgm:pt modelId="{512D1235-22CE-4F6C-A8BE-71089880F9BF}" type="pres">
      <dgm:prSet presAssocID="{ADECC0E8-DC8F-48FD-90BC-044B5CC5BFCF}" presName="quad3" presStyleLbl="node1" presStyleIdx="2" presStyleCnt="4">
        <dgm:presLayoutVars>
          <dgm:chMax val="0"/>
          <dgm:chPref val="0"/>
          <dgm:bulletEnabled val="1"/>
        </dgm:presLayoutVars>
      </dgm:prSet>
      <dgm:spPr/>
      <dgm:t>
        <a:bodyPr/>
        <a:lstStyle/>
        <a:p>
          <a:endParaRPr lang="en-US"/>
        </a:p>
      </dgm:t>
    </dgm:pt>
    <dgm:pt modelId="{15CB8FE9-6133-430C-A6EB-F867903D075D}" type="pres">
      <dgm:prSet presAssocID="{ADECC0E8-DC8F-48FD-90BC-044B5CC5BFCF}" presName="quad4" presStyleLbl="node1" presStyleIdx="3" presStyleCnt="4">
        <dgm:presLayoutVars>
          <dgm:chMax val="0"/>
          <dgm:chPref val="0"/>
          <dgm:bulletEnabled val="1"/>
        </dgm:presLayoutVars>
      </dgm:prSet>
      <dgm:spPr/>
      <dgm:t>
        <a:bodyPr/>
        <a:lstStyle/>
        <a:p>
          <a:endParaRPr lang="en-US"/>
        </a:p>
      </dgm:t>
    </dgm:pt>
  </dgm:ptLst>
  <dgm:cxnLst>
    <dgm:cxn modelId="{0570828A-F444-4509-B766-875EAC805FC5}" srcId="{ADECC0E8-DC8F-48FD-90BC-044B5CC5BFCF}" destId="{60AFC39B-E2E2-4599-8F2A-F6C1D1C5346E}" srcOrd="3" destOrd="0" parTransId="{2E5E79B8-0875-48C8-A269-CF29CF7A8057}" sibTransId="{DF7A5B37-B118-484F-9BF1-A3FA4268F097}"/>
    <dgm:cxn modelId="{E02EDEA2-367E-46B0-974C-2DDE7182CA2E}" srcId="{ADECC0E8-DC8F-48FD-90BC-044B5CC5BFCF}" destId="{8933729D-D7AB-41E3-BEE5-73B99F59B5EE}" srcOrd="2" destOrd="0" parTransId="{B9E0BDEE-E365-44AD-91BA-2D33C31A4D75}" sibTransId="{9D53EB23-DB51-4DF7-B8F4-5ABF98290A8E}"/>
    <dgm:cxn modelId="{AF3059C4-EC24-4530-9FD7-6ADDE82815D2}" type="presOf" srcId="{ADECC0E8-DC8F-48FD-90BC-044B5CC5BFCF}" destId="{0A41FFD7-4A2C-42EE-88B0-839A799E0F15}" srcOrd="0" destOrd="0" presId="urn:microsoft.com/office/officeart/2005/8/layout/matrix3"/>
    <dgm:cxn modelId="{1E1749DD-C824-4DF9-8D4A-B2FA0E4DD6C7}" srcId="{ADECC0E8-DC8F-48FD-90BC-044B5CC5BFCF}" destId="{F47AD66E-817E-4CFF-BE1A-DBDCFC112962}" srcOrd="1" destOrd="0" parTransId="{FF44D3A4-EE3B-49EA-8881-C00A53C071FB}" sibTransId="{8E0F7227-2B1A-4D23-AE6D-C0132B3EBD54}"/>
    <dgm:cxn modelId="{3936CFF7-C3F8-4F67-BE6F-CCEEE0946E02}" type="presOf" srcId="{F47AD66E-817E-4CFF-BE1A-DBDCFC112962}" destId="{81C3223A-EF7A-49A3-857E-D3F43DD46602}" srcOrd="0" destOrd="0" presId="urn:microsoft.com/office/officeart/2005/8/layout/matrix3"/>
    <dgm:cxn modelId="{544F9CF9-C3C7-4ECA-9B1B-FC6EC353E1F6}" type="presOf" srcId="{8933729D-D7AB-41E3-BEE5-73B99F59B5EE}" destId="{512D1235-22CE-4F6C-A8BE-71089880F9BF}" srcOrd="0" destOrd="0" presId="urn:microsoft.com/office/officeart/2005/8/layout/matrix3"/>
    <dgm:cxn modelId="{B46B6121-3DE3-4C55-91F2-83999EBD5B02}" srcId="{ADECC0E8-DC8F-48FD-90BC-044B5CC5BFCF}" destId="{37275E70-3B9A-4102-AA92-C630E8CACC5A}" srcOrd="0" destOrd="0" parTransId="{59933C0E-B0B2-4584-BDF2-D622EEF8B7CC}" sibTransId="{BAB81050-05A4-4459-BAD1-1371429EF838}"/>
    <dgm:cxn modelId="{29CED241-9EB8-4530-A3CF-5024F187C9D3}" type="presOf" srcId="{60AFC39B-E2E2-4599-8F2A-F6C1D1C5346E}" destId="{15CB8FE9-6133-430C-A6EB-F867903D075D}" srcOrd="0" destOrd="0" presId="urn:microsoft.com/office/officeart/2005/8/layout/matrix3"/>
    <dgm:cxn modelId="{F7C6BD82-8751-48A8-9DC1-E83D89961624}" type="presOf" srcId="{37275E70-3B9A-4102-AA92-C630E8CACC5A}" destId="{23FCBB4C-C820-481E-9D6F-2A6E7D50CA1A}" srcOrd="0" destOrd="0" presId="urn:microsoft.com/office/officeart/2005/8/layout/matrix3"/>
    <dgm:cxn modelId="{2DF11EB0-34CF-4C15-9CD3-42C6ECD89154}" type="presParOf" srcId="{0A41FFD7-4A2C-42EE-88B0-839A799E0F15}" destId="{9B94FF3D-230D-44D2-B479-9C014A669977}" srcOrd="0" destOrd="0" presId="urn:microsoft.com/office/officeart/2005/8/layout/matrix3"/>
    <dgm:cxn modelId="{76743858-944F-476B-90DB-3CBAF1517A67}" type="presParOf" srcId="{0A41FFD7-4A2C-42EE-88B0-839A799E0F15}" destId="{23FCBB4C-C820-481E-9D6F-2A6E7D50CA1A}" srcOrd="1" destOrd="0" presId="urn:microsoft.com/office/officeart/2005/8/layout/matrix3"/>
    <dgm:cxn modelId="{D35791BA-5662-4907-8CCF-EED49F5396B6}" type="presParOf" srcId="{0A41FFD7-4A2C-42EE-88B0-839A799E0F15}" destId="{81C3223A-EF7A-49A3-857E-D3F43DD46602}" srcOrd="2" destOrd="0" presId="urn:microsoft.com/office/officeart/2005/8/layout/matrix3"/>
    <dgm:cxn modelId="{2076FFD7-CCE3-4931-BFE7-890870C96763}" type="presParOf" srcId="{0A41FFD7-4A2C-42EE-88B0-839A799E0F15}" destId="{512D1235-22CE-4F6C-A8BE-71089880F9BF}" srcOrd="3" destOrd="0" presId="urn:microsoft.com/office/officeart/2005/8/layout/matrix3"/>
    <dgm:cxn modelId="{1FA234FC-0642-46BF-89B5-F15ECB26230F}" type="presParOf" srcId="{0A41FFD7-4A2C-42EE-88B0-839A799E0F15}" destId="{15CB8FE9-6133-430C-A6EB-F867903D075D}"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871B99A7-940D-43EE-A635-451D962CB9FC}" type="datetimeFigureOut">
              <a:rPr lang="en-US"/>
              <a:pPr>
                <a:defRPr/>
              </a:pPr>
              <a:t>3/16/2015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9F2514-638C-4031-A4EB-8481F71746D3}" type="slidenum">
              <a:rPr lang="en-US" altLang="en-US"/>
              <a:pPr>
                <a:defRPr/>
              </a:pPr>
              <a:t>‹#›</a:t>
            </a:fld>
            <a:endParaRPr lang="en-US" altLang="en-US" dirty="0"/>
          </a:p>
        </p:txBody>
      </p:sp>
    </p:spTree>
    <p:extLst>
      <p:ext uri="{BB962C8B-B14F-4D97-AF65-F5344CB8AC3E}">
        <p14:creationId xmlns:p14="http://schemas.microsoft.com/office/powerpoint/2010/main" val="3259128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333B9B5-F6D7-4318-B432-D59F27B20DAC}" type="datetimeFigureOut">
              <a:rPr lang="en-US" altLang="en-US"/>
              <a:pPr>
                <a:defRPr/>
              </a:pPr>
              <a:t>3/16/2015</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4B1768B-3959-44A2-98E9-1DEF05CB2FB9}" type="slidenum">
              <a:rPr lang="en-US" altLang="en-US"/>
              <a:pPr>
                <a:defRPr/>
              </a:pPr>
              <a:t>‹#›</a:t>
            </a:fld>
            <a:endParaRPr lang="en-US" altLang="en-US" dirty="0"/>
          </a:p>
        </p:txBody>
      </p:sp>
    </p:spTree>
    <p:extLst>
      <p:ext uri="{BB962C8B-B14F-4D97-AF65-F5344CB8AC3E}">
        <p14:creationId xmlns:p14="http://schemas.microsoft.com/office/powerpoint/2010/main" val="278980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400" dirty="0" smtClean="0">
                <a:solidFill>
                  <a:srgbClr val="000000"/>
                </a:solidFill>
                <a:cs typeface="Times New Roman" panose="02020603050405020304" pitchFamily="18" charset="0"/>
              </a:rPr>
              <a:t>Largest applied areas: clinical and counseling psychology</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400" dirty="0" smtClean="0">
                <a:solidFill>
                  <a:srgbClr val="000000"/>
                </a:solidFill>
                <a:cs typeface="Times New Roman" panose="02020603050405020304" pitchFamily="18" charset="0"/>
              </a:rPr>
              <a:t>I/O</a:t>
            </a:r>
            <a:r>
              <a:rPr lang="en-US" altLang="en-US" sz="2400" baseline="0" dirty="0" smtClean="0">
                <a:solidFill>
                  <a:srgbClr val="000000"/>
                </a:solidFill>
                <a:cs typeface="Times New Roman" panose="02020603050405020304" pitchFamily="18" charset="0"/>
              </a:rPr>
              <a:t> psychology</a:t>
            </a:r>
          </a:p>
          <a:p>
            <a:pPr lvl="1" eaLnBrk="1" hangingPunct="1"/>
            <a:r>
              <a:rPr lang="en-US" altLang="en-US" sz="2400" dirty="0" smtClean="0">
                <a:solidFill>
                  <a:srgbClr val="000000"/>
                </a:solidFill>
                <a:cs typeface="Times New Roman" panose="02020603050405020304" pitchFamily="18" charset="0"/>
              </a:rPr>
              <a:t>Identifies job skills and selects and trains people for those jobs (the industrial part) </a:t>
            </a:r>
          </a:p>
          <a:p>
            <a:pPr lvl="1" eaLnBrk="1" hangingPunct="1"/>
            <a:r>
              <a:rPr lang="en-US" altLang="en-US" sz="2400" dirty="0" smtClean="0">
                <a:solidFill>
                  <a:srgbClr val="000000"/>
                </a:solidFill>
                <a:cs typeface="Times New Roman" panose="02020603050405020304" pitchFamily="18" charset="0"/>
              </a:rPr>
              <a:t>Creates structures and company cultures that will improve worker performance (the organizational part)</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400" dirty="0" smtClean="0">
              <a:solidFill>
                <a:srgbClr val="000000"/>
              </a:solidFill>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3</a:t>
            </a:fld>
            <a:endParaRPr lang="en-US" altLang="en-US" dirty="0"/>
          </a:p>
        </p:txBody>
      </p:sp>
    </p:spTree>
    <p:extLst>
      <p:ext uri="{BB962C8B-B14F-4D97-AF65-F5344CB8AC3E}">
        <p14:creationId xmlns:p14="http://schemas.microsoft.com/office/powerpoint/2010/main" val="2500591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World population is now more than</a:t>
            </a:r>
            <a:r>
              <a:rPr lang="en-US" sz="1200" baseline="0" dirty="0" smtClean="0"/>
              <a:t> </a:t>
            </a:r>
            <a:r>
              <a:rPr lang="en-US" sz="1200" dirty="0" smtClean="0"/>
              <a:t>7.2 billion people and may exceed 9.6 billion by 2050. (The maximum</a:t>
            </a:r>
            <a:r>
              <a:rPr lang="en-US" sz="1200" baseline="0" dirty="0" smtClean="0"/>
              <a:t> </a:t>
            </a:r>
            <a:r>
              <a:rPr lang="en-US" sz="1200" dirty="0" smtClean="0"/>
              <a:t>sustainable population of Earth is estimated at between 5 and 20 billion.) (p. 583)</a:t>
            </a:r>
          </a:p>
          <a:p>
            <a:pPr marL="0" indent="0">
              <a:buNone/>
            </a:pPr>
            <a:endParaRPr lang="en-US" sz="1200" dirty="0" smtClean="0"/>
          </a:p>
          <a:p>
            <a:pPr marL="0" indent="0">
              <a:buNone/>
            </a:pPr>
            <a:r>
              <a:rPr lang="en-US" sz="1200" dirty="0" smtClean="0"/>
              <a:t>Pessimistic experts think</a:t>
            </a:r>
            <a:r>
              <a:rPr lang="en-US" sz="1200" baseline="0" dirty="0" smtClean="0"/>
              <a:t> we’ve already exceeded the number of people that the earth can sustain indefinitely (p. 583)</a:t>
            </a:r>
            <a:endParaRPr lang="en-US" sz="1200" dirty="0" smtClean="0"/>
          </a:p>
          <a:p>
            <a:pPr marL="0" inden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13</a:t>
            </a:fld>
            <a:endParaRPr lang="en-US" altLang="en-US" dirty="0"/>
          </a:p>
        </p:txBody>
      </p:sp>
    </p:spTree>
    <p:extLst>
      <p:ext uri="{BB962C8B-B14F-4D97-AF65-F5344CB8AC3E}">
        <p14:creationId xmlns:p14="http://schemas.microsoft.com/office/powerpoint/2010/main" val="1185262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2600" dirty="0" smtClean="0"/>
              <a:t>Most environmental problems can be traced back to the human tendency to overuse natural resources.</a:t>
            </a:r>
            <a:r>
              <a:rPr lang="en-US" sz="2600" baseline="0" dirty="0" smtClean="0"/>
              <a:t> We alter natural cycles, animal populations, and the face of the earth. We burn fuels, destroy forests, use chemicals and strip, clear, and farm land. </a:t>
            </a:r>
          </a:p>
          <a:p>
            <a:r>
              <a:rPr lang="en-US" sz="2600" baseline="0" dirty="0" smtClean="0"/>
              <a:t>Through these alterations: climate change, plant and animal extinction, ozone hole, pollution to air, water (oceans), land. </a:t>
            </a:r>
          </a:p>
          <a:p>
            <a:endParaRPr lang="en-US" sz="2600" dirty="0" smtClean="0"/>
          </a:p>
          <a:p>
            <a:r>
              <a:rPr lang="en-US" sz="2600" dirty="0" smtClean="0"/>
              <a:t>Resource consumption can be measured as a(n):</a:t>
            </a:r>
          </a:p>
          <a:p>
            <a:pPr lvl="1"/>
            <a:r>
              <a:rPr lang="en-US" sz="2400" dirty="0" smtClean="0"/>
              <a:t>Ecological footprint: amount of land and water</a:t>
            </a:r>
            <a:r>
              <a:rPr lang="en-US" sz="2400" baseline="0" dirty="0" smtClean="0"/>
              <a:t> </a:t>
            </a:r>
            <a:r>
              <a:rPr lang="en-US" sz="2400" dirty="0" smtClean="0"/>
              <a:t>area required to replenish                                                      the resources that a human population consumes</a:t>
            </a:r>
          </a:p>
          <a:p>
            <a:pPr lvl="1"/>
            <a:r>
              <a:rPr lang="en-US" sz="2400" dirty="0" smtClean="0"/>
              <a:t>Carbon footprint: </a:t>
            </a:r>
            <a:r>
              <a:rPr lang="en-US" altLang="en-US" sz="2400" dirty="0" smtClean="0">
                <a:solidFill>
                  <a:srgbClr val="000000"/>
                </a:solidFill>
                <a:cs typeface="Times New Roman" panose="02020603050405020304" pitchFamily="18" charset="0"/>
              </a:rPr>
              <a:t>volume of greenhouse gases individual consumption adds to the                                   atmosphere </a:t>
            </a:r>
          </a:p>
          <a:p>
            <a:pPr lvl="1"/>
            <a:endParaRPr lang="en-US" sz="2400" dirty="0" smtClean="0">
              <a:solidFill>
                <a:srgbClr val="000000"/>
              </a:solidFill>
              <a:cs typeface="Times New Roman" panose="02020603050405020304" pitchFamily="18" charset="0"/>
            </a:endParaRPr>
          </a:p>
          <a:p>
            <a:r>
              <a:rPr lang="en-US" sz="2600" dirty="0" smtClean="0"/>
              <a:t>Major barriers to conservation include a lack of control and a lack of feedback.</a:t>
            </a:r>
          </a:p>
          <a:p>
            <a:pPr lvl="1"/>
            <a:r>
              <a:rPr lang="en-US" sz="2400" dirty="0" smtClean="0"/>
              <a:t>Programmable </a:t>
            </a:r>
            <a:r>
              <a:rPr lang="en-US" altLang="en-US" sz="2400" dirty="0" smtClean="0">
                <a:solidFill>
                  <a:srgbClr val="000000"/>
                </a:solidFill>
                <a:cs typeface="Times New Roman" panose="02020603050405020304" pitchFamily="18" charset="0"/>
              </a:rPr>
              <a:t>thermostats, smart meters, and energy-saving appliance settings can help.</a:t>
            </a: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Recycling can be encouraged by:</a:t>
            </a:r>
          </a:p>
          <a:p>
            <a:pPr lvl="1"/>
            <a:r>
              <a:rPr lang="en-US" altLang="en-US" sz="2400" dirty="0" smtClean="0">
                <a:solidFill>
                  <a:srgbClr val="000000"/>
                </a:solidFill>
                <a:cs typeface="Times New Roman" panose="02020603050405020304" pitchFamily="18" charset="0"/>
              </a:rPr>
              <a:t>Learning about environmental problems </a:t>
            </a:r>
          </a:p>
          <a:p>
            <a:pPr lvl="1"/>
            <a:r>
              <a:rPr lang="en-US" altLang="en-US" sz="2400" dirty="0" smtClean="0">
                <a:solidFill>
                  <a:srgbClr val="000000"/>
                </a:solidFill>
                <a:cs typeface="Times New Roman" panose="02020603050405020304" pitchFamily="18" charset="0"/>
              </a:rPr>
              <a:t>Providing monetary rewards for recycling</a:t>
            </a:r>
          </a:p>
          <a:p>
            <a:pPr lvl="1"/>
            <a:r>
              <a:rPr lang="en-US" altLang="en-US" sz="2400" dirty="0" smtClean="0">
                <a:solidFill>
                  <a:srgbClr val="000000"/>
                </a:solidFill>
                <a:cs typeface="Times New Roman" panose="02020603050405020304" pitchFamily="18" charset="0"/>
              </a:rPr>
              <a:t>Removing barriers to make recycling more convenient</a:t>
            </a:r>
          </a:p>
          <a:p>
            <a:pPr lvl="1"/>
            <a:r>
              <a:rPr lang="en-US" altLang="en-US" sz="2400" dirty="0" smtClean="0">
                <a:solidFill>
                  <a:srgbClr val="000000"/>
                </a:solidFill>
                <a:cs typeface="Times New Roman" panose="02020603050405020304" pitchFamily="18" charset="0"/>
              </a:rPr>
              <a:t>Using persuasion and revising attitudes about recycling</a:t>
            </a:r>
          </a:p>
          <a:p>
            <a:pPr lvl="1"/>
            <a:r>
              <a:rPr lang="en-US" altLang="en-US" sz="2400" dirty="0" smtClean="0">
                <a:solidFill>
                  <a:srgbClr val="000000"/>
                </a:solidFill>
                <a:cs typeface="Times New Roman" panose="02020603050405020304" pitchFamily="18" charset="0"/>
              </a:rPr>
              <a:t>Obtaining public commitments and goal setting</a:t>
            </a:r>
          </a:p>
          <a:p>
            <a:pPr lvl="1"/>
            <a:r>
              <a:rPr lang="en-US" altLang="en-US" sz="2400" dirty="0" smtClean="0">
                <a:solidFill>
                  <a:srgbClr val="000000"/>
                </a:solidFill>
                <a:cs typeface="Times New Roman" panose="02020603050405020304" pitchFamily="18" charset="0"/>
              </a:rPr>
              <a:t>Giving feedback about how much is being recycled</a:t>
            </a:r>
          </a:p>
          <a:p>
            <a:pPr lvl="1"/>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14</a:t>
            </a:fld>
            <a:endParaRPr lang="en-US" altLang="en-US" dirty="0"/>
          </a:p>
        </p:txBody>
      </p:sp>
    </p:spTree>
    <p:extLst>
      <p:ext uri="{BB962C8B-B14F-4D97-AF65-F5344CB8AC3E}">
        <p14:creationId xmlns:p14="http://schemas.microsoft.com/office/powerpoint/2010/main" val="1503575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Social dilemma: any social situation that rewards actions that have undesired effects in the long run</a:t>
            </a:r>
          </a:p>
          <a:p>
            <a:pPr lvl="1"/>
            <a:r>
              <a:rPr lang="en-US" altLang="en-US" sz="2400" dirty="0" smtClean="0">
                <a:solidFill>
                  <a:srgbClr val="000000"/>
                </a:solidFill>
                <a:cs typeface="Times New Roman" panose="02020603050405020304" pitchFamily="18" charset="0"/>
              </a:rPr>
              <a:t>Because everyone wants to drive a car to work, traffic jams and a lack of parking spaces in cities occur.</a:t>
            </a:r>
          </a:p>
          <a:p>
            <a:pPr eaLnBrk="1" hangingPunct="1"/>
            <a:r>
              <a:rPr lang="en-US" altLang="en-US" sz="2600" dirty="0" smtClean="0">
                <a:solidFill>
                  <a:srgbClr val="000000"/>
                </a:solidFill>
                <a:cs typeface="Times New Roman" panose="02020603050405020304" pitchFamily="18" charset="0"/>
              </a:rPr>
              <a:t>Tragedy of the commons:</a:t>
            </a:r>
            <a:r>
              <a:rPr lang="en-US" altLang="en-US" sz="2600" b="1" dirty="0" smtClean="0">
                <a:solidFill>
                  <a:srgbClr val="000000"/>
                </a:solidFill>
                <a:cs typeface="Times New Roman" panose="02020603050405020304" pitchFamily="18" charset="0"/>
              </a:rPr>
              <a:t> </a:t>
            </a:r>
            <a:r>
              <a:rPr lang="en-US" altLang="en-US" sz="2600" dirty="0" smtClean="0">
                <a:solidFill>
                  <a:srgbClr val="000000"/>
                </a:solidFill>
                <a:cs typeface="Times New Roman" panose="02020603050405020304" pitchFamily="18" charset="0"/>
              </a:rPr>
              <a:t>social dilemmas in which individuals, each acting in his or her self-interest, overuse a scarce resource</a:t>
            </a:r>
          </a:p>
          <a:p>
            <a:pPr lvl="1"/>
            <a:r>
              <a:rPr lang="en-US" altLang="en-US" sz="2400" dirty="0" smtClean="0">
                <a:solidFill>
                  <a:srgbClr val="000000"/>
                </a:solidFill>
                <a:cs typeface="Times New Roman" panose="02020603050405020304" pitchFamily="18" charset="0"/>
              </a:rPr>
              <a:t>Individuals each watering their own lawns during a drought overuse water so no one has enough water.</a:t>
            </a:r>
          </a:p>
          <a:p>
            <a:pPr eaLnBrk="1" hangingPunct="1"/>
            <a:r>
              <a:rPr lang="en-US" altLang="en-US" sz="2600" dirty="0" smtClean="0">
                <a:solidFill>
                  <a:srgbClr val="000000"/>
                </a:solidFill>
                <a:cs typeface="Times New Roman" panose="02020603050405020304" pitchFamily="18" charset="0"/>
              </a:rPr>
              <a:t>Ways to escape dilemmas: persuasion, education, and rearranging rewards and costs</a:t>
            </a:r>
          </a:p>
          <a:p>
            <a:pPr eaLnBrk="1" hangingPunct="1"/>
            <a:endParaRPr lang="en-US" altLang="en-US" sz="2600" dirty="0" smtClean="0">
              <a:solidFill>
                <a:srgbClr val="000000"/>
              </a:solidFill>
              <a:cs typeface="Times New Roman" panose="02020603050405020304" pitchFamily="18" charset="0"/>
            </a:endParaRPr>
          </a:p>
          <a:p>
            <a:pPr eaLnBrk="1" hangingPunct="1"/>
            <a:r>
              <a:rPr lang="en-US" altLang="en-US" sz="2600" dirty="0" smtClean="0">
                <a:solidFill>
                  <a:srgbClr val="000000"/>
                </a:solidFill>
                <a:cs typeface="Times New Roman" panose="02020603050405020304" pitchFamily="18" charset="0"/>
              </a:rPr>
              <a:t>CAN YOU THINK OF EXAMPLES?</a:t>
            </a:r>
          </a:p>
          <a:p>
            <a:pPr eaLnBrk="1" hangingPunct="1"/>
            <a:r>
              <a:rPr lang="en-US" altLang="en-US" sz="2600" dirty="0" smtClean="0">
                <a:solidFill>
                  <a:srgbClr val="000000"/>
                </a:solidFill>
                <a:cs typeface="Times New Roman" panose="02020603050405020304" pitchFamily="18" charset="0"/>
              </a:rPr>
              <a:t>Social dilemma</a:t>
            </a:r>
            <a:r>
              <a:rPr lang="en-US" altLang="en-US" sz="2600" baseline="0" dirty="0" smtClean="0">
                <a:solidFill>
                  <a:srgbClr val="000000"/>
                </a:solidFill>
                <a:cs typeface="Times New Roman" panose="02020603050405020304" pitchFamily="18" charset="0"/>
              </a:rPr>
              <a:t> example page 584: Overcrowded highways with underused public transportation. </a:t>
            </a:r>
          </a:p>
          <a:p>
            <a:pPr eaLnBrk="1" hangingPunct="1"/>
            <a:r>
              <a:rPr lang="en-US" altLang="en-US" sz="2600" baseline="0" dirty="0" smtClean="0">
                <a:solidFill>
                  <a:srgbClr val="000000"/>
                </a:solidFill>
                <a:cs typeface="Times New Roman" panose="02020603050405020304" pitchFamily="18" charset="0"/>
              </a:rPr>
              <a:t>Individuals think driving is more convenient, but when everyone does it, it becomes inconvenient. </a:t>
            </a:r>
          </a:p>
          <a:p>
            <a:pPr eaLnBrk="1" hangingPunct="1"/>
            <a:endParaRPr lang="en-US" altLang="en-US" sz="2600" baseline="0" dirty="0" smtClean="0">
              <a:solidFill>
                <a:srgbClr val="000000"/>
              </a:solidFill>
              <a:cs typeface="Times New Roman" panose="02020603050405020304" pitchFamily="18" charset="0"/>
            </a:endParaRPr>
          </a:p>
          <a:p>
            <a:pPr eaLnBrk="1" hangingPunct="1"/>
            <a:r>
              <a:rPr lang="en-US" altLang="en-US" sz="2600" baseline="0" dirty="0" smtClean="0">
                <a:solidFill>
                  <a:srgbClr val="000000"/>
                </a:solidFill>
                <a:cs typeface="Times New Roman" panose="02020603050405020304" pitchFamily="18" charset="0"/>
              </a:rPr>
              <a:t>Tragedy of Commons example page 585: already discussed previously the lack of individual incentives to conserve gas, water, electricity. If everyone overuses, it taxes the system. </a:t>
            </a:r>
          </a:p>
          <a:p>
            <a:pPr eaLnBrk="1" hangingPunct="1"/>
            <a:r>
              <a:rPr lang="en-US" altLang="en-US" sz="2600" baseline="0" dirty="0" smtClean="0">
                <a:solidFill>
                  <a:srgbClr val="000000"/>
                </a:solidFill>
                <a:cs typeface="Times New Roman" panose="02020603050405020304" pitchFamily="18" charset="0"/>
              </a:rPr>
              <a:t>Other examples: polluting waterways/rivers. Throwing trash on the roadside, using plastic bags then throwing away. Farmers using pesticides on crops to save from insect damage, but if every farmer does, the water becomes polluted. </a:t>
            </a:r>
          </a:p>
          <a:p>
            <a:pPr eaLnBrk="1" hangingPunct="1"/>
            <a:endParaRPr lang="en-US" altLang="en-US" sz="2600" dirty="0" smtClean="0">
              <a:solidFill>
                <a:srgbClr val="000000"/>
              </a:solidFill>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15</a:t>
            </a:fld>
            <a:endParaRPr lang="en-US" altLang="en-US" dirty="0"/>
          </a:p>
        </p:txBody>
      </p:sp>
    </p:spTree>
    <p:extLst>
      <p:ext uri="{BB962C8B-B14F-4D97-AF65-F5344CB8AC3E}">
        <p14:creationId xmlns:p14="http://schemas.microsoft.com/office/powerpoint/2010/main" val="2359086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S PGothic" panose="020B0600070205080204" pitchFamily="34" charset="-128"/>
                <a:cs typeface="+mn-cs"/>
              </a:rPr>
              <a:t>Persuasion and education have been used with some success to</a:t>
            </a:r>
          </a:p>
          <a:p>
            <a:r>
              <a:rPr lang="en-US" sz="1200" b="0" i="0" u="none" strike="noStrike" kern="1200" baseline="0" dirty="0" smtClean="0">
                <a:solidFill>
                  <a:schemeClr val="tx1"/>
                </a:solidFill>
                <a:latin typeface="+mn-lt"/>
                <a:ea typeface="MS PGothic" panose="020B0600070205080204" pitchFamily="34" charset="-128"/>
                <a:cs typeface="+mn-cs"/>
              </a:rPr>
              <a:t>get individuals and businesses to voluntarily reduce destructive</a:t>
            </a:r>
          </a:p>
          <a:p>
            <a:r>
              <a:rPr lang="en-US" sz="1200" b="0" i="0" u="none" strike="noStrike" kern="1200" baseline="0" dirty="0" smtClean="0">
                <a:solidFill>
                  <a:schemeClr val="tx1"/>
                </a:solidFill>
                <a:latin typeface="+mn-lt"/>
                <a:ea typeface="MS PGothic" panose="020B0600070205080204" pitchFamily="34" charset="-128"/>
                <a:cs typeface="+mn-cs"/>
              </a:rPr>
              <a:t>activities. Effective appeals may be based on self-interest (cost</a:t>
            </a:r>
          </a:p>
          <a:p>
            <a:r>
              <a:rPr lang="en-US" sz="1200" b="0" i="0" u="none" strike="noStrike" kern="1200" baseline="0" dirty="0" smtClean="0">
                <a:solidFill>
                  <a:schemeClr val="tx1"/>
                </a:solidFill>
                <a:latin typeface="+mn-lt"/>
                <a:ea typeface="MS PGothic" panose="020B0600070205080204" pitchFamily="34" charset="-128"/>
                <a:cs typeface="+mn-cs"/>
              </a:rPr>
              <a:t>savings), the collective good (protecting one’s own children and</a:t>
            </a:r>
          </a:p>
          <a:p>
            <a:r>
              <a:rPr lang="en-US" sz="1200" b="0" i="0" u="none" strike="noStrike" kern="1200" baseline="0" dirty="0" smtClean="0">
                <a:solidFill>
                  <a:schemeClr val="tx1"/>
                </a:solidFill>
                <a:latin typeface="+mn-lt"/>
                <a:ea typeface="MS PGothic" panose="020B0600070205080204" pitchFamily="34" charset="-128"/>
                <a:cs typeface="+mn-cs"/>
              </a:rPr>
              <a:t>future generations), or simply a personal desire to take better care</a:t>
            </a:r>
          </a:p>
          <a:p>
            <a:r>
              <a:rPr lang="en-US" sz="1200" b="0" i="0" u="none" strike="noStrike" kern="1200" baseline="0" dirty="0" smtClean="0">
                <a:solidFill>
                  <a:schemeClr val="tx1"/>
                </a:solidFill>
                <a:latin typeface="+mn-lt"/>
                <a:ea typeface="MS PGothic" panose="020B0600070205080204" pitchFamily="34" charset="-128"/>
                <a:cs typeface="+mn-cs"/>
              </a:rPr>
              <a:t>of the planet (page 585)</a:t>
            </a:r>
          </a:p>
          <a:p>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0" u="none" strike="noStrike" kern="1200" baseline="0" dirty="0" smtClean="0">
                <a:solidFill>
                  <a:schemeClr val="tx1"/>
                </a:solidFill>
                <a:latin typeface="+mn-lt"/>
                <a:ea typeface="MS PGothic" panose="020B0600070205080204" pitchFamily="34" charset="-128"/>
                <a:cs typeface="+mn-cs"/>
              </a:rPr>
              <a:t>rearranging rewards and costs. For example, many companies are</a:t>
            </a:r>
          </a:p>
          <a:p>
            <a:r>
              <a:rPr lang="en-US" sz="1200" b="0" i="0" u="none" strike="noStrike" kern="1200" baseline="0" dirty="0" smtClean="0">
                <a:solidFill>
                  <a:schemeClr val="tx1"/>
                </a:solidFill>
                <a:latin typeface="+mn-lt"/>
                <a:ea typeface="MS PGothic" panose="020B0600070205080204" pitchFamily="34" charset="-128"/>
                <a:cs typeface="+mn-cs"/>
              </a:rPr>
              <a:t>tempted to pollute because it saves them money and increases</a:t>
            </a:r>
          </a:p>
          <a:p>
            <a:r>
              <a:rPr lang="en-US" sz="1200" b="0" i="0" u="none" strike="noStrike" kern="1200" baseline="0" dirty="0" smtClean="0">
                <a:solidFill>
                  <a:schemeClr val="tx1"/>
                </a:solidFill>
                <a:latin typeface="+mn-lt"/>
                <a:ea typeface="MS PGothic" panose="020B0600070205080204" pitchFamily="34" charset="-128"/>
                <a:cs typeface="+mn-cs"/>
              </a:rPr>
              <a:t>profits. To reverse the situation, a pollution tax could be levied so</a:t>
            </a:r>
          </a:p>
          <a:p>
            <a:r>
              <a:rPr lang="en-US" sz="1200" b="0" i="0" u="none" strike="noStrike" kern="1200" baseline="0" dirty="0" smtClean="0">
                <a:solidFill>
                  <a:schemeClr val="tx1"/>
                </a:solidFill>
                <a:latin typeface="+mn-lt"/>
                <a:ea typeface="MS PGothic" panose="020B0600070205080204" pitchFamily="34" charset="-128"/>
                <a:cs typeface="+mn-cs"/>
              </a:rPr>
              <a:t>that it would cost more, not less, for a business to pollute. (p. 585)</a:t>
            </a:r>
          </a:p>
          <a:p>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0" u="none" strike="noStrike" kern="1200" baseline="0" dirty="0" smtClean="0">
                <a:solidFill>
                  <a:schemeClr val="tx1"/>
                </a:solidFill>
                <a:latin typeface="+mn-lt"/>
                <a:ea typeface="MS PGothic" panose="020B0600070205080204" pitchFamily="34" charset="-128"/>
                <a:cs typeface="+mn-cs"/>
              </a:rPr>
              <a:t>Likewise, incentives could be offered for responsible behavior. An</a:t>
            </a:r>
          </a:p>
          <a:p>
            <a:r>
              <a:rPr lang="en-US" sz="1200" b="0" i="0" u="none" strike="noStrike" kern="1200" baseline="0" dirty="0" smtClean="0">
                <a:solidFill>
                  <a:schemeClr val="tx1"/>
                </a:solidFill>
                <a:latin typeface="+mn-lt"/>
                <a:ea typeface="MS PGothic" panose="020B0600070205080204" pitchFamily="34" charset="-128"/>
                <a:cs typeface="+mn-cs"/>
              </a:rPr>
              <a:t>example is the rebates offered for installing insulation or buying</a:t>
            </a:r>
          </a:p>
          <a:p>
            <a:r>
              <a:rPr lang="en-US" sz="1200" b="0" i="0" u="none" strike="noStrike" kern="1200" baseline="0" dirty="0" smtClean="0">
                <a:solidFill>
                  <a:schemeClr val="tx1"/>
                </a:solidFill>
                <a:latin typeface="+mn-lt"/>
                <a:ea typeface="MS PGothic" panose="020B0600070205080204" pitchFamily="34" charset="-128"/>
                <a:cs typeface="+mn-cs"/>
              </a:rPr>
              <a:t>energy-efficient appliances (p. 585)</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16</a:t>
            </a:fld>
            <a:endParaRPr lang="en-US" altLang="en-US" dirty="0"/>
          </a:p>
        </p:txBody>
      </p:sp>
    </p:spTree>
    <p:extLst>
      <p:ext uri="{BB962C8B-B14F-4D97-AF65-F5344CB8AC3E}">
        <p14:creationId xmlns:p14="http://schemas.microsoft.com/office/powerpoint/2010/main" val="834397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0" u="none" strike="noStrike" kern="1200" baseline="0" dirty="0" smtClean="0">
                <a:solidFill>
                  <a:schemeClr val="tx1"/>
                </a:solidFill>
                <a:latin typeface="+mn-lt"/>
                <a:ea typeface="MS PGothic" panose="020B0600070205080204" pitchFamily="34" charset="-128"/>
                <a:cs typeface="+mn-cs"/>
              </a:rPr>
              <a:t>environmental assessments </a:t>
            </a:r>
            <a:r>
              <a:rPr lang="en-US" sz="1200" b="0" i="0" u="none" strike="noStrike" kern="1200" baseline="0" dirty="0" smtClean="0">
                <a:solidFill>
                  <a:schemeClr val="tx1"/>
                </a:solidFill>
                <a:latin typeface="+mn-lt"/>
                <a:ea typeface="MS PGothic" panose="020B0600070205080204" pitchFamily="34" charset="-128"/>
                <a:cs typeface="+mn-cs"/>
              </a:rPr>
              <a:t>see how environments influence the behavior and perceptions of the people using them.</a:t>
            </a:r>
          </a:p>
          <a:p>
            <a:r>
              <a:rPr lang="en-US" sz="1200" b="0" i="0" u="none" strike="noStrike" kern="1200" baseline="0" dirty="0" smtClean="0">
                <a:solidFill>
                  <a:schemeClr val="tx1"/>
                </a:solidFill>
                <a:latin typeface="+mn-lt"/>
                <a:ea typeface="MS PGothic" panose="020B0600070205080204" pitchFamily="34" charset="-128"/>
                <a:cs typeface="+mn-cs"/>
              </a:rPr>
              <a:t>For example, anyone who has ever lived in a college dorm knows that at times, it can be quite a “crazy house.” In one </a:t>
            </a:r>
            <a:r>
              <a:rPr lang="en-US" sz="1200" b="0" i="0" u="none" strike="noStrike" kern="1200" baseline="0" dirty="0" err="1" smtClean="0">
                <a:solidFill>
                  <a:schemeClr val="tx1"/>
                </a:solidFill>
                <a:latin typeface="+mn-lt"/>
                <a:ea typeface="MS PGothic" panose="020B0600070205080204" pitchFamily="34" charset="-128"/>
                <a:cs typeface="+mn-cs"/>
              </a:rPr>
              <a:t>wellknown</a:t>
            </a:r>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0" u="none" strike="noStrike" kern="1200" baseline="0" dirty="0" smtClean="0">
                <a:solidFill>
                  <a:schemeClr val="tx1"/>
                </a:solidFill>
                <a:latin typeface="+mn-lt"/>
                <a:ea typeface="MS PGothic" panose="020B0600070205080204" pitchFamily="34" charset="-128"/>
                <a:cs typeface="+mn-cs"/>
              </a:rPr>
              <a:t>environmental assessment, Baum and </a:t>
            </a:r>
            <a:r>
              <a:rPr lang="en-US" sz="1200" b="0" i="0" u="none" strike="noStrike" kern="1200" baseline="0" dirty="0" err="1" smtClean="0">
                <a:solidFill>
                  <a:schemeClr val="tx1"/>
                </a:solidFill>
                <a:latin typeface="+mn-lt"/>
                <a:ea typeface="MS PGothic" panose="020B0600070205080204" pitchFamily="34" charset="-128"/>
                <a:cs typeface="+mn-cs"/>
              </a:rPr>
              <a:t>Valins</a:t>
            </a:r>
            <a:r>
              <a:rPr lang="en-US" sz="1200" b="0" i="0" u="none" strike="noStrike" kern="1200" baseline="0" dirty="0" smtClean="0">
                <a:solidFill>
                  <a:schemeClr val="tx1"/>
                </a:solidFill>
                <a:latin typeface="+mn-lt"/>
                <a:ea typeface="MS PGothic" panose="020B0600070205080204" pitchFamily="34" charset="-128"/>
                <a:cs typeface="+mn-cs"/>
              </a:rPr>
              <a:t> (1977) found that students housed in long, narrow, corridor-design dormitories</a:t>
            </a:r>
          </a:p>
          <a:p>
            <a:r>
              <a:rPr lang="en-US" sz="1200" b="0" i="0" u="none" strike="noStrike" kern="1200" baseline="0" dirty="0" smtClean="0">
                <a:solidFill>
                  <a:schemeClr val="tx1"/>
                </a:solidFill>
                <a:latin typeface="+mn-lt"/>
                <a:ea typeface="MS PGothic" panose="020B0600070205080204" pitchFamily="34" charset="-128"/>
                <a:cs typeface="+mn-cs"/>
              </a:rPr>
              <a:t>often feel crowded and stressed. The crowded students tended to withdraw from others and even made more trips to the campus</a:t>
            </a:r>
          </a:p>
          <a:p>
            <a:r>
              <a:rPr lang="en-US" sz="1200" b="0" i="0" u="none" strike="noStrike" kern="1200" baseline="0" dirty="0" smtClean="0">
                <a:solidFill>
                  <a:schemeClr val="tx1"/>
                </a:solidFill>
                <a:latin typeface="+mn-lt"/>
                <a:ea typeface="MS PGothic" panose="020B0600070205080204" pitchFamily="34" charset="-128"/>
                <a:cs typeface="+mn-cs"/>
              </a:rPr>
              <a:t>health center than students living in less-crowded buildings. (example shown on slide) (page 585)</a:t>
            </a:r>
          </a:p>
          <a:p>
            <a:endParaRPr lang="en-US" sz="1200" b="0" i="0" u="none" strike="noStrike" kern="1200" baseline="0" dirty="0" smtClean="0">
              <a:solidFill>
                <a:schemeClr val="tx1"/>
              </a:solidFill>
              <a:latin typeface="+mn-lt"/>
              <a:ea typeface="MS PGothic" panose="020B0600070205080204" pitchFamily="34" charset="-128"/>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000" b="1" dirty="0" smtClean="0"/>
              <a:t>Architectural psychology</a:t>
            </a:r>
            <a:r>
              <a:rPr lang="en-US" sz="2000" dirty="0" smtClean="0"/>
              <a:t>: study of the effects of buildings on behavior and the design of buildings using behavioral principles</a:t>
            </a:r>
          </a:p>
          <a:p>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1" u="none" strike="noStrike" kern="1200" baseline="0" dirty="0" smtClean="0">
                <a:solidFill>
                  <a:schemeClr val="tx1"/>
                </a:solidFill>
                <a:latin typeface="+mn-lt"/>
                <a:ea typeface="MS PGothic" panose="020B0600070205080204" pitchFamily="34" charset="-128"/>
                <a:cs typeface="+mn-cs"/>
              </a:rPr>
              <a:t>What sort of solution does this suggest? </a:t>
            </a:r>
            <a:r>
              <a:rPr lang="en-US" sz="1200" b="0" i="0" u="none" strike="noStrike" kern="1200" baseline="0" dirty="0" smtClean="0">
                <a:solidFill>
                  <a:schemeClr val="tx1"/>
                </a:solidFill>
                <a:latin typeface="+mn-lt"/>
                <a:ea typeface="MS PGothic" panose="020B0600070205080204" pitchFamily="34" charset="-128"/>
                <a:cs typeface="+mn-cs"/>
              </a:rPr>
              <a:t>A later study showed that small architectural changes can greatly reduce stress in </a:t>
            </a:r>
            <a:r>
              <a:rPr lang="en-US" sz="1200" b="0" i="0" u="none" strike="noStrike" kern="1200" baseline="0" dirty="0" err="1" smtClean="0">
                <a:solidFill>
                  <a:schemeClr val="tx1"/>
                </a:solidFill>
                <a:latin typeface="+mn-lt"/>
                <a:ea typeface="MS PGothic" panose="020B0600070205080204" pitchFamily="34" charset="-128"/>
                <a:cs typeface="+mn-cs"/>
              </a:rPr>
              <a:t>highdensity</a:t>
            </a:r>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0" u="none" strike="noStrike" kern="1200" baseline="0" dirty="0" smtClean="0">
                <a:solidFill>
                  <a:schemeClr val="tx1"/>
                </a:solidFill>
                <a:latin typeface="+mn-lt"/>
                <a:ea typeface="MS PGothic" panose="020B0600070205080204" pitchFamily="34" charset="-128"/>
                <a:cs typeface="+mn-cs"/>
              </a:rPr>
              <a:t>living conditions. Baum and Davis (1980) compared students living in a long-corridor dorm housing 40 students with those</a:t>
            </a:r>
          </a:p>
          <a:p>
            <a:r>
              <a:rPr lang="en-US" sz="1200" b="0" i="0" u="none" strike="noStrike" kern="1200" baseline="0" dirty="0" smtClean="0">
                <a:solidFill>
                  <a:schemeClr val="tx1"/>
                </a:solidFill>
                <a:latin typeface="+mn-lt"/>
                <a:ea typeface="MS PGothic" panose="020B0600070205080204" pitchFamily="34" charset="-128"/>
                <a:cs typeface="+mn-cs"/>
              </a:rPr>
              <a:t>living in an altered dorm where the hallway was divided in half, with unlocked doors, and three center bedrooms were turned into a</a:t>
            </a:r>
          </a:p>
          <a:p>
            <a:r>
              <a:rPr lang="en-US" sz="1200" b="0" i="0" u="none" strike="noStrike" kern="1200" baseline="0" dirty="0" smtClean="0">
                <a:solidFill>
                  <a:schemeClr val="tx1"/>
                </a:solidFill>
                <a:latin typeface="+mn-lt"/>
                <a:ea typeface="MS PGothic" panose="020B0600070205080204" pitchFamily="34" charset="-128"/>
                <a:cs typeface="+mn-cs"/>
              </a:rPr>
              <a:t>lounge area (● Figure 18.3). At the end of the term, students living in the divided dorm reported less stress from crowding. They also</a:t>
            </a:r>
          </a:p>
          <a:p>
            <a:r>
              <a:rPr lang="en-US" sz="1200" b="0" i="0" u="none" strike="noStrike" kern="1200" baseline="0" dirty="0" smtClean="0">
                <a:solidFill>
                  <a:schemeClr val="tx1"/>
                </a:solidFill>
                <a:latin typeface="+mn-lt"/>
                <a:ea typeface="MS PGothic" panose="020B0600070205080204" pitchFamily="34" charset="-128"/>
                <a:cs typeface="+mn-cs"/>
              </a:rPr>
              <a:t>formed more friendships and were more open to social contacts. </a:t>
            </a:r>
            <a:r>
              <a:rPr lang="en-US" sz="1200" b="0" i="0" u="none" strike="noStrike" kern="1200" baseline="0" dirty="0" err="1" smtClean="0">
                <a:solidFill>
                  <a:schemeClr val="tx1"/>
                </a:solidFill>
                <a:latin typeface="+mn-lt"/>
                <a:ea typeface="MS PGothic" panose="020B0600070205080204" pitchFamily="34" charset="-128"/>
                <a:cs typeface="+mn-cs"/>
              </a:rPr>
              <a:t>Incomparison</a:t>
            </a:r>
            <a:r>
              <a:rPr lang="en-US" sz="1200" b="0" i="0" u="none" strike="noStrike" kern="1200" baseline="0" dirty="0" smtClean="0">
                <a:solidFill>
                  <a:schemeClr val="tx1"/>
                </a:solidFill>
                <a:latin typeface="+mn-lt"/>
                <a:ea typeface="MS PGothic" panose="020B0600070205080204" pitchFamily="34" charset="-128"/>
                <a:cs typeface="+mn-cs"/>
              </a:rPr>
              <a:t>, students in the long-corridor dorm felt more crowded,</a:t>
            </a:r>
          </a:p>
          <a:p>
            <a:r>
              <a:rPr lang="en-US" sz="1200" b="0" i="0" u="none" strike="noStrike" kern="1200" baseline="0" dirty="0" smtClean="0">
                <a:solidFill>
                  <a:schemeClr val="tx1"/>
                </a:solidFill>
                <a:latin typeface="+mn-lt"/>
                <a:ea typeface="MS PGothic" panose="020B0600070205080204" pitchFamily="34" charset="-128"/>
                <a:cs typeface="+mn-cs"/>
              </a:rPr>
              <a:t>stressed, and unfriendly, and they kept their doors shut much more frequently—presumably because they “wanted to be alone.”</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17</a:t>
            </a:fld>
            <a:endParaRPr lang="en-US" altLang="en-US" dirty="0"/>
          </a:p>
        </p:txBody>
      </p:sp>
    </p:spTree>
    <p:extLst>
      <p:ext uri="{BB962C8B-B14F-4D97-AF65-F5344CB8AC3E}">
        <p14:creationId xmlns:p14="http://schemas.microsoft.com/office/powerpoint/2010/main" val="238001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18</a:t>
            </a:fld>
            <a:endParaRPr lang="en-US" altLang="en-US" dirty="0"/>
          </a:p>
        </p:txBody>
      </p:sp>
    </p:spTree>
    <p:extLst>
      <p:ext uri="{BB962C8B-B14F-4D97-AF65-F5344CB8AC3E}">
        <p14:creationId xmlns:p14="http://schemas.microsoft.com/office/powerpoint/2010/main" val="2868841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ltLang="en-US" dirty="0" smtClean="0">
                <a:solidFill>
                  <a:srgbClr val="000000"/>
                </a:solidFill>
                <a:cs typeface="Times New Roman" panose="02020603050405020304" pitchFamily="18" charset="0"/>
              </a:rPr>
              <a:t>Psychology of Law: s</a:t>
            </a:r>
            <a:r>
              <a:rPr lang="en-US" altLang="en-US" dirty="0" smtClean="0">
                <a:solidFill>
                  <a:srgbClr val="000000"/>
                </a:solidFill>
                <a:latin typeface="Arial" panose="020B0604020202020204" pitchFamily="34" charset="0"/>
                <a:cs typeface="Times New Roman" panose="02020603050405020304" pitchFamily="18" charset="0"/>
              </a:rPr>
              <a:t>tudy of the behavioral dimensions of the legal system (p. 587)</a:t>
            </a:r>
          </a:p>
          <a:p>
            <a:pPr eaLnBrk="1" hangingPunct="1"/>
            <a:endParaRPr lang="en-US" altLang="en-US"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dirty="0" smtClean="0">
                <a:solidFill>
                  <a:srgbClr val="000000"/>
                </a:solidFill>
                <a:cs typeface="Times New Roman" panose="02020603050405020304" pitchFamily="18" charset="0"/>
              </a:rPr>
              <a:t>Conduct jury research, evaluate people for sanity hearings, do counseling in prisons, profile criminals, and select and train police cadets</a:t>
            </a:r>
          </a:p>
          <a:p>
            <a:pPr eaLnBrk="1" hangingPunct="1"/>
            <a:endParaRPr lang="en-US" altLang="en-US" dirty="0" smtClean="0">
              <a:solidFill>
                <a:srgbClr val="000000"/>
              </a:solidFill>
              <a:latin typeface="Arial" panose="020B0604020202020204" pitchFamily="34" charset="0"/>
              <a:cs typeface="Times New Roman" panose="02020603050405020304" pitchFamily="18" charset="0"/>
            </a:endParaRPr>
          </a:p>
          <a:p>
            <a:pPr marL="0" indent="0">
              <a:buFont typeface="Arial" panose="020B0604020202020204" pitchFamily="34" charset="0"/>
              <a:buNone/>
            </a:pPr>
            <a:endParaRPr lang="en-US" altLang="en-US" sz="1200" b="0" i="0" u="none" strike="noStrike" kern="1200" baseline="0" dirty="0" smtClean="0">
              <a:solidFill>
                <a:schemeClr val="tx1"/>
              </a:solidFill>
              <a:latin typeface="+mn-lt"/>
              <a:ea typeface="MS PGothic" panose="020B0600070205080204" pitchFamily="34" charset="-128"/>
              <a:cs typeface="+mn-cs"/>
            </a:endParaRPr>
          </a:p>
          <a:p>
            <a:pPr marL="0" indent="0">
              <a:buFont typeface="Arial" panose="020B0604020202020204" pitchFamily="34" charset="0"/>
              <a:buNone/>
            </a:pPr>
            <a:endParaRPr lang="en-US" altLang="en-US" baseline="0" dirty="0" smtClean="0">
              <a:solidFill>
                <a:srgbClr val="000000"/>
              </a:solidFill>
              <a:latin typeface="Arial" panose="020B0604020202020204" pitchFamily="34" charset="0"/>
              <a:cs typeface="Times New Roman" panose="02020603050405020304" pitchFamily="18" charset="0"/>
            </a:endParaRPr>
          </a:p>
          <a:p>
            <a:pPr eaLnBrk="1" hangingPunct="1"/>
            <a:endParaRPr lang="en-US" altLang="en-US" dirty="0" smtClean="0">
              <a:solidFill>
                <a:srgbClr val="000000"/>
              </a:solidFill>
              <a:latin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19</a:t>
            </a:fld>
            <a:endParaRPr lang="en-US" altLang="en-US" dirty="0"/>
          </a:p>
        </p:txBody>
      </p:sp>
    </p:spTree>
    <p:extLst>
      <p:ext uri="{BB962C8B-B14F-4D97-AF65-F5344CB8AC3E}">
        <p14:creationId xmlns:p14="http://schemas.microsoft.com/office/powerpoint/2010/main" val="2673357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r>
              <a:rPr lang="en-US" altLang="en-US" sz="2800" dirty="0" smtClean="0">
                <a:solidFill>
                  <a:srgbClr val="000000"/>
                </a:solidFill>
                <a:latin typeface="Arial" panose="020B0604020202020204" pitchFamily="34" charset="0"/>
                <a:cs typeface="Times New Roman" panose="02020603050405020304" pitchFamily="18" charset="0"/>
              </a:rPr>
              <a:t>Mock jury:</a:t>
            </a:r>
            <a:r>
              <a:rPr lang="en-US" altLang="en-US" sz="2800" b="1" dirty="0" smtClean="0">
                <a:solidFill>
                  <a:srgbClr val="000000"/>
                </a:solidFill>
                <a:latin typeface="Arial" panose="020B0604020202020204" pitchFamily="34" charset="0"/>
                <a:cs typeface="Times New Roman" panose="02020603050405020304" pitchFamily="18" charset="0"/>
              </a:rPr>
              <a:t> </a:t>
            </a:r>
            <a:r>
              <a:rPr lang="en-US" altLang="en-US" sz="2800" dirty="0" smtClean="0">
                <a:solidFill>
                  <a:srgbClr val="000000"/>
                </a:solidFill>
                <a:latin typeface="Arial" panose="020B0604020202020204" pitchFamily="34" charset="0"/>
                <a:cs typeface="Times New Roman" panose="02020603050405020304" pitchFamily="18" charset="0"/>
              </a:rPr>
              <a:t>group that realistically simulates a courtroom jury to help understand what determines how real jurors vote. </a:t>
            </a:r>
            <a:r>
              <a:rPr lang="en-US" altLang="en-US" sz="2800" dirty="0" smtClean="0">
                <a:solidFill>
                  <a:srgbClr val="000000"/>
                </a:solidFill>
                <a:cs typeface="Times New Roman" panose="02020603050405020304" pitchFamily="18" charset="0"/>
              </a:rPr>
              <a:t>Volunteers read written evidence and arguments or watch videotapes of trials staged by actors</a:t>
            </a:r>
          </a:p>
          <a:p>
            <a:pPr eaLnBrk="1" hangingPunct="1"/>
            <a:endParaRPr lang="en-US" altLang="en-US" sz="2800"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sz="2800" dirty="0" smtClean="0">
                <a:solidFill>
                  <a:srgbClr val="000000"/>
                </a:solidFill>
                <a:latin typeface="Arial" panose="020B0604020202020204" pitchFamily="34" charset="0"/>
                <a:cs typeface="Times New Roman" panose="02020603050405020304" pitchFamily="18" charset="0"/>
              </a:rPr>
              <a:t>JURY</a:t>
            </a:r>
            <a:r>
              <a:rPr lang="en-US" altLang="en-US" sz="2800" baseline="0" dirty="0" smtClean="0">
                <a:solidFill>
                  <a:srgbClr val="000000"/>
                </a:solidFill>
                <a:latin typeface="Arial" panose="020B0604020202020204" pitchFamily="34" charset="0"/>
                <a:cs typeface="Times New Roman" panose="02020603050405020304" pitchFamily="18" charset="0"/>
              </a:rPr>
              <a:t> BEHAVIOR</a:t>
            </a:r>
            <a:endParaRPr lang="en-US" altLang="en-US" sz="2800"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sz="2800" dirty="0" smtClean="0">
                <a:solidFill>
                  <a:srgbClr val="000000"/>
                </a:solidFill>
                <a:latin typeface="Arial" panose="020B0604020202020204" pitchFamily="34" charset="0"/>
                <a:cs typeface="Times New Roman" panose="02020603050405020304" pitchFamily="18" charset="0"/>
              </a:rPr>
              <a:t>1. Jury research is unsettling</a:t>
            </a:r>
            <a:r>
              <a:rPr lang="en-US" altLang="en-US" sz="2800" baseline="0" dirty="0" smtClean="0">
                <a:solidFill>
                  <a:srgbClr val="000000"/>
                </a:solidFill>
                <a:latin typeface="Arial" panose="020B0604020202020204" pitchFamily="34" charset="0"/>
                <a:cs typeface="Times New Roman" panose="02020603050405020304" pitchFamily="18" charset="0"/>
              </a:rPr>
              <a:t> and shows that jurors are rarely able to put aside biases, attitudes and values while making a decision. </a:t>
            </a:r>
          </a:p>
          <a:p>
            <a:pPr eaLnBrk="1" hangingPunct="1"/>
            <a:r>
              <a:rPr lang="en-US" altLang="en-US" sz="2800" baseline="0" dirty="0" smtClean="0">
                <a:solidFill>
                  <a:srgbClr val="000000"/>
                </a:solidFill>
                <a:latin typeface="Arial" panose="020B0604020202020204" pitchFamily="34" charset="0"/>
                <a:cs typeface="Times New Roman" panose="02020603050405020304" pitchFamily="18" charset="0"/>
              </a:rPr>
              <a:t>Examples</a:t>
            </a:r>
          </a:p>
          <a:p>
            <a:pPr marL="171450" indent="-171450">
              <a:buFont typeface="Arial" panose="020B0604020202020204" pitchFamily="34" charset="0"/>
              <a:buChar char="•"/>
            </a:pPr>
            <a:r>
              <a:rPr lang="en-US" sz="2800" b="0" i="0" u="none" strike="noStrike" kern="1200" baseline="0" dirty="0" smtClean="0">
                <a:solidFill>
                  <a:schemeClr val="tx1"/>
                </a:solidFill>
                <a:latin typeface="+mn-lt"/>
                <a:ea typeface="MS PGothic" panose="020B0600070205080204" pitchFamily="34" charset="-128"/>
                <a:cs typeface="+mn-cs"/>
              </a:rPr>
              <a:t>Jurors are less likely to find attractive defendants guilty (on the basis of the same evidence) than unattractive defendants.</a:t>
            </a:r>
          </a:p>
          <a:p>
            <a:pPr marL="171450" indent="-171450">
              <a:buFont typeface="Arial" panose="020B0604020202020204" pitchFamily="34" charset="0"/>
              <a:buChar char="•"/>
            </a:pPr>
            <a:r>
              <a:rPr lang="en-US" sz="2800" b="0" i="0" u="none" strike="noStrike" kern="1200" baseline="0" dirty="0" smtClean="0">
                <a:solidFill>
                  <a:schemeClr val="tx1"/>
                </a:solidFill>
                <a:latin typeface="+mn-lt"/>
                <a:ea typeface="MS PGothic" panose="020B0600070205080204" pitchFamily="34" charset="-128"/>
                <a:cs typeface="+mn-cs"/>
              </a:rPr>
              <a:t>In one mock jury study, defendants were less likely to be convicted if they were wearing eyeglasses than if they were not.</a:t>
            </a:r>
          </a:p>
          <a:p>
            <a:pPr eaLnBrk="1" hangingPunct="1"/>
            <a:endParaRPr lang="en-US" altLang="en-US" sz="2600" dirty="0" smtClean="0">
              <a:solidFill>
                <a:srgbClr val="000000"/>
              </a:solidFill>
              <a:cs typeface="Times New Roman" panose="02020603050405020304" pitchFamily="18" charset="0"/>
            </a:endParaRPr>
          </a:p>
          <a:p>
            <a:pPr eaLnBrk="1" hangingPunct="1"/>
            <a:r>
              <a:rPr lang="en-US" altLang="en-US" sz="2600" dirty="0" smtClean="0">
                <a:solidFill>
                  <a:srgbClr val="000000"/>
                </a:solidFill>
                <a:cs typeface="Times New Roman" panose="02020603050405020304" pitchFamily="18" charset="0"/>
              </a:rPr>
              <a:t>2. Jurors not good at separating evidence from other information</a:t>
            </a:r>
          </a:p>
          <a:p>
            <a:r>
              <a:rPr lang="en-US" sz="1200" b="0" i="0" u="none" strike="noStrike" kern="1200" baseline="0" dirty="0" smtClean="0">
                <a:solidFill>
                  <a:schemeClr val="tx1"/>
                </a:solidFill>
                <a:latin typeface="+mn-lt"/>
                <a:ea typeface="MS PGothic" panose="020B0600070205080204" pitchFamily="34" charset="-128"/>
                <a:cs typeface="+mn-cs"/>
              </a:rPr>
              <a:t>Examples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S PGothic" panose="020B0600070205080204" pitchFamily="34" charset="-128"/>
                <a:cs typeface="+mn-cs"/>
              </a:rPr>
              <a:t>if complex scientific evidence is presented, jurors tend to be swayed more by the expertise of the witness than by the evidence itself </a:t>
            </a:r>
          </a:p>
          <a:p>
            <a:pPr marL="342900" indent="-342900">
              <a:buFont typeface="Arial" panose="020B0604020202020204" pitchFamily="34" charset="0"/>
              <a:buChar char="•"/>
            </a:pPr>
            <a:r>
              <a:rPr lang="en-US" altLang="en-US" sz="2400" dirty="0" smtClean="0">
                <a:solidFill>
                  <a:srgbClr val="000000"/>
                </a:solidFill>
                <a:cs typeface="Times New Roman" panose="02020603050405020304" pitchFamily="18" charset="0"/>
              </a:rPr>
              <a:t>their perceptions of the defendant, attorneys, witnesses and what they think the judge wants influence their decision</a:t>
            </a:r>
          </a:p>
          <a:p>
            <a:pPr marL="342900" indent="-342900">
              <a:buFont typeface="Arial" panose="020B0604020202020204" pitchFamily="34" charset="0"/>
              <a:buChar char="•"/>
            </a:pPr>
            <a:r>
              <a:rPr lang="en-US" altLang="en-US" sz="2400" dirty="0" smtClean="0">
                <a:solidFill>
                  <a:srgbClr val="000000"/>
                </a:solidFill>
                <a:cs typeface="Times New Roman" panose="02020603050405020304" pitchFamily="18" charset="0"/>
              </a:rPr>
              <a:t>place too much confidence in DNA evidence</a:t>
            </a:r>
          </a:p>
          <a:p>
            <a:pPr marL="0" indent="0">
              <a:buFont typeface="Arial" panose="020B0604020202020204" pitchFamily="34" charset="0"/>
              <a:buNone/>
            </a:pPr>
            <a:endParaRPr lang="en-US" altLang="en-US" sz="2400" dirty="0" smtClean="0">
              <a:solidFill>
                <a:srgbClr val="000000"/>
              </a:solidFill>
              <a:cs typeface="Times New Roman" panose="02020603050405020304" pitchFamily="18" charset="0"/>
            </a:endParaRPr>
          </a:p>
          <a:p>
            <a:pPr eaLnBrk="1" hangingPunct="1"/>
            <a:r>
              <a:rPr lang="en-US" altLang="en-US" sz="2600" dirty="0" smtClean="0">
                <a:solidFill>
                  <a:srgbClr val="000000"/>
                </a:solidFill>
                <a:cs typeface="Times New Roman" panose="02020603050405020304" pitchFamily="18" charset="0"/>
              </a:rPr>
              <a:t>3 Verdict often influenced by inadmissible evidence</a:t>
            </a:r>
          </a:p>
          <a:p>
            <a:pPr eaLnBrk="1" hangingPunct="1"/>
            <a:r>
              <a:rPr lang="en-US" altLang="en-US" sz="2600" dirty="0" smtClean="0">
                <a:solidFill>
                  <a:srgbClr val="000000"/>
                </a:solidFill>
                <a:cs typeface="Times New Roman" panose="02020603050405020304" pitchFamily="18" charset="0"/>
              </a:rPr>
              <a:t>Examples</a:t>
            </a:r>
          </a:p>
          <a:p>
            <a:pPr marL="457200" indent="-457200" eaLnBrk="1" hangingPunct="1">
              <a:buFont typeface="Arial" panose="020B0604020202020204" pitchFamily="34" charset="0"/>
              <a:buChar char="•"/>
            </a:pPr>
            <a:r>
              <a:rPr lang="en-US" altLang="en-US" sz="2600" dirty="0" smtClean="0">
                <a:solidFill>
                  <a:srgbClr val="000000"/>
                </a:solidFill>
                <a:cs typeface="Times New Roman" panose="02020603050405020304" pitchFamily="18" charset="0"/>
              </a:rPr>
              <a:t>(mention of defendant’s prior conviction)</a:t>
            </a:r>
          </a:p>
          <a:p>
            <a:pPr marL="457200" indent="-457200" eaLnBrk="1" hangingPunct="1">
              <a:buFont typeface="Arial" panose="020B0604020202020204" pitchFamily="34" charset="0"/>
              <a:buChar char="•"/>
            </a:pPr>
            <a:r>
              <a:rPr lang="en-US" sz="1200" b="0" i="0" u="none" strike="noStrike" kern="1200" baseline="0" dirty="0" smtClean="0">
                <a:solidFill>
                  <a:schemeClr val="tx1"/>
                </a:solidFill>
                <a:latin typeface="+mn-lt"/>
                <a:ea typeface="MS PGothic" panose="020B0600070205080204" pitchFamily="34" charset="-128"/>
                <a:cs typeface="+mn-cs"/>
              </a:rPr>
              <a:t>A related problem occurs when jurors take into account the severity of the punishment that a defendant faces (Sales &amp; </a:t>
            </a:r>
            <a:r>
              <a:rPr lang="en-US" sz="1200" b="0" i="0" u="none" strike="noStrike" kern="1200" baseline="0" dirty="0" err="1" smtClean="0">
                <a:solidFill>
                  <a:schemeClr val="tx1"/>
                </a:solidFill>
                <a:latin typeface="+mn-lt"/>
                <a:ea typeface="MS PGothic" panose="020B0600070205080204" pitchFamily="34" charset="-128"/>
                <a:cs typeface="+mn-cs"/>
              </a:rPr>
              <a:t>Hafemeister</a:t>
            </a:r>
            <a:r>
              <a:rPr lang="en-US" sz="1200" b="0" i="0" u="none" strike="noStrike" kern="1200" baseline="0" dirty="0" smtClean="0">
                <a:solidFill>
                  <a:schemeClr val="tx1"/>
                </a:solidFill>
                <a:latin typeface="+mn-lt"/>
                <a:ea typeface="MS PGothic" panose="020B0600070205080204" pitchFamily="34" charset="-128"/>
                <a:cs typeface="+mn-cs"/>
              </a:rPr>
              <a:t>, 1985). Jurors are not supposed to let this affect their verdict, but many do.</a:t>
            </a:r>
          </a:p>
          <a:p>
            <a:pPr marL="0" indent="0" eaLnBrk="1" hangingPunct="1">
              <a:buFont typeface="Arial" panose="020B0604020202020204" pitchFamily="34" charset="0"/>
              <a:buNone/>
            </a:pPr>
            <a:endParaRPr lang="en-US" sz="1200" b="0" i="0" u="none" strike="noStrike" kern="1200" baseline="0" dirty="0" smtClean="0">
              <a:solidFill>
                <a:schemeClr val="tx1"/>
              </a:solidFill>
              <a:latin typeface="+mn-lt"/>
              <a:ea typeface="MS PGothic" panose="020B0600070205080204" pitchFamily="34" charset="-128"/>
              <a:cs typeface="+mn-cs"/>
            </a:endParaRPr>
          </a:p>
          <a:p>
            <a:pPr marL="0" indent="0" eaLnBrk="1" hangingPunct="1">
              <a:buFont typeface="Arial" panose="020B0604020202020204" pitchFamily="34" charset="0"/>
              <a:buNone/>
            </a:pPr>
            <a:r>
              <a:rPr lang="en-US" sz="1200" b="0" i="0" u="none" strike="noStrike" kern="1200" baseline="0" dirty="0" smtClean="0">
                <a:solidFill>
                  <a:schemeClr val="tx1"/>
                </a:solidFill>
                <a:latin typeface="+mn-lt"/>
                <a:ea typeface="MS PGothic" panose="020B0600070205080204" pitchFamily="34" charset="-128"/>
                <a:cs typeface="+mn-cs"/>
              </a:rPr>
              <a:t>4 Jurors </a:t>
            </a:r>
            <a:r>
              <a:rPr lang="en-US" altLang="en-US" sz="2600" dirty="0" smtClean="0">
                <a:solidFill>
                  <a:srgbClr val="000000"/>
                </a:solidFill>
                <a:cs typeface="Times New Roman" panose="02020603050405020304" pitchFamily="18" charset="0"/>
              </a:rPr>
              <a:t>have difficulty suspending judgment until all information is in (tend to make decision early in trial)</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20</a:t>
            </a:fld>
            <a:endParaRPr lang="en-US" altLang="en-US" dirty="0"/>
          </a:p>
        </p:txBody>
      </p:sp>
    </p:spTree>
    <p:extLst>
      <p:ext uri="{BB962C8B-B14F-4D97-AF65-F5344CB8AC3E}">
        <p14:creationId xmlns:p14="http://schemas.microsoft.com/office/powerpoint/2010/main" val="3703560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r>
              <a:rPr lang="en-US" altLang="en-US" sz="2600" dirty="0" smtClean="0">
                <a:solidFill>
                  <a:srgbClr val="000000"/>
                </a:solidFill>
                <a:cs typeface="Times New Roman" panose="02020603050405020304" pitchFamily="18" charset="0"/>
              </a:rPr>
              <a:t>Scientific jury selection: social science principles are applied to jury selection process</a:t>
            </a:r>
          </a:p>
          <a:p>
            <a:pPr lvl="1" eaLnBrk="1" hangingPunct="1"/>
            <a:r>
              <a:rPr lang="en-US" altLang="en-US" dirty="0" smtClean="0">
                <a:solidFill>
                  <a:srgbClr val="000000"/>
                </a:solidFill>
                <a:cs typeface="Times New Roman" panose="02020603050405020304" pitchFamily="18" charset="0"/>
              </a:rPr>
              <a:t>Collect demographic information of potential jurors</a:t>
            </a:r>
          </a:p>
          <a:p>
            <a:pPr lvl="1" eaLnBrk="1" hangingPunct="1"/>
            <a:r>
              <a:rPr lang="en-US" altLang="en-US" dirty="0" smtClean="0">
                <a:solidFill>
                  <a:srgbClr val="000000"/>
                </a:solidFill>
                <a:cs typeface="Times New Roman" panose="02020603050405020304" pitchFamily="18" charset="0"/>
              </a:rPr>
              <a:t>Community survey regarding attitudes toward case</a:t>
            </a:r>
          </a:p>
          <a:p>
            <a:pPr lvl="1" eaLnBrk="1" hangingPunct="1"/>
            <a:r>
              <a:rPr lang="en-US" altLang="en-US" dirty="0" smtClean="0">
                <a:solidFill>
                  <a:srgbClr val="000000"/>
                </a:solidFill>
                <a:cs typeface="Times New Roman" panose="02020603050405020304" pitchFamily="18" charset="0"/>
              </a:rPr>
              <a:t>Look for authoritarian personality traits in potential jurors (traits of those who tend to vote for conviction)</a:t>
            </a:r>
          </a:p>
          <a:p>
            <a:pPr lvl="1" eaLnBrk="1" hangingPunct="1"/>
            <a:r>
              <a:rPr lang="en-US" altLang="en-US" dirty="0" smtClean="0">
                <a:solidFill>
                  <a:srgbClr val="000000"/>
                </a:solidFill>
                <a:cs typeface="Times New Roman" panose="02020603050405020304" pitchFamily="18" charset="0"/>
              </a:rPr>
              <a:t>Look at nonverbal behavior </a:t>
            </a:r>
          </a:p>
          <a:p>
            <a:pPr eaLnBrk="1" hangingPunct="1"/>
            <a:r>
              <a:rPr lang="en-US" altLang="en-US" sz="2600" dirty="0" smtClean="0">
                <a:solidFill>
                  <a:srgbClr val="000000"/>
                </a:solidFill>
                <a:cs typeface="Times New Roman" panose="02020603050405020304" pitchFamily="18" charset="0"/>
              </a:rPr>
              <a:t>Death-qualified jury: must favor the death penalty or at least be indifferent to it </a:t>
            </a:r>
          </a:p>
          <a:p>
            <a:pPr lvl="1"/>
            <a:r>
              <a:rPr lang="en-US" altLang="en-US" dirty="0" smtClean="0">
                <a:solidFill>
                  <a:srgbClr val="000000"/>
                </a:solidFill>
                <a:cs typeface="Times New Roman" panose="02020603050405020304" pitchFamily="18" charset="0"/>
              </a:rPr>
              <a:t>Tend to be male, white, high income, conservative, and authoritarian</a:t>
            </a:r>
          </a:p>
          <a:p>
            <a:r>
              <a:rPr lang="en-US" i="1" dirty="0" smtClean="0"/>
              <a:t>How</a:t>
            </a:r>
            <a:r>
              <a:rPr lang="en-US" i="1" baseline="0" dirty="0" smtClean="0"/>
              <a:t> do you think the selection criteria cause bias? How would this bias affect juries willingness to convict? </a:t>
            </a:r>
            <a:endParaRPr lang="en-US" i="1"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21</a:t>
            </a:fld>
            <a:endParaRPr lang="en-US" altLang="en-US" dirty="0"/>
          </a:p>
        </p:txBody>
      </p:sp>
    </p:spTree>
    <p:extLst>
      <p:ext uri="{BB962C8B-B14F-4D97-AF65-F5344CB8AC3E}">
        <p14:creationId xmlns:p14="http://schemas.microsoft.com/office/powerpoint/2010/main" val="1593107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S PGothic" panose="020B0600070205080204" pitchFamily="34" charset="-128"/>
                <a:cs typeface="+mn-cs"/>
              </a:rPr>
              <a:t>Step 1: Learner preparation. </a:t>
            </a:r>
            <a:r>
              <a:rPr lang="en-US" sz="1200" b="0" i="0" u="none" strike="noStrike" kern="1200" baseline="0" dirty="0" smtClean="0">
                <a:solidFill>
                  <a:schemeClr val="tx1"/>
                </a:solidFill>
                <a:latin typeface="+mn-lt"/>
                <a:ea typeface="MS PGothic" panose="020B0600070205080204" pitchFamily="34" charset="-128"/>
                <a:cs typeface="+mn-cs"/>
              </a:rPr>
              <a:t>Begin by gaining the learner’s</a:t>
            </a:r>
          </a:p>
          <a:p>
            <a:r>
              <a:rPr lang="en-US" sz="1200" b="0" i="0" u="none" strike="noStrike" kern="1200" baseline="0" dirty="0" smtClean="0">
                <a:solidFill>
                  <a:schemeClr val="tx1"/>
                </a:solidFill>
                <a:latin typeface="+mn-lt"/>
                <a:ea typeface="MS PGothic" panose="020B0600070205080204" pitchFamily="34" charset="-128"/>
                <a:cs typeface="+mn-cs"/>
              </a:rPr>
              <a:t>attention, focusing interest on the topic at hand.</a:t>
            </a:r>
          </a:p>
          <a:p>
            <a:r>
              <a:rPr lang="en-US" sz="1200" b="1" i="0" u="none" strike="noStrike" kern="1200" baseline="0" dirty="0" smtClean="0">
                <a:solidFill>
                  <a:schemeClr val="tx1"/>
                </a:solidFill>
                <a:latin typeface="+mn-lt"/>
                <a:ea typeface="MS PGothic" panose="020B0600070205080204" pitchFamily="34" charset="-128"/>
                <a:cs typeface="+mn-cs"/>
              </a:rPr>
              <a:t>Step 2: Stimulus presentation. </a:t>
            </a:r>
            <a:r>
              <a:rPr lang="en-US" sz="1200" b="0" i="0" u="none" strike="noStrike" kern="1200" baseline="0" dirty="0" smtClean="0">
                <a:solidFill>
                  <a:schemeClr val="tx1"/>
                </a:solidFill>
                <a:latin typeface="+mn-lt"/>
                <a:ea typeface="MS PGothic" panose="020B0600070205080204" pitchFamily="34" charset="-128"/>
                <a:cs typeface="+mn-cs"/>
              </a:rPr>
              <a:t>Present instructional stimuli</a:t>
            </a:r>
          </a:p>
          <a:p>
            <a:r>
              <a:rPr lang="en-US" sz="1200" b="0" i="0" u="none" strike="noStrike" kern="1200" baseline="0" dirty="0" smtClean="0">
                <a:solidFill>
                  <a:schemeClr val="tx1"/>
                </a:solidFill>
                <a:latin typeface="+mn-lt"/>
                <a:ea typeface="MS PGothic" panose="020B0600070205080204" pitchFamily="34" charset="-128"/>
                <a:cs typeface="+mn-cs"/>
              </a:rPr>
              <a:t>(information, examples, and illustrations) deliberately and</a:t>
            </a:r>
          </a:p>
          <a:p>
            <a:r>
              <a:rPr lang="en-US" sz="1200" b="0" i="0" u="none" strike="noStrike" kern="1200" baseline="0" dirty="0" smtClean="0">
                <a:solidFill>
                  <a:schemeClr val="tx1"/>
                </a:solidFill>
                <a:latin typeface="+mn-lt"/>
                <a:ea typeface="MS PGothic" panose="020B0600070205080204" pitchFamily="34" charset="-128"/>
                <a:cs typeface="+mn-cs"/>
              </a:rPr>
              <a:t>clearly.</a:t>
            </a:r>
          </a:p>
          <a:p>
            <a:r>
              <a:rPr lang="en-US" sz="1200" b="1" i="0" u="none" strike="noStrike" kern="1200" baseline="0" dirty="0" smtClean="0">
                <a:solidFill>
                  <a:schemeClr val="tx1"/>
                </a:solidFill>
                <a:latin typeface="+mn-lt"/>
                <a:ea typeface="MS PGothic" panose="020B0600070205080204" pitchFamily="34" charset="-128"/>
                <a:cs typeface="+mn-cs"/>
              </a:rPr>
              <a:t>Step 3: Learner response. </a:t>
            </a:r>
            <a:r>
              <a:rPr lang="en-US" sz="1200" b="0" i="0" u="none" strike="noStrike" kern="1200" baseline="0" dirty="0" smtClean="0">
                <a:solidFill>
                  <a:schemeClr val="tx1"/>
                </a:solidFill>
                <a:latin typeface="+mn-lt"/>
                <a:ea typeface="MS PGothic" panose="020B0600070205080204" pitchFamily="34" charset="-128"/>
                <a:cs typeface="+mn-cs"/>
              </a:rPr>
              <a:t>Allow time for the learner to</a:t>
            </a:r>
          </a:p>
          <a:p>
            <a:r>
              <a:rPr lang="en-US" sz="1200" b="0" i="0" u="none" strike="noStrike" kern="1200" baseline="0" dirty="0" smtClean="0">
                <a:solidFill>
                  <a:schemeClr val="tx1"/>
                </a:solidFill>
                <a:latin typeface="+mn-lt"/>
                <a:ea typeface="MS PGothic" panose="020B0600070205080204" pitchFamily="34" charset="-128"/>
                <a:cs typeface="+mn-cs"/>
              </a:rPr>
              <a:t>respond to the information presented (by repeating correct</a:t>
            </a:r>
          </a:p>
          <a:p>
            <a:r>
              <a:rPr lang="en-US" sz="1200" b="0" i="0" u="none" strike="noStrike" kern="1200" baseline="0" dirty="0" smtClean="0">
                <a:solidFill>
                  <a:schemeClr val="tx1"/>
                </a:solidFill>
                <a:latin typeface="+mn-lt"/>
                <a:ea typeface="MS PGothic" panose="020B0600070205080204" pitchFamily="34" charset="-128"/>
                <a:cs typeface="+mn-cs"/>
              </a:rPr>
              <a:t>responses or asking questions, for example).</a:t>
            </a:r>
          </a:p>
          <a:p>
            <a:r>
              <a:rPr lang="en-US" sz="1200" b="1" i="0" u="none" strike="noStrike" kern="1200" baseline="0" dirty="0" smtClean="0">
                <a:solidFill>
                  <a:schemeClr val="tx1"/>
                </a:solidFill>
                <a:latin typeface="+mn-lt"/>
                <a:ea typeface="MS PGothic" panose="020B0600070205080204" pitchFamily="34" charset="-128"/>
                <a:cs typeface="+mn-cs"/>
              </a:rPr>
              <a:t>Step 4: Reinforcement. </a:t>
            </a:r>
            <a:r>
              <a:rPr lang="en-US" sz="1200" b="0" i="0" u="none" strike="noStrike" kern="1200" baseline="0" dirty="0" smtClean="0">
                <a:solidFill>
                  <a:schemeClr val="tx1"/>
                </a:solidFill>
                <a:latin typeface="+mn-lt"/>
                <a:ea typeface="MS PGothic" panose="020B0600070205080204" pitchFamily="34" charset="-128"/>
                <a:cs typeface="+mn-cs"/>
              </a:rPr>
              <a:t>Give positive reinforcement (praise,</a:t>
            </a:r>
          </a:p>
          <a:p>
            <a:r>
              <a:rPr lang="en-US" sz="1200" b="0" i="0" u="none" strike="noStrike" kern="1200" baseline="0" dirty="0" smtClean="0">
                <a:solidFill>
                  <a:schemeClr val="tx1"/>
                </a:solidFill>
                <a:latin typeface="+mn-lt"/>
                <a:ea typeface="MS PGothic" panose="020B0600070205080204" pitchFamily="34" charset="-128"/>
                <a:cs typeface="+mn-cs"/>
              </a:rPr>
              <a:t>encouragement) and feedback (“Yes, that’s right,” “No, this</a:t>
            </a:r>
          </a:p>
          <a:p>
            <a:r>
              <a:rPr lang="en-US" sz="1200" b="0" i="0" u="none" strike="noStrike" kern="1200" baseline="0" dirty="0" smtClean="0">
                <a:solidFill>
                  <a:schemeClr val="tx1"/>
                </a:solidFill>
                <a:latin typeface="+mn-lt"/>
                <a:ea typeface="MS PGothic" panose="020B0600070205080204" pitchFamily="34" charset="-128"/>
                <a:cs typeface="+mn-cs"/>
              </a:rPr>
              <a:t>way,” and so on) to strengthen correct responses.</a:t>
            </a:r>
          </a:p>
          <a:p>
            <a:r>
              <a:rPr lang="en-US" sz="1200" b="1" i="0" u="none" strike="noStrike" kern="1200" baseline="0" dirty="0" smtClean="0">
                <a:solidFill>
                  <a:schemeClr val="tx1"/>
                </a:solidFill>
                <a:latin typeface="+mn-lt"/>
                <a:ea typeface="MS PGothic" panose="020B0600070205080204" pitchFamily="34" charset="-128"/>
                <a:cs typeface="+mn-cs"/>
              </a:rPr>
              <a:t>Step 5: Evaluation. </a:t>
            </a:r>
            <a:r>
              <a:rPr lang="en-US" sz="1200" b="0" i="0" u="none" strike="noStrike" kern="1200" baseline="0" dirty="0" smtClean="0">
                <a:solidFill>
                  <a:schemeClr val="tx1"/>
                </a:solidFill>
                <a:latin typeface="+mn-lt"/>
                <a:ea typeface="MS PGothic" panose="020B0600070205080204" pitchFamily="34" charset="-128"/>
                <a:cs typeface="+mn-cs"/>
              </a:rPr>
              <a:t>Test or assess the learner’s progress so that</a:t>
            </a:r>
          </a:p>
          <a:p>
            <a:r>
              <a:rPr lang="en-US" sz="1200" b="0" i="0" u="none" strike="noStrike" kern="1200" baseline="0" dirty="0" smtClean="0">
                <a:solidFill>
                  <a:schemeClr val="tx1"/>
                </a:solidFill>
                <a:latin typeface="+mn-lt"/>
                <a:ea typeface="MS PGothic" panose="020B0600070205080204" pitchFamily="34" charset="-128"/>
                <a:cs typeface="+mn-cs"/>
              </a:rPr>
              <a:t>both you and the learner can make adjustments when</a:t>
            </a:r>
          </a:p>
          <a:p>
            <a:r>
              <a:rPr lang="en-US" sz="1200" b="0" i="0" u="none" strike="noStrike" kern="1200" baseline="0" dirty="0" smtClean="0">
                <a:solidFill>
                  <a:schemeClr val="tx1"/>
                </a:solidFill>
                <a:latin typeface="+mn-lt"/>
                <a:ea typeface="MS PGothic" panose="020B0600070205080204" pitchFamily="34" charset="-128"/>
                <a:cs typeface="+mn-cs"/>
              </a:rPr>
              <a:t>needed. </a:t>
            </a:r>
          </a:p>
          <a:p>
            <a:r>
              <a:rPr lang="en-US" sz="1200" b="1" i="0" u="none" strike="noStrike" kern="1200" baseline="0" dirty="0" smtClean="0">
                <a:solidFill>
                  <a:schemeClr val="tx1"/>
                </a:solidFill>
                <a:latin typeface="+mn-lt"/>
                <a:ea typeface="MS PGothic" panose="020B0600070205080204" pitchFamily="34" charset="-128"/>
                <a:cs typeface="+mn-cs"/>
              </a:rPr>
              <a:t>Step 6: Spaced review. </a:t>
            </a:r>
            <a:r>
              <a:rPr lang="en-US" sz="1200" b="0" i="0" u="none" strike="noStrike" kern="1200" baseline="0" dirty="0" smtClean="0">
                <a:solidFill>
                  <a:schemeClr val="tx1"/>
                </a:solidFill>
                <a:latin typeface="+mn-lt"/>
                <a:ea typeface="MS PGothic" panose="020B0600070205080204" pitchFamily="34" charset="-128"/>
                <a:cs typeface="+mn-cs"/>
              </a:rPr>
              <a:t>Periodic review is an important step in</a:t>
            </a:r>
          </a:p>
          <a:p>
            <a:r>
              <a:rPr lang="en-US" sz="1200" b="0" i="0" u="none" strike="noStrike" kern="1200" baseline="0" dirty="0" smtClean="0">
                <a:solidFill>
                  <a:schemeClr val="tx1"/>
                </a:solidFill>
                <a:latin typeface="+mn-lt"/>
                <a:ea typeface="MS PGothic" panose="020B0600070205080204" pitchFamily="34" charset="-128"/>
                <a:cs typeface="+mn-cs"/>
              </a:rPr>
              <a:t>teaching because it helps strengthen responses to key stimuli.(p. 589)</a:t>
            </a:r>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22</a:t>
            </a:fld>
            <a:endParaRPr lang="en-US" altLang="en-US" dirty="0"/>
          </a:p>
        </p:txBody>
      </p:sp>
    </p:spTree>
    <p:extLst>
      <p:ext uri="{BB962C8B-B14F-4D97-AF65-F5344CB8AC3E}">
        <p14:creationId xmlns:p14="http://schemas.microsoft.com/office/powerpoint/2010/main" val="11008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altLang="en-US" sz="2600" dirty="0" smtClean="0">
                <a:solidFill>
                  <a:srgbClr val="000000"/>
                </a:solidFill>
                <a:cs typeface="Times New Roman" panose="02020603050405020304" pitchFamily="18" charset="0"/>
              </a:rPr>
              <a:t>Page 572-3</a:t>
            </a:r>
          </a:p>
          <a:p>
            <a:r>
              <a:rPr lang="en-US" altLang="en-US" sz="2600" dirty="0" smtClean="0">
                <a:solidFill>
                  <a:srgbClr val="000000"/>
                </a:solidFill>
                <a:cs typeface="Times New Roman" panose="02020603050405020304" pitchFamily="18" charset="0"/>
              </a:rPr>
              <a:t>TYPES OF LEADERSHIP</a:t>
            </a:r>
          </a:p>
          <a:p>
            <a:r>
              <a:rPr lang="en-US" altLang="en-US" sz="2600" dirty="0" smtClean="0">
                <a:solidFill>
                  <a:srgbClr val="000000"/>
                </a:solidFill>
                <a:cs typeface="Times New Roman" panose="02020603050405020304" pitchFamily="18" charset="0"/>
              </a:rPr>
              <a:t>Theory X leadership (scientific management): emphasizes work efficiency (maximum output at lowest cost), e.g., assembly lines, job specialization</a:t>
            </a:r>
          </a:p>
          <a:p>
            <a:pPr marL="0" lvl="1" indent="0">
              <a:buClr>
                <a:schemeClr val="tx2">
                  <a:lumMod val="50000"/>
                </a:schemeClr>
              </a:buClr>
              <a:buFont typeface="Wingdings 3" panose="05040102010807070707" pitchFamily="18" charset="2"/>
              <a:buNone/>
            </a:pPr>
            <a:r>
              <a:rPr lang="en-US" altLang="en-US" dirty="0" smtClean="0">
                <a:solidFill>
                  <a:srgbClr val="000000"/>
                </a:solidFill>
                <a:cs typeface="Times New Roman" panose="02020603050405020304" pitchFamily="18" charset="0"/>
              </a:rPr>
              <a:t>Theory Y leadership: emphasizes psychological efficiency and views people as industrious, responsible, and interested in challenging work</a:t>
            </a:r>
          </a:p>
          <a:p>
            <a:pPr marL="0" lvl="1" indent="0">
              <a:buClr>
                <a:schemeClr val="tx2">
                  <a:lumMod val="50000"/>
                </a:schemeClr>
              </a:buClr>
              <a:buFont typeface="Wingdings 3" panose="05040102010807070707" pitchFamily="18" charset="2"/>
              <a:buNone/>
            </a:pPr>
            <a:r>
              <a:rPr lang="en-US" altLang="en-US" dirty="0" smtClean="0">
                <a:solidFill>
                  <a:srgbClr val="000000"/>
                </a:solidFill>
                <a:cs typeface="Times New Roman" panose="02020603050405020304" pitchFamily="18" charset="0"/>
              </a:rPr>
              <a:t>Transformational leadership: aimed at transforming employees to exceed expectations and look beyond self-interest to help organization better compete</a:t>
            </a:r>
          </a:p>
          <a:p>
            <a:pPr marL="0" lvl="1" indent="0">
              <a:buClr>
                <a:schemeClr val="tx2">
                  <a:lumMod val="50000"/>
                </a:schemeClr>
              </a:buClr>
              <a:buFont typeface="Wingdings 3" panose="05040102010807070707" pitchFamily="18" charset="2"/>
              <a:buNone/>
            </a:pPr>
            <a:r>
              <a:rPr lang="en-US" altLang="en-US" dirty="0" smtClean="0">
                <a:solidFill>
                  <a:srgbClr val="000000"/>
                </a:solidFill>
                <a:cs typeface="Times New Roman" panose="02020603050405020304" pitchFamily="18" charset="0"/>
              </a:rPr>
              <a:t>Leadership stereotypes: men viewed as </a:t>
            </a:r>
            <a:r>
              <a:rPr lang="en-US" altLang="en-US" dirty="0" err="1" smtClean="0">
                <a:solidFill>
                  <a:srgbClr val="000000"/>
                </a:solidFill>
                <a:cs typeface="Times New Roman" panose="02020603050405020304" pitchFamily="18" charset="0"/>
              </a:rPr>
              <a:t>agentic</a:t>
            </a:r>
            <a:r>
              <a:rPr lang="en-US" altLang="en-US" dirty="0" smtClean="0">
                <a:solidFill>
                  <a:srgbClr val="000000"/>
                </a:solidFill>
                <a:cs typeface="Times New Roman" panose="02020603050405020304" pitchFamily="18" charset="0"/>
              </a:rPr>
              <a:t> (dominant, confident) and as better leaders, while women viewed as communal (dependent, caring)</a:t>
            </a:r>
          </a:p>
          <a:p>
            <a:pPr marL="0" lvl="1" indent="0">
              <a:buClr>
                <a:schemeClr val="tx2">
                  <a:lumMod val="50000"/>
                </a:schemeClr>
              </a:buClr>
              <a:buFont typeface="Wingdings 3" panose="05040102010807070707" pitchFamily="18" charset="2"/>
              <a:buNone/>
            </a:pPr>
            <a:endParaRPr lang="en-US" altLang="en-US" dirty="0" smtClean="0">
              <a:solidFill>
                <a:srgbClr val="000000"/>
              </a:solidFill>
              <a:cs typeface="Times New Roman" panose="02020603050405020304" pitchFamily="18" charset="0"/>
            </a:endParaRPr>
          </a:p>
          <a:p>
            <a:pPr marL="0" lvl="1" indent="0">
              <a:buClr>
                <a:schemeClr val="tx2">
                  <a:lumMod val="50000"/>
                </a:schemeClr>
              </a:buClr>
              <a:buFont typeface="Wingdings 3" panose="05040102010807070707" pitchFamily="18" charset="2"/>
              <a:buNone/>
            </a:pPr>
            <a:endParaRPr lang="en-US" altLang="en-US" dirty="0" smtClean="0">
              <a:solidFill>
                <a:srgbClr val="000000"/>
              </a:solidFill>
              <a:cs typeface="Times New Roman" panose="02020603050405020304" pitchFamily="18" charset="0"/>
            </a:endParaRPr>
          </a:p>
          <a:p>
            <a:pPr algn="l"/>
            <a:r>
              <a:rPr lang="en-US" dirty="0" smtClean="0"/>
              <a:t>Stereotypes: Leadership by Gender (feature box on Critical Thinking: From Glass Ceiling to Labyrinth) p 573</a:t>
            </a:r>
          </a:p>
          <a:p>
            <a:pPr algn="l"/>
            <a:r>
              <a:rPr lang="en-US" dirty="0" smtClean="0"/>
              <a:t>WHY TITLED</a:t>
            </a:r>
            <a:r>
              <a:rPr lang="en-US" baseline="0" dirty="0" smtClean="0"/>
              <a:t> GLASS CEILING TO LABYRINTH? WHAT IS THE “LABYRINTH”?</a:t>
            </a:r>
            <a:endParaRPr lang="en-US" dirty="0" smtClean="0"/>
          </a:p>
          <a:p>
            <a:r>
              <a:rPr lang="en-US" dirty="0" smtClean="0"/>
              <a:t>MEN: </a:t>
            </a:r>
            <a:r>
              <a:rPr lang="en-US" dirty="0" err="1" smtClean="0"/>
              <a:t>agentic</a:t>
            </a:r>
            <a:r>
              <a:rPr lang="en-US" dirty="0" smtClean="0"/>
              <a:t> (dominant, confident)</a:t>
            </a:r>
          </a:p>
          <a:p>
            <a:r>
              <a:rPr lang="en-US" dirty="0" smtClean="0"/>
              <a:t>WOMEN: communal (dependent, caring</a:t>
            </a:r>
          </a:p>
          <a:p>
            <a:r>
              <a:rPr lang="en-US" altLang="en-US" dirty="0" smtClean="0">
                <a:solidFill>
                  <a:srgbClr val="000000"/>
                </a:solidFill>
                <a:cs typeface="Times New Roman" panose="02020603050405020304" pitchFamily="18" charset="0"/>
              </a:rPr>
              <a:t>Maybe as gender stereotypes fade</a:t>
            </a:r>
            <a:r>
              <a:rPr lang="en-US" altLang="en-US" baseline="0" dirty="0" smtClean="0">
                <a:solidFill>
                  <a:srgbClr val="000000"/>
                </a:solidFill>
                <a:cs typeface="Times New Roman" panose="02020603050405020304" pitchFamily="18" charset="0"/>
              </a:rPr>
              <a:t> and theory Y gains wider acceptance, women will escape the “labyrinth”</a:t>
            </a:r>
          </a:p>
          <a:p>
            <a:r>
              <a:rPr lang="en-US" altLang="en-US" baseline="0" dirty="0" smtClean="0">
                <a:solidFill>
                  <a:srgbClr val="000000"/>
                </a:solidFill>
                <a:cs typeface="Times New Roman" panose="02020603050405020304" pitchFamily="18" charset="0"/>
              </a:rPr>
              <a:t>The clash in leadership stereotypes and stereotypes of women. </a:t>
            </a:r>
            <a:endParaRPr lang="en-US" altLang="en-US" dirty="0" smtClean="0">
              <a:solidFill>
                <a:srgbClr val="000000"/>
              </a:solidFill>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4</a:t>
            </a:fld>
            <a:endParaRPr lang="en-US" altLang="en-US" dirty="0"/>
          </a:p>
        </p:txBody>
      </p:sp>
    </p:spTree>
    <p:extLst>
      <p:ext uri="{BB962C8B-B14F-4D97-AF65-F5344CB8AC3E}">
        <p14:creationId xmlns:p14="http://schemas.microsoft.com/office/powerpoint/2010/main" val="3845432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i="0" u="none" strike="noStrike" kern="1200" baseline="0" dirty="0" smtClean="0">
                <a:solidFill>
                  <a:schemeClr val="tx1"/>
                </a:solidFill>
                <a:latin typeface="+mn-lt"/>
                <a:ea typeface="MS PGothic" panose="020B0600070205080204" pitchFamily="34" charset="-128"/>
                <a:cs typeface="+mn-cs"/>
              </a:rPr>
              <a:t>There are many different approaches to the topic of learning</a:t>
            </a:r>
          </a:p>
          <a:p>
            <a:r>
              <a:rPr lang="en-US" sz="1200" b="0" i="0" u="none" strike="noStrike" kern="1200" baseline="0" dirty="0" smtClean="0">
                <a:solidFill>
                  <a:schemeClr val="tx1"/>
                </a:solidFill>
                <a:latin typeface="+mn-lt"/>
                <a:ea typeface="MS PGothic" panose="020B0600070205080204" pitchFamily="34" charset="-128"/>
                <a:cs typeface="+mn-cs"/>
              </a:rPr>
              <a:t>styles. One stems from Howard Gardner’s theory of multiple intelligences</a:t>
            </a:r>
          </a:p>
          <a:p>
            <a:r>
              <a:rPr lang="en-US" sz="1200" b="0" i="0" u="none" strike="noStrike" kern="1200" baseline="0" dirty="0" smtClean="0">
                <a:solidFill>
                  <a:schemeClr val="tx1"/>
                </a:solidFill>
                <a:latin typeface="+mn-lt"/>
                <a:ea typeface="MS PGothic" panose="020B0600070205080204" pitchFamily="34" charset="-128"/>
                <a:cs typeface="+mn-cs"/>
              </a:rPr>
              <a:t>(see Chapter 9). Someone high in language ability may</a:t>
            </a:r>
          </a:p>
          <a:p>
            <a:r>
              <a:rPr lang="en-US" sz="1200" b="0" i="0" u="none" strike="noStrike" kern="1200" baseline="0" dirty="0" smtClean="0">
                <a:solidFill>
                  <a:schemeClr val="tx1"/>
                </a:solidFill>
                <a:latin typeface="+mn-lt"/>
                <a:ea typeface="MS PGothic" panose="020B0600070205080204" pitchFamily="34" charset="-128"/>
                <a:cs typeface="+mn-cs"/>
              </a:rPr>
              <a:t>learn best by hearing or reading, someone high in visual intelligence</a:t>
            </a:r>
          </a:p>
          <a:p>
            <a:r>
              <a:rPr lang="en-US" sz="1200" b="0" i="0" u="none" strike="noStrike" kern="1200" baseline="0" dirty="0" smtClean="0">
                <a:solidFill>
                  <a:schemeClr val="tx1"/>
                </a:solidFill>
                <a:latin typeface="+mn-lt"/>
                <a:ea typeface="MS PGothic" panose="020B0600070205080204" pitchFamily="34" charset="-128"/>
                <a:cs typeface="+mn-cs"/>
              </a:rPr>
              <a:t>may learn best through pictures, someone high in interpersonal</a:t>
            </a:r>
          </a:p>
          <a:p>
            <a:r>
              <a:rPr lang="en-US" sz="1200" b="0" i="0" u="none" strike="noStrike" kern="1200" baseline="0" dirty="0" smtClean="0">
                <a:solidFill>
                  <a:schemeClr val="tx1"/>
                </a:solidFill>
                <a:latin typeface="+mn-lt"/>
                <a:ea typeface="MS PGothic" panose="020B0600070205080204" pitchFamily="34" charset="-128"/>
                <a:cs typeface="+mn-cs"/>
              </a:rPr>
              <a:t>intelligence may learn best working in groups, and so on (p. 589)</a:t>
            </a:r>
          </a:p>
          <a:p>
            <a:endParaRPr lang="en-US" sz="1200" b="0" i="0" u="none" strike="noStrike" kern="1200" baseline="0" dirty="0" smtClean="0">
              <a:solidFill>
                <a:schemeClr val="tx1"/>
              </a:solidFill>
              <a:latin typeface="+mn-lt"/>
              <a:ea typeface="MS PGothic" panose="020B0600070205080204" pitchFamily="34" charset="-128"/>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000" dirty="0" smtClean="0">
                <a:solidFill>
                  <a:srgbClr val="000000"/>
                </a:solidFill>
                <a:cs typeface="Times New Roman" panose="02020603050405020304" pitchFamily="18" charset="0"/>
              </a:rPr>
              <a:t>Direct instruction: factual information presented by lecture, demonstration, and rote practice.</a:t>
            </a:r>
            <a:r>
              <a:rPr lang="en-US" altLang="en-US" sz="2000" baseline="0" dirty="0" smtClean="0">
                <a:solidFill>
                  <a:srgbClr val="000000"/>
                </a:solidFill>
                <a:cs typeface="Times New Roman" panose="02020603050405020304" pitchFamily="18" charset="0"/>
              </a:rPr>
              <a:t> Students </a:t>
            </a:r>
            <a:r>
              <a:rPr lang="en-US" altLang="en-US" sz="2000" baseline="0" dirty="0" err="1" smtClean="0">
                <a:solidFill>
                  <a:srgbClr val="000000"/>
                </a:solidFill>
                <a:cs typeface="Times New Roman" panose="02020603050405020304" pitchFamily="18" charset="0"/>
              </a:rPr>
              <a:t>peform</a:t>
            </a:r>
            <a:r>
              <a:rPr lang="en-US" altLang="en-US" sz="2000" baseline="0" dirty="0" smtClean="0">
                <a:solidFill>
                  <a:srgbClr val="000000"/>
                </a:solidFill>
                <a:cs typeface="Times New Roman" panose="02020603050405020304" pitchFamily="18" charset="0"/>
              </a:rPr>
              <a:t> better on objective/standardized tests</a:t>
            </a: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000" dirty="0" smtClean="0">
                <a:solidFill>
                  <a:srgbClr val="000000"/>
                </a:solidFill>
                <a:cs typeface="Times New Roman" panose="02020603050405020304" pitchFamily="18" charset="0"/>
              </a:rPr>
              <a:t>Discovery learning: encourages students to construct knowledge for themselves.</a:t>
            </a:r>
            <a:r>
              <a:rPr lang="en-US" altLang="en-US" sz="2000" baseline="0" dirty="0" smtClean="0">
                <a:solidFill>
                  <a:srgbClr val="000000"/>
                </a:solidFill>
                <a:cs typeface="Times New Roman" panose="02020603050405020304" pitchFamily="18" charset="0"/>
              </a:rPr>
              <a:t> </a:t>
            </a:r>
            <a:r>
              <a:rPr lang="en-US" altLang="en-US" sz="2000" dirty="0" smtClean="0">
                <a:solidFill>
                  <a:srgbClr val="000000"/>
                </a:solidFill>
                <a:cs typeface="Times New Roman" panose="02020603050405020304" pitchFamily="18" charset="0"/>
              </a:rPr>
              <a:t>Students perform better on tests of abstract reasoning.</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000" dirty="0" smtClean="0">
                <a:solidFill>
                  <a:srgbClr val="000000"/>
                </a:solidFill>
                <a:cs typeface="Times New Roman" panose="02020603050405020304" pitchFamily="18" charset="0"/>
              </a:rPr>
              <a:t>Universal design: box page 590</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000" dirty="0" smtClean="0">
                <a:solidFill>
                  <a:srgbClr val="000000"/>
                </a:solidFill>
                <a:cs typeface="Times New Roman" panose="02020603050405020304" pitchFamily="18" charset="0"/>
              </a:rPr>
              <a:t>Use variety of instructional methods such as lecture, podcast of lecture, group activity,</a:t>
            </a:r>
            <a:r>
              <a:rPr lang="en-US" altLang="en-US" sz="2000" baseline="0" dirty="0" smtClean="0">
                <a:solidFill>
                  <a:srgbClr val="000000"/>
                </a:solidFill>
                <a:cs typeface="Times New Roman" panose="02020603050405020304" pitchFamily="18" charset="0"/>
              </a:rPr>
              <a:t> online discussion</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2000" dirty="0" smtClean="0">
                <a:solidFill>
                  <a:srgbClr val="000000"/>
                </a:solidFill>
                <a:cs typeface="Times New Roman" panose="02020603050405020304" pitchFamily="18" charset="0"/>
              </a:rPr>
              <a:t>Make learning materials simple and intuitive: remove unnecessary</a:t>
            </a:r>
            <a:r>
              <a:rPr lang="en-US" altLang="en-US" sz="2000" baseline="0" dirty="0" smtClean="0">
                <a:solidFill>
                  <a:srgbClr val="000000"/>
                </a:solidFill>
                <a:cs typeface="Times New Roman" panose="02020603050405020304" pitchFamily="18" charset="0"/>
              </a:rPr>
              <a:t> complexity, clear grading standards, complete course outlines. </a:t>
            </a: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000" dirty="0" smtClean="0">
              <a:solidFill>
                <a:srgbClr val="000000"/>
              </a:solidFill>
              <a:cs typeface="Times New Roman" panose="02020603050405020304" pitchFamily="18"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en-US" sz="2000" dirty="0" smtClean="0">
              <a:solidFill>
                <a:srgbClr val="000000"/>
              </a:solidFill>
              <a:cs typeface="Times New Roman" panose="02020603050405020304" pitchFamily="18" charset="0"/>
            </a:endParaRPr>
          </a:p>
          <a:p>
            <a:endParaRPr lang="en-US" sz="1200" b="0" i="0" u="none" strike="noStrike" kern="1200" baseline="0" dirty="0" smtClean="0">
              <a:solidFill>
                <a:schemeClr val="tx1"/>
              </a:solidFill>
              <a:latin typeface="+mn-lt"/>
              <a:ea typeface="MS PGothic" panose="020B0600070205080204" pitchFamily="34" charset="-128"/>
              <a:cs typeface="+mn-cs"/>
            </a:endParaRPr>
          </a:p>
          <a:p>
            <a:endParaRPr lang="en-US" sz="1200" b="0" i="0" u="none" strike="noStrike" kern="1200" baseline="0" dirty="0" smtClean="0">
              <a:solidFill>
                <a:schemeClr val="tx1"/>
              </a:solidFill>
              <a:latin typeface="+mn-lt"/>
              <a:ea typeface="MS PGothic" panose="020B0600070205080204" pitchFamily="34" charset="-128"/>
              <a:cs typeface="+mn-cs"/>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23</a:t>
            </a:fld>
            <a:endParaRPr lang="en-US" altLang="en-US" dirty="0"/>
          </a:p>
        </p:txBody>
      </p:sp>
    </p:spTree>
    <p:extLst>
      <p:ext uri="{BB962C8B-B14F-4D97-AF65-F5344CB8AC3E}">
        <p14:creationId xmlns:p14="http://schemas.microsoft.com/office/powerpoint/2010/main" val="3221481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Sports psychology: study of the psychological and behavioral dimensions of sports performance</a:t>
            </a:r>
          </a:p>
          <a:p>
            <a:r>
              <a:rPr lang="en-US" sz="1200" dirty="0" smtClean="0"/>
              <a:t>Task analysis: breaking complex skills into subparts so key elements can be identified and taught. </a:t>
            </a:r>
            <a:r>
              <a:rPr lang="en-US" sz="1200" b="0" i="0" u="none" strike="noStrike" kern="1200" baseline="0" dirty="0" smtClean="0">
                <a:solidFill>
                  <a:schemeClr val="tx1"/>
                </a:solidFill>
                <a:latin typeface="+mn-lt"/>
                <a:ea typeface="MS PGothic" panose="020B0600070205080204" pitchFamily="34" charset="-128"/>
                <a:cs typeface="+mn-cs"/>
              </a:rPr>
              <a:t>Such methods are an extension of techniques first used for job analyses, as described previously. (p 591)</a:t>
            </a:r>
          </a:p>
          <a:p>
            <a:endParaRPr lang="en-US" sz="1200" dirty="0" smtClean="0"/>
          </a:p>
          <a:p>
            <a:r>
              <a:rPr lang="en-US" altLang="en-US" sz="1200" dirty="0" smtClean="0">
                <a:solidFill>
                  <a:srgbClr val="000000"/>
                </a:solidFill>
                <a:cs typeface="Times New Roman" panose="02020603050405020304" pitchFamily="18" charset="0"/>
              </a:rPr>
              <a:t>Motor skills: </a:t>
            </a:r>
            <a:r>
              <a:rPr lang="en-US" sz="1200" b="0" i="0" u="none" strike="noStrike" kern="1200" baseline="0" dirty="0" smtClean="0">
                <a:solidFill>
                  <a:schemeClr val="tx1"/>
                </a:solidFill>
                <a:latin typeface="+mn-lt"/>
                <a:ea typeface="MS PGothic" panose="020B0600070205080204" pitchFamily="34" charset="-128"/>
                <a:cs typeface="+mn-cs"/>
              </a:rPr>
              <a:t>Typically, athletic performances involve learning </a:t>
            </a:r>
            <a:r>
              <a:rPr lang="en-US" sz="1200" b="0" i="1" u="none" strike="noStrike" kern="1200" baseline="0" dirty="0" smtClean="0">
                <a:solidFill>
                  <a:schemeClr val="tx1"/>
                </a:solidFill>
                <a:latin typeface="+mn-lt"/>
                <a:ea typeface="MS PGothic" panose="020B0600070205080204" pitchFamily="34" charset="-128"/>
                <a:cs typeface="+mn-cs"/>
              </a:rPr>
              <a:t>motor programs.</a:t>
            </a:r>
          </a:p>
          <a:p>
            <a:endParaRPr lang="en-US" sz="1200" b="0" i="0" u="none" strike="noStrike" kern="1200" baseline="0" dirty="0" smtClean="0">
              <a:solidFill>
                <a:schemeClr val="tx1"/>
              </a:solidFill>
              <a:latin typeface="+mn-lt"/>
              <a:ea typeface="MS PGothic" panose="020B0600070205080204" pitchFamily="34" charset="-128"/>
              <a:cs typeface="+mn-cs"/>
            </a:endParaRPr>
          </a:p>
          <a:p>
            <a:r>
              <a:rPr lang="en-US" sz="1200" b="0" i="0" u="none" strike="noStrike" kern="1200" baseline="0" dirty="0" smtClean="0">
                <a:solidFill>
                  <a:schemeClr val="tx1"/>
                </a:solidFill>
                <a:latin typeface="+mn-lt"/>
                <a:ea typeface="MS PGothic" panose="020B0600070205080204" pitchFamily="34" charset="-128"/>
                <a:cs typeface="+mn-cs"/>
              </a:rPr>
              <a:t>A </a:t>
            </a:r>
            <a:r>
              <a:rPr lang="en-US" sz="1200" b="1" i="0" u="none" strike="noStrike" kern="1200" baseline="0" dirty="0" smtClean="0">
                <a:solidFill>
                  <a:schemeClr val="tx1"/>
                </a:solidFill>
                <a:latin typeface="+mn-lt"/>
                <a:ea typeface="MS PGothic" panose="020B0600070205080204" pitchFamily="34" charset="-128"/>
                <a:cs typeface="+mn-cs"/>
              </a:rPr>
              <a:t>motor program </a:t>
            </a:r>
            <a:r>
              <a:rPr lang="en-US" sz="1200" b="0" i="0" u="none" strike="noStrike" kern="1200" baseline="0" dirty="0" smtClean="0">
                <a:solidFill>
                  <a:schemeClr val="tx1"/>
                </a:solidFill>
                <a:latin typeface="+mn-lt"/>
                <a:ea typeface="MS PGothic" panose="020B0600070205080204" pitchFamily="34" charset="-128"/>
                <a:cs typeface="+mn-cs"/>
              </a:rPr>
              <a:t>is a mental plan or model of what a skilled movement should be like. Motor programs allow an athlete—or a person simply walking across a room—to perform complex movements that fit changing conditions. If, for example, you have learned a “bike-riding” motor program, you can easily ride bicycles of different sizes and types on a large variety of surfaces.</a:t>
            </a:r>
          </a:p>
          <a:p>
            <a:endParaRPr lang="en-US" altLang="en-US" sz="1200" b="0" i="0" u="none" strike="noStrike" kern="1200" baseline="0" dirty="0" smtClean="0">
              <a:solidFill>
                <a:schemeClr val="tx1"/>
              </a:solidFill>
              <a:latin typeface="+mn-lt"/>
              <a:ea typeface="MS PGothic" panose="020B0600070205080204" pitchFamily="34" charset="-128"/>
              <a:cs typeface="+mn-cs"/>
            </a:endParaRPr>
          </a:p>
          <a:p>
            <a:r>
              <a:rPr lang="en-US" altLang="en-US" sz="1200" dirty="0" smtClean="0">
                <a:solidFill>
                  <a:srgbClr val="000000"/>
                </a:solidFill>
                <a:cs typeface="Times New Roman" panose="02020603050405020304" pitchFamily="18" charset="0"/>
              </a:rPr>
              <a:t>Optimal skill learning involves </a:t>
            </a:r>
          </a:p>
          <a:p>
            <a:pPr marL="228600" indent="-228600">
              <a:buAutoNum type="arabicPeriod"/>
            </a:pPr>
            <a:r>
              <a:rPr lang="en-US" altLang="en-US" sz="1200" dirty="0" smtClean="0">
                <a:solidFill>
                  <a:srgbClr val="000000"/>
                </a:solidFill>
                <a:cs typeface="Times New Roman" panose="02020603050405020304" pitchFamily="18" charset="0"/>
              </a:rPr>
              <a:t>imitating a skilled model, </a:t>
            </a:r>
          </a:p>
          <a:p>
            <a:pPr marL="228600" indent="-228600">
              <a:buAutoNum type="arabicPeriod"/>
            </a:pPr>
            <a:r>
              <a:rPr lang="en-US" altLang="en-US" sz="1200" dirty="0" smtClean="0">
                <a:solidFill>
                  <a:srgbClr val="000000"/>
                </a:solidFill>
                <a:cs typeface="Times New Roman" panose="02020603050405020304" pitchFamily="18" charset="0"/>
              </a:rPr>
              <a:t>learning verbal rules, </a:t>
            </a:r>
          </a:p>
          <a:p>
            <a:pPr marL="228600" indent="-228600">
              <a:buAutoNum type="arabicPeriod"/>
            </a:pPr>
            <a:r>
              <a:rPr lang="en-US" altLang="en-US" sz="1200" dirty="0" smtClean="0">
                <a:solidFill>
                  <a:srgbClr val="000000"/>
                </a:solidFill>
                <a:cs typeface="Times New Roman" panose="02020603050405020304" pitchFamily="18" charset="0"/>
              </a:rPr>
              <a:t>practicing in lifelike natural units, </a:t>
            </a:r>
          </a:p>
          <a:p>
            <a:pPr marL="228600" indent="-228600">
              <a:buAutoNum type="arabicPeriod"/>
            </a:pPr>
            <a:r>
              <a:rPr lang="en-US" altLang="en-US" sz="1200" dirty="0" smtClean="0">
                <a:solidFill>
                  <a:srgbClr val="000000"/>
                </a:solidFill>
                <a:cs typeface="Times New Roman" panose="02020603050405020304" pitchFamily="18" charset="0"/>
              </a:rPr>
              <a:t>getting feedback,</a:t>
            </a:r>
          </a:p>
          <a:p>
            <a:pPr marL="228600" indent="-228600">
              <a:buAutoNum type="arabicPeriod"/>
            </a:pPr>
            <a:r>
              <a:rPr lang="en-US" altLang="en-US" sz="1200" dirty="0" smtClean="0">
                <a:solidFill>
                  <a:srgbClr val="000000"/>
                </a:solidFill>
                <a:cs typeface="Times New Roman" panose="02020603050405020304" pitchFamily="18" charset="0"/>
              </a:rPr>
              <a:t>using mental practice.</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24</a:t>
            </a:fld>
            <a:endParaRPr lang="en-US" altLang="en-US" dirty="0"/>
          </a:p>
        </p:txBody>
      </p:sp>
    </p:spTree>
    <p:extLst>
      <p:ext uri="{BB962C8B-B14F-4D97-AF65-F5344CB8AC3E}">
        <p14:creationId xmlns:p14="http://schemas.microsoft.com/office/powerpoint/2010/main" val="1789746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altLang="en-US" sz="2600" dirty="0" smtClean="0">
                <a:solidFill>
                  <a:srgbClr val="000000"/>
                </a:solidFill>
                <a:cs typeface="Times New Roman" panose="02020603050405020304" pitchFamily="18" charset="0"/>
              </a:rPr>
              <a:t>Mental practice: imagining a skilled performance to help refine motor programs</a:t>
            </a: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Peak performance (flow): physical, emotional, and mental states are harmonious and optimal</a:t>
            </a:r>
          </a:p>
          <a:p>
            <a:pPr lvl="1"/>
            <a:r>
              <a:rPr lang="en-US" altLang="en-US" sz="2400" dirty="0" smtClean="0">
                <a:solidFill>
                  <a:srgbClr val="000000"/>
                </a:solidFill>
                <a:latin typeface="Arial" panose="020B0604020202020204" pitchFamily="34" charset="0"/>
                <a:cs typeface="Times New Roman" panose="02020603050405020304" pitchFamily="18" charset="0"/>
              </a:rPr>
              <a:t> </a:t>
            </a:r>
            <a:r>
              <a:rPr lang="en-US" altLang="en-US" sz="2400" dirty="0" smtClean="0">
                <a:solidFill>
                  <a:srgbClr val="000000"/>
                </a:solidFill>
                <a:cs typeface="Times New Roman" panose="02020603050405020304" pitchFamily="18" charset="0"/>
              </a:rPr>
              <a:t>feelings of intense concentration, a lack fatigue, and </a:t>
            </a:r>
            <a:r>
              <a:rPr lang="en-US" altLang="en-US" sz="2400" dirty="0" smtClean="0">
                <a:solidFill>
                  <a:srgbClr val="000000"/>
                </a:solidFill>
                <a:latin typeface="Arial" panose="020B0604020202020204" pitchFamily="34" charset="0"/>
                <a:cs typeface="Times New Roman" panose="02020603050405020304" pitchFamily="18" charset="0"/>
              </a:rPr>
              <a:t>a </a:t>
            </a:r>
            <a:r>
              <a:rPr lang="en-US" altLang="en-US" sz="2400" dirty="0" smtClean="0">
                <a:solidFill>
                  <a:srgbClr val="000000"/>
                </a:solidFill>
                <a:cs typeface="Times New Roman" panose="02020603050405020304" pitchFamily="18" charset="0"/>
              </a:rPr>
              <a:t>subjective slowing of time; “personal bests” occur</a:t>
            </a:r>
          </a:p>
          <a:p>
            <a:pPr eaLnBrk="1" hangingPunct="1"/>
            <a:r>
              <a:rPr lang="en-US" altLang="en-US" sz="2600" dirty="0" smtClean="0">
                <a:solidFill>
                  <a:srgbClr val="000000"/>
                </a:solidFill>
                <a:cs typeface="Times New Roman" panose="02020603050405020304" pitchFamily="18" charset="0"/>
              </a:rPr>
              <a:t>Athletes can mentally improve performance by </a:t>
            </a:r>
          </a:p>
          <a:p>
            <a:pPr lvl="1"/>
            <a:r>
              <a:rPr lang="en-US" altLang="en-US" sz="2400" dirty="0" smtClean="0">
                <a:solidFill>
                  <a:srgbClr val="000000"/>
                </a:solidFill>
                <a:cs typeface="Times New Roman" panose="02020603050405020304" pitchFamily="18" charset="0"/>
              </a:rPr>
              <a:t>making sure arousal level is appropriate for the task</a:t>
            </a:r>
          </a:p>
          <a:p>
            <a:r>
              <a:rPr lang="en-US" sz="1200" b="0" i="0" u="none" strike="noStrike" kern="1200" baseline="0" dirty="0" smtClean="0">
                <a:solidFill>
                  <a:schemeClr val="tx1"/>
                </a:solidFill>
                <a:latin typeface="+mn-lt"/>
                <a:ea typeface="MS PGothic" panose="020B0600070205080204" pitchFamily="34" charset="-128"/>
                <a:cs typeface="+mn-cs"/>
              </a:rPr>
              <a:t>For a sprinter at a track meet, that may mean elevating arousal to a very high level. For example,</a:t>
            </a:r>
          </a:p>
          <a:p>
            <a:r>
              <a:rPr lang="en-US" sz="1200" b="0" i="0" u="none" strike="noStrike" kern="1200" baseline="0" dirty="0" smtClean="0">
                <a:solidFill>
                  <a:schemeClr val="tx1"/>
                </a:solidFill>
                <a:latin typeface="+mn-lt"/>
                <a:ea typeface="MS PGothic" panose="020B0600070205080204" pitchFamily="34" charset="-128"/>
                <a:cs typeface="+mn-cs"/>
              </a:rPr>
              <a:t>the sprinter could try to become angry by picturing a rival cheating. For a golfer or a gymnast, lowering arousal may be crucial, in order to avoid “choking” during a big event.</a:t>
            </a:r>
          </a:p>
          <a:p>
            <a:endParaRPr lang="en-US" altLang="en-US" sz="3600" dirty="0" smtClean="0">
              <a:solidFill>
                <a:srgbClr val="000000"/>
              </a:solidFill>
              <a:cs typeface="Times New Roman" panose="02020603050405020304" pitchFamily="18" charset="0"/>
            </a:endParaRPr>
          </a:p>
          <a:p>
            <a:pPr lvl="1"/>
            <a:r>
              <a:rPr lang="en-US" altLang="en-US" sz="2400" dirty="0" smtClean="0">
                <a:solidFill>
                  <a:srgbClr val="000000"/>
                </a:solidFill>
                <a:cs typeface="Times New Roman" panose="02020603050405020304" pitchFamily="18" charset="0"/>
              </a:rPr>
              <a:t> using imaging techniques to mentally rehearse task</a:t>
            </a:r>
          </a:p>
          <a:p>
            <a:pPr lvl="1"/>
            <a:r>
              <a:rPr lang="en-US" altLang="en-US" sz="2400" dirty="0" smtClean="0">
                <a:solidFill>
                  <a:srgbClr val="000000"/>
                </a:solidFill>
                <a:cs typeface="Times New Roman" panose="02020603050405020304" pitchFamily="18" charset="0"/>
              </a:rPr>
              <a:t>Play</a:t>
            </a:r>
            <a:r>
              <a:rPr lang="en-US" altLang="en-US" sz="2400" baseline="0" dirty="0" smtClean="0">
                <a:solidFill>
                  <a:srgbClr val="000000"/>
                </a:solidFill>
                <a:cs typeface="Times New Roman" panose="02020603050405020304" pitchFamily="18" charset="0"/>
              </a:rPr>
              <a:t> as a movie in ones mind, mental rehearsal of the task</a:t>
            </a:r>
          </a:p>
          <a:p>
            <a:pPr lvl="1"/>
            <a:endParaRPr lang="en-US" altLang="en-US" sz="2400" dirty="0" smtClean="0">
              <a:solidFill>
                <a:srgbClr val="000000"/>
              </a:solidFill>
              <a:cs typeface="Times New Roman" panose="02020603050405020304" pitchFamily="18" charset="0"/>
            </a:endParaRPr>
          </a:p>
          <a:p>
            <a:pPr lvl="1"/>
            <a:r>
              <a:rPr lang="en-US" altLang="en-US" sz="2400" dirty="0" smtClean="0">
                <a:solidFill>
                  <a:srgbClr val="000000"/>
                </a:solidFill>
                <a:cs typeface="Times New Roman" panose="02020603050405020304" pitchFamily="18" charset="0"/>
              </a:rPr>
              <a:t> using cognitive-behavioral and self-regulation strategies to guide efforts and evaluate performance </a:t>
            </a:r>
          </a:p>
          <a:p>
            <a:pPr marL="0" indent="0" eaLnBrk="1" hangingPunct="1">
              <a:buNone/>
            </a:pPr>
            <a:r>
              <a:rPr lang="en-US" altLang="en-US" sz="2600" dirty="0" smtClean="0">
                <a:solidFill>
                  <a:srgbClr val="000000"/>
                </a:solidFill>
                <a:cs typeface="Times New Roman" panose="02020603050405020304" pitchFamily="18" charset="0"/>
              </a:rPr>
              <a:t> for instance, don’t get down on self</a:t>
            </a:r>
            <a:r>
              <a:rPr lang="en-US" altLang="en-US" sz="2600" baseline="0" dirty="0" smtClean="0">
                <a:solidFill>
                  <a:srgbClr val="000000"/>
                </a:solidFill>
                <a:cs typeface="Times New Roman" panose="02020603050405020304" pitchFamily="18" charset="0"/>
              </a:rPr>
              <a:t> if make an error, and avoid negative self critical thoughts, which tend to disrupt or distract performance. Learn tricks to focus on the positive and maintain confidence. </a:t>
            </a:r>
            <a:endParaRPr lang="en-US" altLang="en-US" sz="2600" dirty="0" smtClean="0">
              <a:solidFill>
                <a:srgbClr val="000000"/>
              </a:solidFill>
              <a:cs typeface="Times New Roman" panose="02020603050405020304" pitchFamily="18" charset="0"/>
            </a:endParaRPr>
          </a:p>
          <a:p>
            <a:pPr marL="914400" lvl="2" indent="0">
              <a:buNone/>
            </a:pPr>
            <a:endParaRPr lang="en-US" altLang="en-US" dirty="0" smtClean="0">
              <a:solidFill>
                <a:srgbClr val="000000"/>
              </a:solidFill>
              <a:cs typeface="Times New Roman" panose="02020603050405020304" pitchFamily="18" charset="0"/>
            </a:endParaRPr>
          </a:p>
          <a:p>
            <a:pPr lvl="2">
              <a:buFont typeface="Arial" pitchFamily="34" charset="0"/>
              <a:buChar char="−"/>
            </a:pPr>
            <a:endParaRPr lang="en-US" altLang="en-US" dirty="0" smtClean="0">
              <a:solidFill>
                <a:srgbClr val="000000"/>
              </a:solidFill>
              <a:latin typeface="Arial" panose="020B0604020202020204" pitchFamily="34" charset="0"/>
              <a:cs typeface="Times New Roman" panose="02020603050405020304" pitchFamily="18" charset="0"/>
            </a:endParaRPr>
          </a:p>
          <a:p>
            <a:pPr lvl="1"/>
            <a:endParaRPr lang="en-US" altLang="en-US" dirty="0" smtClean="0">
              <a:solidFill>
                <a:srgbClr val="000000"/>
              </a:solidFill>
              <a:latin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25</a:t>
            </a:fld>
            <a:endParaRPr lang="en-US" altLang="en-US" dirty="0"/>
          </a:p>
        </p:txBody>
      </p:sp>
    </p:spTree>
    <p:extLst>
      <p:ext uri="{BB962C8B-B14F-4D97-AF65-F5344CB8AC3E}">
        <p14:creationId xmlns:p14="http://schemas.microsoft.com/office/powerpoint/2010/main" val="3102720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26</a:t>
            </a:fld>
            <a:endParaRPr lang="en-US" altLang="en-US" dirty="0"/>
          </a:p>
        </p:txBody>
      </p:sp>
    </p:spTree>
    <p:extLst>
      <p:ext uri="{BB962C8B-B14F-4D97-AF65-F5344CB8AC3E}">
        <p14:creationId xmlns:p14="http://schemas.microsoft.com/office/powerpoint/2010/main" val="3667125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Human factors psychology (ergonomics):</a:t>
            </a:r>
            <a:r>
              <a:rPr lang="en-US" altLang="en-US" sz="2600" b="1" dirty="0" smtClean="0">
                <a:solidFill>
                  <a:srgbClr val="000000"/>
                </a:solidFill>
                <a:latin typeface="Arial" panose="020B0604020202020204" pitchFamily="34" charset="0"/>
                <a:cs typeface="Times New Roman" panose="02020603050405020304" pitchFamily="18" charset="0"/>
              </a:rPr>
              <a:t> </a:t>
            </a:r>
            <a:r>
              <a:rPr lang="en-US" altLang="en-US" sz="2600" dirty="0" smtClean="0">
                <a:solidFill>
                  <a:srgbClr val="000000"/>
                </a:solidFill>
                <a:latin typeface="Arial" panose="020B0604020202020204" pitchFamily="34" charset="0"/>
                <a:cs typeface="Times New Roman" panose="02020603050405020304" pitchFamily="18" charset="0"/>
              </a:rPr>
              <a:t>specialty concerned with making machines and work environments compatible with </a:t>
            </a:r>
            <a:r>
              <a:rPr lang="en-US" altLang="en-US" sz="2600" dirty="0" smtClean="0">
                <a:solidFill>
                  <a:srgbClr val="000000"/>
                </a:solidFill>
                <a:cs typeface="Times New Roman" panose="02020603050405020304" pitchFamily="18" charset="0"/>
              </a:rPr>
              <a:t>our sensory and motor capacities</a:t>
            </a:r>
            <a:endParaRPr lang="en-US" altLang="en-US" sz="2600"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Natural design:</a:t>
            </a:r>
            <a:r>
              <a:rPr lang="en-US" altLang="en-US" sz="2600" b="1" dirty="0" smtClean="0">
                <a:solidFill>
                  <a:srgbClr val="000000"/>
                </a:solidFill>
                <a:latin typeface="Arial" panose="020B0604020202020204" pitchFamily="34" charset="0"/>
                <a:cs typeface="Times New Roman" panose="02020603050405020304" pitchFamily="18" charset="0"/>
              </a:rPr>
              <a:t> </a:t>
            </a:r>
            <a:r>
              <a:rPr lang="en-US" altLang="en-US" sz="2600" dirty="0" smtClean="0">
                <a:solidFill>
                  <a:srgbClr val="000000"/>
                </a:solidFill>
                <a:latin typeface="Arial" panose="020B0604020202020204" pitchFamily="34" charset="0"/>
                <a:cs typeface="Times New Roman" panose="02020603050405020304" pitchFamily="18" charset="0"/>
              </a:rPr>
              <a:t>making use of naturally understood perceptual signals, </a:t>
            </a: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e.g., vertical</a:t>
            </a:r>
            <a:r>
              <a:rPr lang="en-US" altLang="en-US" sz="2600" baseline="0" dirty="0" smtClean="0">
                <a:solidFill>
                  <a:srgbClr val="000000"/>
                </a:solidFill>
                <a:latin typeface="Arial" panose="020B0604020202020204" pitchFamily="34" charset="0"/>
                <a:cs typeface="Times New Roman" panose="02020603050405020304" pitchFamily="18" charset="0"/>
              </a:rPr>
              <a:t> placement of elevator buttons to match the organization of the floors themselves.</a:t>
            </a:r>
            <a:endParaRPr lang="en-US" altLang="en-US" sz="2600"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metaphors like “desktop” used to design the computer’s main</a:t>
            </a:r>
            <a:r>
              <a:rPr lang="en-US" altLang="en-US" sz="2600" baseline="0" dirty="0" smtClean="0">
                <a:solidFill>
                  <a:srgbClr val="000000"/>
                </a:solidFill>
                <a:latin typeface="Arial" panose="020B0604020202020204" pitchFamily="34" charset="0"/>
                <a:cs typeface="Times New Roman" panose="02020603050405020304" pitchFamily="18" charset="0"/>
              </a:rPr>
              <a:t> screen, and the “trash can” for files to </a:t>
            </a:r>
            <a:r>
              <a:rPr lang="en-US" altLang="en-US" sz="2600" baseline="0" dirty="0" err="1" smtClean="0">
                <a:solidFill>
                  <a:srgbClr val="000000"/>
                </a:solidFill>
                <a:latin typeface="Arial" panose="020B0604020202020204" pitchFamily="34" charset="0"/>
                <a:cs typeface="Times New Roman" panose="02020603050405020304" pitchFamily="18" charset="0"/>
              </a:rPr>
              <a:t>delet</a:t>
            </a:r>
            <a:endParaRPr lang="en-US" altLang="en-US" sz="2600" baseline="0" dirty="0" smtClean="0">
              <a:solidFill>
                <a:srgbClr val="000000"/>
              </a:solidFill>
              <a:latin typeface="Arial" panose="020B0604020202020204" pitchFamily="34" charset="0"/>
              <a:cs typeface="Times New Roman" panose="02020603050405020304" pitchFamily="18" charset="0"/>
            </a:endParaRPr>
          </a:p>
          <a:p>
            <a:pPr eaLnBrk="1" hangingPunct="1"/>
            <a:r>
              <a:rPr lang="en-US" altLang="en-US" sz="2600" baseline="0" dirty="0" smtClean="0">
                <a:solidFill>
                  <a:srgbClr val="000000"/>
                </a:solidFill>
                <a:latin typeface="Arial" panose="020B0604020202020204" pitchFamily="34" charset="0"/>
                <a:cs typeface="Times New Roman" panose="02020603050405020304" pitchFamily="18" charset="0"/>
              </a:rPr>
              <a:t>CAN YOU THINK OF OTHERS</a:t>
            </a:r>
          </a:p>
          <a:p>
            <a:pPr eaLnBrk="1" hangingPunct="1"/>
            <a:endParaRPr lang="en-US" altLang="en-US" sz="2600" dirty="0" smtClean="0">
              <a:solidFill>
                <a:srgbClr val="000000"/>
              </a:solidFill>
              <a:latin typeface="Arial" panose="020B0604020202020204" pitchFamily="34" charset="0"/>
              <a:cs typeface="Times New Roman" panose="02020603050405020304" pitchFamily="18" charset="0"/>
            </a:endParaRPr>
          </a:p>
          <a:p>
            <a:pPr marL="457200" lvl="1" indent="-457200">
              <a:buClr>
                <a:schemeClr val="tx2">
                  <a:lumMod val="50000"/>
                </a:schemeClr>
              </a:buClr>
              <a:buFont typeface="Wingdings 3" panose="05040102010807070707" pitchFamily="18" charset="2"/>
              <a:buChar char=""/>
            </a:pPr>
            <a:r>
              <a:rPr lang="en-US" altLang="en-US" sz="2600" dirty="0" smtClean="0">
                <a:solidFill>
                  <a:srgbClr val="000000"/>
                </a:solidFill>
                <a:cs typeface="Times New Roman" panose="02020603050405020304" pitchFamily="18" charset="0"/>
              </a:rPr>
              <a:t>Feedback: information about the effect of making a response, e.g., </a:t>
            </a:r>
            <a:r>
              <a:rPr lang="en-US" altLang="en-US" dirty="0" smtClean="0">
                <a:solidFill>
                  <a:srgbClr val="000000"/>
                </a:solidFill>
                <a:cs typeface="Times New Roman" panose="02020603050405020304" pitchFamily="18" charset="0"/>
              </a:rPr>
              <a:t>artificial sounds engineered into electric cars so pedestrians can detect their presence</a:t>
            </a:r>
          </a:p>
          <a:p>
            <a:pPr marL="0" lvl="1" indent="0">
              <a:buClr>
                <a:schemeClr val="tx2">
                  <a:lumMod val="50000"/>
                </a:schemeClr>
              </a:buClr>
              <a:buFont typeface="Wingdings 3" panose="05040102010807070707" pitchFamily="18" charset="2"/>
              <a:buNone/>
            </a:pPr>
            <a:endParaRPr lang="en-US" altLang="en-US" dirty="0" smtClean="0">
              <a:solidFill>
                <a:srgbClr val="000000"/>
              </a:solidFill>
              <a:cs typeface="Times New Roman" panose="02020603050405020304" pitchFamily="18" charset="0"/>
            </a:endParaRPr>
          </a:p>
          <a:p>
            <a:pPr marL="457200" lvl="1" indent="-457200">
              <a:buClr>
                <a:schemeClr val="tx2">
                  <a:lumMod val="50000"/>
                </a:schemeClr>
              </a:buClr>
              <a:buFont typeface="Wingdings 3" panose="05040102010807070707" pitchFamily="18" charset="2"/>
              <a:buChar char=""/>
            </a:pPr>
            <a:r>
              <a:rPr lang="en-US" altLang="en-US" dirty="0" smtClean="0">
                <a:solidFill>
                  <a:srgbClr val="000000"/>
                </a:solidFill>
                <a:cs typeface="Times New Roman" panose="02020603050405020304" pitchFamily="18" charset="0"/>
              </a:rPr>
              <a:t>Usability testing:</a:t>
            </a:r>
            <a:r>
              <a:rPr lang="en-US" altLang="en-US" b="1" dirty="0" smtClean="0">
                <a:solidFill>
                  <a:srgbClr val="000000"/>
                </a:solidFill>
                <a:cs typeface="Times New Roman" panose="02020603050405020304" pitchFamily="18" charset="0"/>
              </a:rPr>
              <a:t> </a:t>
            </a:r>
            <a:r>
              <a:rPr lang="en-US" altLang="en-US" dirty="0" smtClean="0">
                <a:solidFill>
                  <a:srgbClr val="000000"/>
                </a:solidFill>
                <a:cs typeface="Times New Roman" panose="02020603050405020304" pitchFamily="18" charset="0"/>
              </a:rPr>
              <a:t>empirical investigation of the ease with which people can learn to use a machine, e.g., thinking aloud protocol</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27</a:t>
            </a:fld>
            <a:endParaRPr lang="en-US" altLang="en-US" dirty="0"/>
          </a:p>
        </p:txBody>
      </p:sp>
    </p:spTree>
    <p:extLst>
      <p:ext uri="{BB962C8B-B14F-4D97-AF65-F5344CB8AC3E}">
        <p14:creationId xmlns:p14="http://schemas.microsoft.com/office/powerpoint/2010/main" val="105501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eaLnBrk="1" hangingPunct="1"/>
            <a:r>
              <a:rPr lang="en-US" altLang="en-US" sz="2600" dirty="0" smtClean="0">
                <a:solidFill>
                  <a:srgbClr val="000000"/>
                </a:solidFill>
                <a:cs typeface="Times New Roman" panose="02020603050405020304" pitchFamily="18" charset="0"/>
              </a:rPr>
              <a:t>HCI: the application of human factors to the design of computers and computer software</a:t>
            </a:r>
          </a:p>
          <a:p>
            <a:pPr lvl="1"/>
            <a:r>
              <a:rPr lang="en-US" altLang="en-US" sz="2400" dirty="0" smtClean="0">
                <a:solidFill>
                  <a:srgbClr val="000000"/>
                </a:solidFill>
                <a:cs typeface="Times New Roman" panose="02020603050405020304" pitchFamily="18" charset="0"/>
              </a:rPr>
              <a:t>Interface: a set of input and output devices that allow humans to communicate with computers</a:t>
            </a:r>
          </a:p>
          <a:p>
            <a:pPr lvl="1"/>
            <a:r>
              <a:rPr lang="en-US" altLang="en-US" sz="2400" dirty="0" smtClean="0">
                <a:solidFill>
                  <a:srgbClr val="000000"/>
                </a:solidFill>
                <a:cs typeface="Times New Roman" panose="02020603050405020304" pitchFamily="18" charset="0"/>
              </a:rPr>
              <a:t>Telepresence: computer interfaces that create a sense of being in a remote location (</a:t>
            </a:r>
            <a:r>
              <a:rPr lang="en-US" altLang="en-US" sz="2400" dirty="0" err="1" smtClean="0">
                <a:solidFill>
                  <a:srgbClr val="000000"/>
                </a:solidFill>
                <a:cs typeface="Times New Roman" panose="02020603050405020304" pitchFamily="18" charset="0"/>
              </a:rPr>
              <a:t>telesurgery</a:t>
            </a:r>
            <a:r>
              <a:rPr lang="en-US" altLang="en-US" sz="2400" dirty="0" smtClean="0">
                <a:solidFill>
                  <a:srgbClr val="000000"/>
                </a:solidFill>
                <a:cs typeface="Times New Roman" panose="02020603050405020304" pitchFamily="18" charset="0"/>
              </a:rPr>
              <a:t>)</a:t>
            </a:r>
          </a:p>
          <a:p>
            <a:pPr marL="457200" lvl="1" indent="-457200">
              <a:buClr>
                <a:schemeClr val="tx2">
                  <a:lumMod val="50000"/>
                </a:schemeClr>
              </a:buClr>
              <a:buFont typeface="Wingdings 3" panose="05040102010807070707" pitchFamily="18" charset="2"/>
              <a:buChar char=""/>
            </a:pPr>
            <a:endParaRPr lang="en-US" altLang="en-US" dirty="0" smtClean="0">
              <a:solidFill>
                <a:srgbClr val="000000"/>
              </a:solidFill>
              <a:cs typeface="Times New Roman" panose="02020603050405020304" pitchFamily="18" charset="0"/>
            </a:endParaRPr>
          </a:p>
          <a:p>
            <a:pPr marL="457200" lvl="1" indent="-457200">
              <a:buClr>
                <a:schemeClr val="tx2">
                  <a:lumMod val="50000"/>
                </a:schemeClr>
              </a:buClr>
              <a:buFont typeface="Wingdings 3" panose="05040102010807070707" pitchFamily="18" charset="2"/>
              <a:buChar char=""/>
            </a:pPr>
            <a:r>
              <a:rPr lang="en-US" altLang="en-US" dirty="0" smtClean="0">
                <a:solidFill>
                  <a:srgbClr val="000000"/>
                </a:solidFill>
                <a:cs typeface="Times New Roman" panose="02020603050405020304" pitchFamily="18" charset="0"/>
              </a:rPr>
              <a:t>Using tools effectively</a:t>
            </a:r>
            <a:br>
              <a:rPr lang="en-US" altLang="en-US" dirty="0" smtClean="0">
                <a:solidFill>
                  <a:srgbClr val="000000"/>
                </a:solidFill>
                <a:cs typeface="Times New Roman" panose="02020603050405020304" pitchFamily="18" charset="0"/>
              </a:rPr>
            </a:br>
            <a:r>
              <a:rPr lang="en-US" altLang="en-US" dirty="0" smtClean="0">
                <a:solidFill>
                  <a:srgbClr val="000000"/>
                </a:solidFill>
                <a:cs typeface="Times New Roman" panose="02020603050405020304" pitchFamily="18" charset="0"/>
              </a:rPr>
              <a:t>Understand</a:t>
            </a:r>
            <a:r>
              <a:rPr lang="en-US" altLang="en-US" baseline="0" dirty="0" smtClean="0">
                <a:solidFill>
                  <a:srgbClr val="000000"/>
                </a:solidFill>
                <a:cs typeface="Times New Roman" panose="02020603050405020304" pitchFamily="18" charset="0"/>
              </a:rPr>
              <a:t> your task &amp; understand your tools</a:t>
            </a:r>
          </a:p>
          <a:p>
            <a:pPr marL="914400" lvl="2" indent="-457200">
              <a:buClr>
                <a:schemeClr val="tx2">
                  <a:lumMod val="50000"/>
                </a:schemeClr>
              </a:buClr>
              <a:buFont typeface="Wingdings 3" panose="05040102010807070707" pitchFamily="18" charset="2"/>
              <a:buChar char=""/>
            </a:pPr>
            <a:r>
              <a:rPr lang="en-US" altLang="en-US" baseline="0" dirty="0" smtClean="0">
                <a:solidFill>
                  <a:srgbClr val="000000"/>
                </a:solidFill>
                <a:cs typeface="Times New Roman" panose="02020603050405020304" pitchFamily="18" charset="0"/>
              </a:rPr>
              <a:t>Will </a:t>
            </a:r>
            <a:r>
              <a:rPr lang="en-US" altLang="en-US" dirty="0" smtClean="0">
                <a:solidFill>
                  <a:srgbClr val="000000"/>
                </a:solidFill>
                <a:cs typeface="Times New Roman" panose="02020603050405020304" pitchFamily="18" charset="0"/>
              </a:rPr>
              <a:t>Satisficing Work? = engaging in behavior that achieves an acceptable result, rather than an optimal result</a:t>
            </a:r>
            <a:r>
              <a:rPr lang="en-US" altLang="en-US" baseline="0" dirty="0" smtClean="0">
                <a:solidFill>
                  <a:srgbClr val="000000"/>
                </a:solidFill>
                <a:cs typeface="Times New Roman" panose="02020603050405020304" pitchFamily="18" charset="0"/>
              </a:rPr>
              <a:t> (will knowing just a little about how to use my camera give me “good enough” photos? That may only use a fraction of the camera’s capabilities. If you want the “best” instead the “good enough” you may have to maximize your understanding of your tools to maximize your knowledge of the task and how to complete it! (p. 595)</a:t>
            </a:r>
          </a:p>
          <a:p>
            <a:pPr marL="914400" lvl="2" indent="-457200">
              <a:buClr>
                <a:schemeClr val="tx2">
                  <a:lumMod val="50000"/>
                </a:schemeClr>
              </a:buClr>
              <a:buFont typeface="Wingdings 3" panose="05040102010807070707" pitchFamily="18" charset="2"/>
              <a:buChar char=""/>
            </a:pPr>
            <a:endParaRPr lang="en-US" altLang="en-US" dirty="0" smtClean="0">
              <a:solidFill>
                <a:srgbClr val="000000"/>
              </a:solidFill>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28</a:t>
            </a:fld>
            <a:endParaRPr lang="en-US" altLang="en-US" dirty="0"/>
          </a:p>
        </p:txBody>
      </p:sp>
    </p:spTree>
    <p:extLst>
      <p:ext uri="{BB962C8B-B14F-4D97-AF65-F5344CB8AC3E}">
        <p14:creationId xmlns:p14="http://schemas.microsoft.com/office/powerpoint/2010/main" val="538813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dirty="0" smtClean="0"/>
              <a:t>Human factors psychology can help us understand how to make many habitats human friendly. </a:t>
            </a:r>
          </a:p>
          <a:p>
            <a:pPr marL="0" indent="0">
              <a:buNone/>
            </a:pPr>
            <a:r>
              <a:rPr lang="en-US" sz="1200" dirty="0" smtClean="0"/>
              <a:t>An example is the International Space Station</a:t>
            </a:r>
          </a:p>
          <a:p>
            <a:pPr marL="0" indent="0">
              <a:buNone/>
            </a:pPr>
            <a:endParaRPr lang="en-US" sz="1200" dirty="0" smtClean="0"/>
          </a:p>
          <a:p>
            <a:pPr marL="0" indent="0">
              <a:buNone/>
            </a:pPr>
            <a:r>
              <a:rPr lang="en-US" sz="2600" dirty="0" smtClean="0"/>
              <a:t>In helping formulate the International Space Station, human factors psychology provided the following insights:</a:t>
            </a:r>
          </a:p>
          <a:p>
            <a:pPr lvl="1"/>
            <a:r>
              <a:rPr lang="en-US" sz="2000" dirty="0" smtClean="0"/>
              <a:t>Rooms should clearly define “up” and “down”</a:t>
            </a:r>
          </a:p>
          <a:p>
            <a:pPr lvl="1"/>
            <a:r>
              <a:rPr lang="en-US" sz="2000" dirty="0" smtClean="0"/>
              <a:t>flexibility is needed for use of living and work areas </a:t>
            </a:r>
          </a:p>
          <a:p>
            <a:pPr lvl="1"/>
            <a:r>
              <a:rPr lang="en-US" sz="2000" dirty="0" smtClean="0"/>
              <a:t>Offer solutions or constant noise on the space station, which disrupts sleep cycles</a:t>
            </a:r>
          </a:p>
          <a:p>
            <a:pPr lvl="1">
              <a:spcBef>
                <a:spcPts val="0"/>
              </a:spcBef>
            </a:pPr>
            <a:r>
              <a:rPr lang="en-US" sz="2000" dirty="0" smtClean="0"/>
              <a:t>Address sensory monotony, stress, and </a:t>
            </a:r>
          </a:p>
          <a:p>
            <a:pPr lvl="1" indent="-57150">
              <a:spcBef>
                <a:spcPts val="0"/>
              </a:spcBef>
              <a:buNone/>
            </a:pPr>
            <a:r>
              <a:rPr lang="en-US" sz="2000" dirty="0" smtClean="0"/>
              <a:t>boredom by creating diversions, such as </a:t>
            </a:r>
          </a:p>
          <a:p>
            <a:pPr lvl="1" indent="-57150">
              <a:spcBef>
                <a:spcPts val="0"/>
              </a:spcBef>
              <a:buNone/>
            </a:pPr>
            <a:r>
              <a:rPr lang="en-US" sz="2000" dirty="0" smtClean="0"/>
              <a:t>movies and music</a:t>
            </a:r>
          </a:p>
          <a:p>
            <a:pPr lvl="1">
              <a:spcAft>
                <a:spcPts val="0"/>
              </a:spcAft>
            </a:pPr>
            <a:r>
              <a:rPr lang="en-US" sz="2000" dirty="0" smtClean="0"/>
              <a:t>Provide areas of privacy for solitary activities</a:t>
            </a:r>
          </a:p>
          <a:p>
            <a:pPr marL="457200" lvl="1" indent="0">
              <a:spcBef>
                <a:spcPts val="0"/>
              </a:spcBef>
              <a:spcAft>
                <a:spcPts val="0"/>
              </a:spcAft>
              <a:buNone/>
              <a:tabLst>
                <a:tab pos="742950" algn="l"/>
              </a:tabLst>
            </a:pPr>
            <a:r>
              <a:rPr lang="en-US" sz="2000" dirty="0" smtClean="0"/>
              <a:t>	such as reading</a:t>
            </a:r>
          </a:p>
          <a:p>
            <a:pPr marL="0" inden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29</a:t>
            </a:fld>
            <a:endParaRPr lang="en-US" altLang="en-US" dirty="0"/>
          </a:p>
        </p:txBody>
      </p:sp>
    </p:spTree>
    <p:extLst>
      <p:ext uri="{BB962C8B-B14F-4D97-AF65-F5344CB8AC3E}">
        <p14:creationId xmlns:p14="http://schemas.microsoft.com/office/powerpoint/2010/main" val="1657082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smtClean="0">
                <a:solidFill>
                  <a:srgbClr val="000000"/>
                </a:solidFill>
                <a:cs typeface="Times New Roman" panose="02020603050405020304" pitchFamily="18" charset="0"/>
              </a:rPr>
              <a:t>TWO STRATEGIES OF Theory Y and transformation leadership (p 574)</a:t>
            </a:r>
            <a:endParaRPr lang="en-US" altLang="en-US" sz="1200" dirty="0" smtClean="0">
              <a:solidFill>
                <a:srgbClr val="000000"/>
              </a:solidFill>
              <a:cs typeface="Times New Roman" panose="02020603050405020304" pitchFamily="18" charset="0"/>
            </a:endParaRPr>
          </a:p>
          <a:p>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Shared leadership (participative</a:t>
            </a:r>
            <a:r>
              <a:rPr lang="en-US" altLang="en-US" sz="1200" baseline="0" dirty="0" smtClean="0">
                <a:solidFill>
                  <a:srgbClr val="000000"/>
                </a:solidFill>
                <a:cs typeface="Times New Roman" panose="02020603050405020304" pitchFamily="18" charset="0"/>
              </a:rPr>
              <a:t> </a:t>
            </a:r>
            <a:r>
              <a:rPr lang="en-US" altLang="en-US" sz="1200" dirty="0" smtClean="0">
                <a:solidFill>
                  <a:srgbClr val="000000"/>
                </a:solidFill>
                <a:cs typeface="Times New Roman" panose="02020603050405020304" pitchFamily="18" charset="0"/>
              </a:rPr>
              <a:t>management): employees at all  levels involved in decision making</a:t>
            </a:r>
          </a:p>
          <a:p>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Management by objectives: workers given specific goals to meet so they</a:t>
            </a:r>
            <a:r>
              <a:rPr lang="en-US" altLang="en-US" sz="1200" baseline="0" dirty="0" smtClean="0">
                <a:solidFill>
                  <a:srgbClr val="000000"/>
                </a:solidFill>
                <a:cs typeface="Times New Roman" panose="02020603050405020304" pitchFamily="18" charset="0"/>
              </a:rPr>
              <a:t> </a:t>
            </a:r>
            <a:r>
              <a:rPr lang="en-US" altLang="en-US" sz="1200" dirty="0" smtClean="0">
                <a:solidFill>
                  <a:srgbClr val="000000"/>
                </a:solidFill>
                <a:cs typeface="Times New Roman" panose="02020603050405020304" pitchFamily="18" charset="0"/>
              </a:rPr>
              <a:t>can know if they are doing a good job</a:t>
            </a:r>
          </a:p>
          <a:p>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SOME GIVE GROUPS</a:t>
            </a:r>
            <a:r>
              <a:rPr lang="en-US" altLang="en-US" sz="1200" baseline="0" dirty="0" smtClean="0">
                <a:solidFill>
                  <a:srgbClr val="000000"/>
                </a:solidFill>
                <a:cs typeface="Times New Roman" panose="02020603050405020304" pitchFamily="18" charset="0"/>
              </a:rPr>
              <a:t> OF WORKERS EVEN GREATER FREEDOM/RESPONSIBILITY</a:t>
            </a:r>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Self-managed team: work group with freedom in how they achieve the shared goals of the group</a:t>
            </a:r>
          </a:p>
          <a:p>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HOW</a:t>
            </a:r>
            <a:r>
              <a:rPr lang="en-US" altLang="en-US" sz="1200" baseline="0" dirty="0" smtClean="0">
                <a:solidFill>
                  <a:srgbClr val="000000"/>
                </a:solidFill>
                <a:cs typeface="Times New Roman" panose="02020603050405020304" pitchFamily="18" charset="0"/>
              </a:rPr>
              <a:t> CAN NON MANAGEMENT WORKERS GET INVOLVED IN MANAGEMENT DECISIONS? (p 574)</a:t>
            </a:r>
            <a:endParaRPr lang="en-US" altLang="en-US" sz="1200" dirty="0" smtClean="0">
              <a:solidFill>
                <a:srgbClr val="000000"/>
              </a:solidFill>
              <a:cs typeface="Times New Roman" panose="02020603050405020304" pitchFamily="18" charset="0"/>
            </a:endParaRPr>
          </a:p>
          <a:p>
            <a:r>
              <a:rPr lang="en-US" altLang="en-US" sz="1200" dirty="0" smtClean="0">
                <a:solidFill>
                  <a:srgbClr val="000000"/>
                </a:solidFill>
                <a:cs typeface="Times New Roman" panose="02020603050405020304" pitchFamily="18" charset="0"/>
              </a:rPr>
              <a:t>Quality circles: voluntary employee discussion groups that make suggestions to improve quality and solve problems</a:t>
            </a:r>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5</a:t>
            </a:fld>
            <a:endParaRPr lang="en-US" altLang="en-US" dirty="0"/>
          </a:p>
        </p:txBody>
      </p:sp>
    </p:spTree>
    <p:extLst>
      <p:ext uri="{BB962C8B-B14F-4D97-AF65-F5344CB8AC3E}">
        <p14:creationId xmlns:p14="http://schemas.microsoft.com/office/powerpoint/2010/main" val="735502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eaLnBrk="1" hangingPunct="1"/>
            <a:r>
              <a:rPr lang="en-US" altLang="en-US" sz="2600" dirty="0" smtClean="0">
                <a:solidFill>
                  <a:srgbClr val="000000"/>
                </a:solidFill>
                <a:cs typeface="Times New Roman" panose="02020603050405020304" pitchFamily="18" charset="0"/>
              </a:rPr>
              <a:t>Job satisfaction:</a:t>
            </a:r>
            <a:r>
              <a:rPr lang="en-US" altLang="en-US" sz="2600" b="1" dirty="0" smtClean="0">
                <a:solidFill>
                  <a:srgbClr val="000000"/>
                </a:solidFill>
                <a:cs typeface="Times New Roman" panose="02020603050405020304" pitchFamily="18" charset="0"/>
              </a:rPr>
              <a:t> </a:t>
            </a:r>
            <a:r>
              <a:rPr lang="en-US" altLang="en-US" sz="2600" dirty="0" smtClean="0">
                <a:solidFill>
                  <a:srgbClr val="000000"/>
                </a:solidFill>
                <a:cs typeface="Times New Roman" panose="02020603050405020304" pitchFamily="18" charset="0"/>
              </a:rPr>
              <a:t>degree of comfort and satisfaction with one’s work (good fit between work and one’s needs)</a:t>
            </a:r>
          </a:p>
          <a:p>
            <a:pPr eaLnBrk="1" hangingPunct="1"/>
            <a:r>
              <a:rPr lang="en-US" altLang="en-US" sz="2600" dirty="0" smtClean="0">
                <a:solidFill>
                  <a:srgbClr val="000000"/>
                </a:solidFill>
                <a:cs typeface="Times New Roman" panose="02020603050405020304" pitchFamily="18" charset="0"/>
              </a:rPr>
              <a:t>Flexible Work Arrangements</a:t>
            </a:r>
          </a:p>
          <a:p>
            <a:pPr lvl="1"/>
            <a:r>
              <a:rPr lang="en-US" altLang="en-US" sz="2400" dirty="0" smtClean="0">
                <a:solidFill>
                  <a:srgbClr val="000000"/>
                </a:solidFill>
                <a:cs typeface="Times New Roman" panose="02020603050405020304" pitchFamily="18" charset="0"/>
              </a:rPr>
              <a:t>Flextime: starting and quitting times                             flexible, as long as employees are                               present during a core work period</a:t>
            </a:r>
          </a:p>
          <a:p>
            <a:pPr lvl="1"/>
            <a:r>
              <a:rPr lang="en-US" altLang="en-US" sz="2400" dirty="0" smtClean="0">
                <a:solidFill>
                  <a:srgbClr val="000000"/>
                </a:solidFill>
                <a:cs typeface="Times New Roman" panose="02020603050405020304" pitchFamily="18" charset="0"/>
              </a:rPr>
              <a:t>Compressed workweek: fewer days but more hours a day</a:t>
            </a:r>
          </a:p>
          <a:p>
            <a:pPr lvl="1"/>
            <a:r>
              <a:rPr lang="en-US" altLang="en-US" sz="2400" dirty="0" smtClean="0">
                <a:solidFill>
                  <a:srgbClr val="000000"/>
                </a:solidFill>
                <a:cs typeface="Times New Roman" panose="02020603050405020304" pitchFamily="18" charset="0"/>
              </a:rPr>
              <a:t>Flexplace (telework, telecommuting): using a computer to remain connected to the office throughout the work day</a:t>
            </a:r>
          </a:p>
          <a:p>
            <a:r>
              <a:rPr lang="en-US" altLang="en-US" sz="2600" dirty="0" smtClean="0">
                <a:solidFill>
                  <a:srgbClr val="000000"/>
                </a:solidFill>
                <a:cs typeface="Times New Roman" panose="02020603050405020304" pitchFamily="18" charset="0"/>
              </a:rPr>
              <a:t>Job enrichment:</a:t>
            </a:r>
            <a:r>
              <a:rPr lang="en-US" altLang="en-US" sz="2600" b="1" dirty="0" smtClean="0">
                <a:solidFill>
                  <a:srgbClr val="000000"/>
                </a:solidFill>
                <a:cs typeface="Times New Roman" panose="02020603050405020304" pitchFamily="18" charset="0"/>
              </a:rPr>
              <a:t> </a:t>
            </a:r>
            <a:r>
              <a:rPr lang="en-US" altLang="en-US" sz="2600" dirty="0" smtClean="0">
                <a:solidFill>
                  <a:srgbClr val="000000"/>
                </a:solidFill>
                <a:cs typeface="Times New Roman" panose="02020603050405020304" pitchFamily="18" charset="0"/>
              </a:rPr>
              <a:t>making a job more personally rewarding, interesting, or intrinsically motivating by increasing the worker’s knowledge and skills</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6</a:t>
            </a:fld>
            <a:endParaRPr lang="en-US" altLang="en-US" dirty="0"/>
          </a:p>
        </p:txBody>
      </p:sp>
    </p:spTree>
    <p:extLst>
      <p:ext uri="{BB962C8B-B14F-4D97-AF65-F5344CB8AC3E}">
        <p14:creationId xmlns:p14="http://schemas.microsoft.com/office/powerpoint/2010/main" val="3355252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1" hangingPunct="1"/>
            <a:r>
              <a:rPr lang="en-US" altLang="en-US" sz="2600" dirty="0" smtClean="0">
                <a:solidFill>
                  <a:srgbClr val="000000"/>
                </a:solidFill>
                <a:cs typeface="Times New Roman" panose="02020603050405020304" pitchFamily="18" charset="0"/>
              </a:rPr>
              <a:t>Organizational culture: the blend of customs, beliefs, values, attitudes, and rituals within an organization, e.g., how workers are hired and trained; dress code</a:t>
            </a:r>
          </a:p>
          <a:p>
            <a:pPr eaLnBrk="1" hangingPunct="1"/>
            <a:r>
              <a:rPr lang="en-US" altLang="en-US" sz="2600" dirty="0" smtClean="0">
                <a:solidFill>
                  <a:srgbClr val="000000"/>
                </a:solidFill>
                <a:cs typeface="Times New Roman" panose="02020603050405020304" pitchFamily="18" charset="0"/>
              </a:rPr>
              <a:t>Organizational citizenship: making positive contributions to the success of an organization in ways that go beyond one’s job description</a:t>
            </a:r>
          </a:p>
          <a:p>
            <a:pPr eaLnBrk="1" hangingPunct="1"/>
            <a:r>
              <a:rPr lang="en-US" altLang="en-US" sz="2600" dirty="0" smtClean="0">
                <a:solidFill>
                  <a:srgbClr val="000000"/>
                </a:solidFill>
                <a:cs typeface="Times New Roman" panose="02020603050405020304" pitchFamily="18" charset="0"/>
              </a:rPr>
              <a:t>Desk rage: workplace anger</a:t>
            </a:r>
          </a:p>
          <a:p>
            <a:pPr lvl="1"/>
            <a:r>
              <a:rPr lang="en-US" altLang="en-US" sz="2400" dirty="0" smtClean="0">
                <a:solidFill>
                  <a:srgbClr val="000000"/>
                </a:solidFill>
                <a:cs typeface="Times New Roman" panose="02020603050405020304" pitchFamily="18" charset="0"/>
              </a:rPr>
              <a:t>Common triggers: job-related stresses, such as feelings of being treated unfairly; conflict with others</a:t>
            </a:r>
          </a:p>
          <a:p>
            <a:pPr lvl="1"/>
            <a:r>
              <a:rPr lang="en-US" altLang="en-US" sz="2400" dirty="0" smtClean="0">
                <a:solidFill>
                  <a:srgbClr val="000000"/>
                </a:solidFill>
                <a:cs typeface="Times New Roman" panose="02020603050405020304" pitchFamily="18" charset="0"/>
              </a:rPr>
              <a:t>Companies now offer mental health services to troubled employees.</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7</a:t>
            </a:fld>
            <a:endParaRPr lang="en-US" altLang="en-US" dirty="0"/>
          </a:p>
        </p:txBody>
      </p:sp>
    </p:spTree>
    <p:extLst>
      <p:ext uri="{BB962C8B-B14F-4D97-AF65-F5344CB8AC3E}">
        <p14:creationId xmlns:p14="http://schemas.microsoft.com/office/powerpoint/2010/main" val="1621967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r>
              <a:rPr lang="en-US" altLang="en-US" sz="2600" dirty="0" smtClean="0">
                <a:solidFill>
                  <a:srgbClr val="000000"/>
                </a:solidFill>
                <a:cs typeface="Times New Roman" panose="02020603050405020304" pitchFamily="18" charset="0"/>
              </a:rPr>
              <a:t>Personnel psychology: concerned with testing, selection, placement, and promotion of employees</a:t>
            </a:r>
          </a:p>
          <a:p>
            <a:pPr eaLnBrk="1" hangingPunct="1"/>
            <a:r>
              <a:rPr lang="en-US" altLang="en-US" sz="2600" dirty="0" smtClean="0">
                <a:solidFill>
                  <a:srgbClr val="000000"/>
                </a:solidFill>
                <a:cs typeface="Times New Roman" panose="02020603050405020304" pitchFamily="18" charset="0"/>
              </a:rPr>
              <a:t>Job analysis: a detailed description of the skills, knowledge, and activities required by a particular job</a:t>
            </a:r>
          </a:p>
          <a:p>
            <a:pPr lvl="1"/>
            <a:r>
              <a:rPr lang="en-US" altLang="en-US" dirty="0" smtClean="0">
                <a:solidFill>
                  <a:srgbClr val="000000"/>
                </a:solidFill>
                <a:cs typeface="Times New Roman" panose="02020603050405020304" pitchFamily="18" charset="0"/>
              </a:rPr>
              <a:t>Job analysis is the first step in personnel selection and is done by interviewing expert workers and supervisors.</a:t>
            </a:r>
          </a:p>
          <a:p>
            <a:pPr lvl="1"/>
            <a:r>
              <a:rPr lang="en-US" altLang="en-US" dirty="0" smtClean="0">
                <a:solidFill>
                  <a:srgbClr val="000000"/>
                </a:solidFill>
                <a:cs typeface="Times New Roman" panose="02020603050405020304" pitchFamily="18" charset="0"/>
              </a:rPr>
              <a:t>Critical incidents: situations that arise in a job with which a competent worker must be able to cope</a:t>
            </a:r>
          </a:p>
          <a:p>
            <a:r>
              <a:rPr lang="en-US" altLang="en-US" sz="2600" dirty="0" err="1" smtClean="0">
                <a:solidFill>
                  <a:srgbClr val="000000"/>
                </a:solidFill>
                <a:cs typeface="Times New Roman" panose="02020603050405020304" pitchFamily="18" charset="0"/>
              </a:rPr>
              <a:t>Biodata</a:t>
            </a:r>
            <a:r>
              <a:rPr lang="en-US" altLang="en-US" sz="2600" dirty="0" smtClean="0">
                <a:solidFill>
                  <a:srgbClr val="000000"/>
                </a:solidFill>
                <a:cs typeface="Times New Roman" panose="02020603050405020304" pitchFamily="18" charset="0"/>
              </a:rPr>
              <a:t>: detailed biographical information from applicants</a:t>
            </a:r>
          </a:p>
          <a:p>
            <a:r>
              <a:rPr lang="en-US" altLang="en-US" sz="2600" dirty="0" smtClean="0">
                <a:solidFill>
                  <a:srgbClr val="000000"/>
                </a:solidFill>
                <a:cs typeface="Times New Roman" panose="02020603050405020304" pitchFamily="18" charset="0"/>
              </a:rPr>
              <a:t>Aptitude tests: evaluations that rate a person’s potential to learn skills or tasks used in various occupations </a:t>
            </a:r>
          </a:p>
          <a:p>
            <a:pPr eaLnBrk="1" hangingPunct="1">
              <a:lnSpc>
                <a:spcPct val="90000"/>
              </a:lnSpc>
            </a:pPr>
            <a:r>
              <a:rPr lang="en-US" altLang="en-US" sz="2600" dirty="0" smtClean="0">
                <a:solidFill>
                  <a:srgbClr val="000000"/>
                </a:solidFill>
                <a:cs typeface="Times New Roman" panose="02020603050405020304" pitchFamily="18" charset="0"/>
              </a:rPr>
              <a:t>Personal interview: formal or informal questioning of job applicants to learn their qualifications and to gain an impression of their personalities</a:t>
            </a:r>
          </a:p>
          <a:p>
            <a:pPr lvl="1" eaLnBrk="1" hangingPunct="1">
              <a:lnSpc>
                <a:spcPct val="90000"/>
              </a:lnSpc>
            </a:pPr>
            <a:r>
              <a:rPr lang="en-US" altLang="en-US" sz="2400" dirty="0" smtClean="0">
                <a:solidFill>
                  <a:srgbClr val="000000"/>
                </a:solidFill>
                <a:cs typeface="Times New Roman" panose="02020603050405020304" pitchFamily="18" charset="0"/>
              </a:rPr>
              <a:t>Halo effect: tendency of interviewer to extend favorable or unfavorable impressions to unrelated aspects of a person’s personality</a:t>
            </a:r>
          </a:p>
          <a:p>
            <a:pPr lvl="1" eaLnBrk="1" hangingPunct="1">
              <a:lnSpc>
                <a:spcPct val="90000"/>
              </a:lnSpc>
            </a:pPr>
            <a:r>
              <a:rPr lang="en-US" altLang="en-US" sz="2400" dirty="0" smtClean="0">
                <a:solidFill>
                  <a:srgbClr val="000000"/>
                </a:solidFill>
                <a:cs typeface="Times New Roman" panose="02020603050405020304" pitchFamily="18" charset="0"/>
              </a:rPr>
              <a:t>Impression management: seeking to portray a positive image to interviewers</a:t>
            </a:r>
          </a:p>
          <a:p>
            <a:pPr eaLnBrk="1" hangingPunct="1"/>
            <a:r>
              <a:rPr lang="en-US" altLang="en-US" sz="2600" dirty="0" smtClean="0">
                <a:solidFill>
                  <a:srgbClr val="000000"/>
                </a:solidFill>
                <a:cs typeface="Times New Roman" panose="02020603050405020304" pitchFamily="18" charset="0"/>
              </a:rPr>
              <a:t>Vocational interest tests: paper-and-pencil tests that assess a person’s interests and match them to interests found among successful workers in various occupations, </a:t>
            </a:r>
            <a:r>
              <a:rPr lang="en-US" altLang="en-US" sz="2400" dirty="0" smtClean="0">
                <a:solidFill>
                  <a:srgbClr val="000000"/>
                </a:solidFill>
                <a:cs typeface="Times New Roman" panose="02020603050405020304" pitchFamily="18" charset="0"/>
              </a:rPr>
              <a:t>e.g., Strong-Campbell Interest Inventory and </a:t>
            </a:r>
            <a:r>
              <a:rPr lang="en-US" altLang="en-US" sz="2400" dirty="0" err="1" smtClean="0">
                <a:solidFill>
                  <a:srgbClr val="000000"/>
                </a:solidFill>
                <a:cs typeface="Times New Roman" panose="02020603050405020304" pitchFamily="18" charset="0"/>
              </a:rPr>
              <a:t>Kuder</a:t>
            </a:r>
            <a:r>
              <a:rPr lang="en-US" altLang="en-US" sz="2400" dirty="0" smtClean="0">
                <a:solidFill>
                  <a:srgbClr val="000000"/>
                </a:solidFill>
                <a:cs typeface="Times New Roman" panose="02020603050405020304" pitchFamily="18" charset="0"/>
              </a:rPr>
              <a:t> Occupational Interest Survey</a:t>
            </a:r>
          </a:p>
          <a:p>
            <a:endParaRPr lang="en-US" altLang="en-US" sz="2600" dirty="0" smtClean="0">
              <a:solidFill>
                <a:srgbClr val="000000"/>
              </a:solidFill>
              <a:latin typeface="Arial" panose="020B0604020202020204" pitchFamily="34" charset="0"/>
              <a:cs typeface="Times New Roman" panose="02020603050405020304" pitchFamily="18" charset="0"/>
            </a:endParaRPr>
          </a:p>
          <a:p>
            <a:r>
              <a:rPr lang="en-US" altLang="en-US" sz="2600" dirty="0" smtClean="0">
                <a:solidFill>
                  <a:srgbClr val="000000"/>
                </a:solidFill>
                <a:latin typeface="Arial" panose="020B0604020202020204" pitchFamily="34" charset="0"/>
                <a:cs typeface="Times New Roman" panose="02020603050405020304" pitchFamily="18" charset="0"/>
              </a:rPr>
              <a:t>Assessment center: program within organizations </a:t>
            </a:r>
            <a:r>
              <a:rPr lang="en-US" altLang="en-US" sz="2600" dirty="0" smtClean="0">
                <a:solidFill>
                  <a:srgbClr val="000000"/>
                </a:solidFill>
                <a:cs typeface="Times New Roman" panose="02020603050405020304" pitchFamily="18" charset="0"/>
              </a:rPr>
              <a:t>to conduct </a:t>
            </a:r>
            <a:r>
              <a:rPr lang="en-US" altLang="en-US" sz="2600" dirty="0" smtClean="0">
                <a:solidFill>
                  <a:srgbClr val="000000"/>
                </a:solidFill>
                <a:latin typeface="Arial" panose="020B0604020202020204" pitchFamily="34" charset="0"/>
                <a:cs typeface="Times New Roman" panose="02020603050405020304" pitchFamily="18" charset="0"/>
              </a:rPr>
              <a:t>in-depth evaluations of potential employees</a:t>
            </a: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Situational judgment tests:</a:t>
            </a:r>
            <a:r>
              <a:rPr lang="en-US" altLang="en-US" sz="2600" b="1" dirty="0" smtClean="0">
                <a:solidFill>
                  <a:srgbClr val="000000"/>
                </a:solidFill>
                <a:latin typeface="Arial" panose="020B0604020202020204" pitchFamily="34" charset="0"/>
                <a:cs typeface="Times New Roman" panose="02020603050405020304" pitchFamily="18" charset="0"/>
              </a:rPr>
              <a:t> </a:t>
            </a:r>
            <a:r>
              <a:rPr lang="en-US" altLang="en-US" sz="2600" dirty="0" smtClean="0">
                <a:solidFill>
                  <a:srgbClr val="000000"/>
                </a:solidFill>
                <a:latin typeface="Arial" panose="020B0604020202020204" pitchFamily="34" charset="0"/>
                <a:cs typeface="Times New Roman" panose="02020603050405020304" pitchFamily="18" charset="0"/>
              </a:rPr>
              <a:t>present realistic work situations to observe </a:t>
            </a:r>
            <a:r>
              <a:rPr lang="en-US" altLang="en-US" sz="2600" dirty="0" smtClean="0">
                <a:solidFill>
                  <a:srgbClr val="000000"/>
                </a:solidFill>
                <a:cs typeface="Times New Roman" panose="02020603050405020304" pitchFamily="18" charset="0"/>
              </a:rPr>
              <a:t>applicant’s </a:t>
            </a:r>
            <a:r>
              <a:rPr lang="en-US" altLang="en-US" sz="2600" dirty="0" smtClean="0">
                <a:solidFill>
                  <a:srgbClr val="000000"/>
                </a:solidFill>
                <a:latin typeface="Arial" panose="020B0604020202020204" pitchFamily="34" charset="0"/>
                <a:cs typeface="Times New Roman" panose="02020603050405020304" pitchFamily="18" charset="0"/>
              </a:rPr>
              <a:t>skills and reactions</a:t>
            </a:r>
          </a:p>
          <a:p>
            <a:pPr lvl="1"/>
            <a:r>
              <a:rPr lang="en-US" altLang="en-US" sz="2400" dirty="0" smtClean="0">
                <a:solidFill>
                  <a:srgbClr val="000000"/>
                </a:solidFill>
                <a:cs typeface="Times New Roman" panose="02020603050405020304" pitchFamily="18" charset="0"/>
              </a:rPr>
              <a:t>In-basket test: simulates individual decision-making challenges that executives face; basket full of memos is given to applicant to read and take appropriate action</a:t>
            </a:r>
          </a:p>
          <a:p>
            <a:pPr lvl="1"/>
            <a:r>
              <a:rPr lang="en-US" altLang="en-US" sz="2400" dirty="0" smtClean="0">
                <a:solidFill>
                  <a:srgbClr val="000000"/>
                </a:solidFill>
                <a:cs typeface="Times New Roman" panose="02020603050405020304" pitchFamily="18" charset="0"/>
              </a:rPr>
              <a:t>Leaderless group discussion:</a:t>
            </a:r>
            <a:r>
              <a:rPr lang="en-US" altLang="en-US" sz="2400" b="1" dirty="0" smtClean="0">
                <a:solidFill>
                  <a:srgbClr val="000000"/>
                </a:solidFill>
                <a:cs typeface="Times New Roman" panose="02020603050405020304" pitchFamily="18" charset="0"/>
              </a:rPr>
              <a:t> </a:t>
            </a:r>
            <a:r>
              <a:rPr lang="en-US" altLang="en-US" sz="2400" dirty="0" smtClean="0">
                <a:solidFill>
                  <a:srgbClr val="000000"/>
                </a:solidFill>
                <a:cs typeface="Times New Roman" panose="02020603050405020304" pitchFamily="18" charset="0"/>
              </a:rPr>
              <a:t>test of leadership that simulates group decision making and problem solving</a:t>
            </a:r>
          </a:p>
          <a:p>
            <a:r>
              <a:rPr lang="en-US" altLang="en-US" sz="2600" dirty="0" smtClean="0">
                <a:solidFill>
                  <a:srgbClr val="000000"/>
                </a:solidFill>
                <a:cs typeface="Times New Roman" panose="02020603050405020304" pitchFamily="18" charset="0"/>
              </a:rPr>
              <a:t>Testing: </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S PGothic" panose="020B0600070205080204" pitchFamily="34" charset="-128"/>
                <a:cs typeface="+mn-cs"/>
              </a:rPr>
              <a:t>vocational interest tests</a:t>
            </a:r>
            <a:r>
              <a:rPr lang="en-US" sz="1200" b="0" i="0" u="none" strike="noStrike" kern="1200" baseline="0" dirty="0" smtClean="0">
                <a:solidFill>
                  <a:schemeClr val="tx1"/>
                </a:solidFill>
                <a:latin typeface="+mn-lt"/>
                <a:ea typeface="MS PGothic" panose="020B0600070205080204" pitchFamily="34" charset="-128"/>
                <a:cs typeface="+mn-cs"/>
              </a:rPr>
              <a:t>. These tests assess people’s interests and match them to interests found among successful workers in various occupations</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S PGothic" panose="020B0600070205080204" pitchFamily="34" charset="-128"/>
                <a:cs typeface="+mn-cs"/>
              </a:rPr>
              <a:t>aptitude tests </a:t>
            </a:r>
            <a:r>
              <a:rPr lang="en-US" sz="1200" b="0" i="0" u="none" strike="noStrike" kern="1200" baseline="0" dirty="0" smtClean="0">
                <a:solidFill>
                  <a:schemeClr val="tx1"/>
                </a:solidFill>
                <a:latin typeface="+mn-lt"/>
                <a:ea typeface="MS PGothic" panose="020B0600070205080204" pitchFamily="34" charset="-128"/>
                <a:cs typeface="+mn-cs"/>
              </a:rPr>
              <a:t> </a:t>
            </a:r>
            <a:r>
              <a:rPr lang="en-US" sz="1200" b="0" i="0" u="none" strike="noStrike" kern="1200" baseline="0" dirty="0" err="1" smtClean="0">
                <a:solidFill>
                  <a:schemeClr val="tx1"/>
                </a:solidFill>
                <a:latin typeface="+mn-lt"/>
                <a:ea typeface="MS PGothic" panose="020B0600070205080204" pitchFamily="34" charset="-128"/>
                <a:cs typeface="+mn-cs"/>
              </a:rPr>
              <a:t>tests</a:t>
            </a:r>
            <a:r>
              <a:rPr lang="en-US" sz="1200" b="0" i="0" u="none" strike="noStrike" kern="1200" baseline="0" dirty="0" smtClean="0">
                <a:solidFill>
                  <a:schemeClr val="tx1"/>
                </a:solidFill>
                <a:latin typeface="+mn-lt"/>
                <a:ea typeface="MS PGothic" panose="020B0600070205080204" pitchFamily="34" charset="-128"/>
                <a:cs typeface="+mn-cs"/>
              </a:rPr>
              <a:t> that rate a person’s potential to learn tasks or skills used in various occupations.</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S PGothic" panose="020B0600070205080204" pitchFamily="34" charset="-128"/>
                <a:cs typeface="+mn-cs"/>
              </a:rPr>
              <a:t>situational judgment tests </a:t>
            </a:r>
            <a:r>
              <a:rPr lang="en-US" sz="1200" b="0" i="0" u="none" strike="noStrike" kern="1200" baseline="0" dirty="0" smtClean="0">
                <a:solidFill>
                  <a:schemeClr val="tx1"/>
                </a:solidFill>
                <a:latin typeface="+mn-lt"/>
                <a:ea typeface="MS PGothic" panose="020B0600070205080204" pitchFamily="34" charset="-128"/>
                <a:cs typeface="+mn-cs"/>
              </a:rPr>
              <a:t>are used to present difficult but realistic work situations to applicants</a:t>
            </a:r>
          </a:p>
          <a:p>
            <a:pPr marL="628650" lvl="1" indent="-171450">
              <a:buFont typeface="Arial" panose="020B0604020202020204" pitchFamily="34" charset="0"/>
              <a:buChar char="•"/>
            </a:pPr>
            <a:r>
              <a:rPr lang="en-US" sz="1200" b="1" i="0" u="none" strike="noStrike" kern="1200" baseline="0" dirty="0" smtClean="0">
                <a:solidFill>
                  <a:schemeClr val="tx1"/>
                </a:solidFill>
                <a:latin typeface="+mn-lt"/>
                <a:ea typeface="MS PGothic" panose="020B0600070205080204" pitchFamily="34" charset="-128"/>
                <a:cs typeface="+mn-cs"/>
              </a:rPr>
              <a:t>in-basket test </a:t>
            </a:r>
            <a:r>
              <a:rPr lang="en-US" sz="1200" b="0" i="0" u="none" strike="noStrike" kern="1200" baseline="0" dirty="0" smtClean="0">
                <a:solidFill>
                  <a:schemeClr val="tx1"/>
                </a:solidFill>
                <a:latin typeface="+mn-lt"/>
                <a:ea typeface="MS PGothic" panose="020B0600070205080204" pitchFamily="34" charset="-128"/>
                <a:cs typeface="+mn-cs"/>
              </a:rPr>
              <a:t>simulates the decision-making challenges executives face</a:t>
            </a:r>
          </a:p>
          <a:p>
            <a:pPr marL="628650" lvl="1" indent="-171450">
              <a:buFont typeface="Arial" panose="020B0604020202020204" pitchFamily="34" charset="0"/>
              <a:buChar char="•"/>
            </a:pPr>
            <a:r>
              <a:rPr lang="en-US" sz="1200" b="1" i="0" u="none" strike="noStrike" kern="1200" baseline="0" dirty="0" smtClean="0">
                <a:solidFill>
                  <a:schemeClr val="tx1"/>
                </a:solidFill>
                <a:latin typeface="+mn-lt"/>
                <a:ea typeface="MS PGothic" panose="020B0600070205080204" pitchFamily="34" charset="-128"/>
                <a:cs typeface="+mn-cs"/>
              </a:rPr>
              <a:t>leaderless group discussion</a:t>
            </a:r>
            <a:r>
              <a:rPr lang="en-US" sz="1200" b="0" i="0" u="none" strike="noStrike" kern="1200" baseline="0" dirty="0" smtClean="0">
                <a:solidFill>
                  <a:schemeClr val="tx1"/>
                </a:solidFill>
                <a:latin typeface="+mn-lt"/>
                <a:ea typeface="MS PGothic" panose="020B0600070205080204" pitchFamily="34" charset="-128"/>
                <a:cs typeface="+mn-cs"/>
              </a:rPr>
              <a:t> test of leadership that simulates group decision making and problem solving.</a:t>
            </a:r>
            <a:endParaRPr lang="en-US" sz="2800" b="0" i="0" u="none" strike="noStrike" kern="1200" baseline="0" dirty="0" smtClean="0">
              <a:solidFill>
                <a:schemeClr val="tx1"/>
              </a:solidFill>
              <a:latin typeface="+mn-lt"/>
              <a:ea typeface="MS PGothic" panose="020B0600070205080204" pitchFamily="34" charset="-128"/>
              <a:cs typeface="+mn-cs"/>
            </a:endParaRPr>
          </a:p>
          <a:p>
            <a:pPr marL="171450" indent="-171450">
              <a:buFont typeface="Arial" panose="020B0604020202020204" pitchFamily="34" charset="0"/>
              <a:buChar char="•"/>
            </a:pPr>
            <a:endParaRPr lang="en-US" altLang="en-US" sz="2600" dirty="0" smtClean="0">
              <a:solidFill>
                <a:srgbClr val="000000"/>
              </a:solidFill>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8</a:t>
            </a:fld>
            <a:endParaRPr lang="en-US" altLang="en-US" dirty="0"/>
          </a:p>
        </p:txBody>
      </p:sp>
    </p:spTree>
    <p:extLst>
      <p:ext uri="{BB962C8B-B14F-4D97-AF65-F5344CB8AC3E}">
        <p14:creationId xmlns:p14="http://schemas.microsoft.com/office/powerpoint/2010/main" val="1180219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dirty="0" smtClean="0">
                <a:solidFill>
                  <a:srgbClr val="000000"/>
                </a:solidFill>
                <a:latin typeface="Arial" panose="020B0604020202020204" pitchFamily="34" charset="0"/>
                <a:cs typeface="Times New Roman" panose="02020603050405020304" pitchFamily="18" charset="0"/>
              </a:rPr>
              <a:t>Environmental psychology:</a:t>
            </a:r>
            <a:r>
              <a:rPr lang="en-US" altLang="en-US" sz="1200" b="1" dirty="0" smtClean="0">
                <a:solidFill>
                  <a:srgbClr val="000000"/>
                </a:solidFill>
                <a:latin typeface="Arial" panose="020B0604020202020204" pitchFamily="34" charset="0"/>
                <a:cs typeface="Times New Roman" panose="02020603050405020304" pitchFamily="18" charset="0"/>
              </a:rPr>
              <a:t> </a:t>
            </a:r>
            <a:r>
              <a:rPr lang="en-US" altLang="en-US" sz="1200" dirty="0" smtClean="0">
                <a:solidFill>
                  <a:srgbClr val="000000"/>
                </a:solidFill>
                <a:latin typeface="Arial" panose="020B0604020202020204" pitchFamily="34" charset="0"/>
                <a:cs typeface="Times New Roman" panose="02020603050405020304" pitchFamily="18" charset="0"/>
              </a:rPr>
              <a:t>specialty concerned with the relationship between environments and human behavior</a:t>
            </a:r>
          </a:p>
          <a:p>
            <a:pPr eaLnBrk="1" hangingPunct="1"/>
            <a:r>
              <a:rPr lang="en-US" altLang="en-US" sz="1200" dirty="0" smtClean="0">
                <a:solidFill>
                  <a:srgbClr val="000000"/>
                </a:solidFill>
                <a:cs typeface="Times New Roman" panose="02020603050405020304" pitchFamily="18" charset="0"/>
              </a:rPr>
              <a:t>Types of environments: </a:t>
            </a:r>
          </a:p>
          <a:p>
            <a:pPr eaLnBrk="1" hangingPunct="1"/>
            <a:r>
              <a:rPr lang="en-US" altLang="en-US" sz="1200" dirty="0" smtClean="0">
                <a:solidFill>
                  <a:srgbClr val="000000"/>
                </a:solidFill>
                <a:cs typeface="Times New Roman" panose="02020603050405020304" pitchFamily="18" charset="0"/>
              </a:rPr>
              <a:t>physical (natural or constructed); </a:t>
            </a:r>
          </a:p>
          <a:p>
            <a:pPr eaLnBrk="1" hangingPunct="1"/>
            <a:r>
              <a:rPr lang="en-US" altLang="en-US" sz="1200" dirty="0" smtClean="0">
                <a:solidFill>
                  <a:srgbClr val="000000"/>
                </a:solidFill>
                <a:cs typeface="Times New Roman" panose="02020603050405020304" pitchFamily="18" charset="0"/>
              </a:rPr>
              <a:t>social (defined by groups and their activities, e.g., party); </a:t>
            </a:r>
          </a:p>
          <a:p>
            <a:pPr eaLnBrk="1" hangingPunct="1"/>
            <a:r>
              <a:rPr lang="en-US" altLang="en-US" sz="1200" dirty="0" smtClean="0">
                <a:solidFill>
                  <a:srgbClr val="000000"/>
                </a:solidFill>
                <a:cs typeface="Times New Roman" panose="02020603050405020304" pitchFamily="18" charset="0"/>
              </a:rPr>
              <a:t>behavioral setting (smaller well-defined area, e.g., office) </a:t>
            </a:r>
          </a:p>
          <a:p>
            <a:pPr eaLnBrk="1" hangingPunct="1"/>
            <a:r>
              <a:rPr lang="en-US" altLang="en-US" sz="1200" dirty="0" smtClean="0">
                <a:solidFill>
                  <a:srgbClr val="000000"/>
                </a:solidFill>
                <a:cs typeface="Times New Roman" panose="02020603050405020304" pitchFamily="18" charset="0"/>
              </a:rPr>
              <a:t>Territorial behavior: any behavior that defines a space as one’s own or protects it from intruders</a:t>
            </a:r>
          </a:p>
          <a:p>
            <a:pPr eaLnBrk="1" hangingPunct="1"/>
            <a:r>
              <a:rPr lang="en-US" altLang="en-US" sz="1200" dirty="0" smtClean="0">
                <a:solidFill>
                  <a:srgbClr val="000000"/>
                </a:solidFill>
                <a:cs typeface="Times New Roman" panose="02020603050405020304" pitchFamily="18" charset="0"/>
              </a:rPr>
              <a:t>Territorial markers: objects that indicate</a:t>
            </a:r>
            <a:r>
              <a:rPr lang="en-US" altLang="en-US" sz="1200" baseline="0" dirty="0" smtClean="0">
                <a:solidFill>
                  <a:srgbClr val="000000"/>
                </a:solidFill>
                <a:cs typeface="Times New Roman" panose="02020603050405020304" pitchFamily="18" charset="0"/>
              </a:rPr>
              <a:t> </a:t>
            </a:r>
            <a:r>
              <a:rPr lang="en-US" altLang="en-US" sz="1200" dirty="0" smtClean="0">
                <a:solidFill>
                  <a:srgbClr val="000000"/>
                </a:solidFill>
                <a:cs typeface="Times New Roman" panose="02020603050405020304" pitchFamily="18" charset="0"/>
              </a:rPr>
              <a:t>control of a particular area, e.g., photos</a:t>
            </a:r>
            <a:r>
              <a:rPr lang="en-US" altLang="en-US" sz="1200" baseline="0" dirty="0" smtClean="0">
                <a:solidFill>
                  <a:srgbClr val="000000"/>
                </a:solidFill>
                <a:cs typeface="Times New Roman" panose="02020603050405020304" pitchFamily="18" charset="0"/>
              </a:rPr>
              <a:t> </a:t>
            </a:r>
            <a:r>
              <a:rPr lang="en-US" altLang="en-US" sz="1200" dirty="0" smtClean="0">
                <a:solidFill>
                  <a:srgbClr val="000000"/>
                </a:solidFill>
                <a:cs typeface="Times New Roman" panose="02020603050405020304" pitchFamily="18" charset="0"/>
              </a:rPr>
              <a:t>in an office, graffiti, or a “gated</a:t>
            </a:r>
            <a:r>
              <a:rPr lang="en-US" altLang="en-US" sz="1200" baseline="0" dirty="0" smtClean="0">
                <a:solidFill>
                  <a:srgbClr val="000000"/>
                </a:solidFill>
                <a:cs typeface="Times New Roman" panose="02020603050405020304" pitchFamily="18" charset="0"/>
              </a:rPr>
              <a:t> </a:t>
            </a:r>
            <a:r>
              <a:rPr lang="en-US" altLang="en-US" sz="1200" dirty="0" smtClean="0">
                <a:solidFill>
                  <a:srgbClr val="000000"/>
                </a:solidFill>
                <a:cs typeface="Times New Roman" panose="02020603050405020304" pitchFamily="18" charset="0"/>
              </a:rPr>
              <a:t>community”</a:t>
            </a: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10</a:t>
            </a:fld>
            <a:endParaRPr lang="en-US" altLang="en-US" dirty="0"/>
          </a:p>
        </p:txBody>
      </p:sp>
    </p:spTree>
    <p:extLst>
      <p:ext uri="{BB962C8B-B14F-4D97-AF65-F5344CB8AC3E}">
        <p14:creationId xmlns:p14="http://schemas.microsoft.com/office/powerpoint/2010/main" val="320107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2600" dirty="0" smtClean="0"/>
              <a:t>John Calhoun studied the effects of overcrowding among animals (rats) </a:t>
            </a:r>
          </a:p>
          <a:p>
            <a:pPr lvl="1"/>
            <a:r>
              <a:rPr lang="en-US" sz="2400" dirty="0" smtClean="0"/>
              <a:t>Found high rate of pathological behavior in both males (aggression) and females (lack of maternal behavior) (page 581)</a:t>
            </a:r>
          </a:p>
          <a:p>
            <a:pPr lvl="1"/>
            <a:endParaRPr lang="en-US" sz="2400" dirty="0" smtClean="0"/>
          </a:p>
          <a:p>
            <a:r>
              <a:rPr lang="en-US" sz="1200" b="0" i="0" u="none" strike="noStrike" kern="1200" baseline="0" dirty="0" smtClean="0">
                <a:solidFill>
                  <a:schemeClr val="tx1"/>
                </a:solidFill>
                <a:latin typeface="+mn-lt"/>
                <a:ea typeface="MS PGothic" panose="020B0600070205080204" pitchFamily="34" charset="-128"/>
                <a:cs typeface="+mn-cs"/>
              </a:rPr>
              <a:t>Pregnancies decreased, and infant mortality ran extremely high. Many of the animals became indiscriminately aggressive and went on rampaging attacks against others. Abnormal sexual behavior was rampant, with some animals displaying </a:t>
            </a:r>
            <a:r>
              <a:rPr lang="en-US" sz="1200" b="0" i="0" u="none" strike="noStrike" kern="1200" baseline="0" dirty="0" err="1" smtClean="0">
                <a:solidFill>
                  <a:schemeClr val="tx1"/>
                </a:solidFill>
                <a:latin typeface="+mn-lt"/>
                <a:ea typeface="MS PGothic" panose="020B0600070205080204" pitchFamily="34" charset="-128"/>
                <a:cs typeface="+mn-cs"/>
              </a:rPr>
              <a:t>hypersexuality</a:t>
            </a:r>
            <a:r>
              <a:rPr lang="en-US" sz="1200" b="0" i="0" u="none" strike="noStrike" kern="1200" baseline="0" dirty="0" smtClean="0">
                <a:solidFill>
                  <a:schemeClr val="tx1"/>
                </a:solidFill>
                <a:latin typeface="+mn-lt"/>
                <a:ea typeface="MS PGothic" panose="020B0600070205080204" pitchFamily="34" charset="-128"/>
                <a:cs typeface="+mn-cs"/>
              </a:rPr>
              <a:t> and others total sexual passivity. Many of the animals died, apparently from stress-caused diseases. The link between these problems and</a:t>
            </a:r>
          </a:p>
          <a:p>
            <a:r>
              <a:rPr lang="en-US" sz="1200" b="0" i="0" u="none" strike="noStrike" kern="1200" baseline="0" dirty="0" smtClean="0">
                <a:solidFill>
                  <a:schemeClr val="tx1"/>
                </a:solidFill>
                <a:latin typeface="+mn-lt"/>
                <a:ea typeface="MS PGothic" panose="020B0600070205080204" pitchFamily="34" charset="-128"/>
                <a:cs typeface="+mn-cs"/>
              </a:rPr>
              <a:t>overcrowding is unmistakable. (page 581)</a:t>
            </a:r>
          </a:p>
          <a:p>
            <a:endParaRPr lang="en-US" sz="3600" dirty="0" smtClean="0"/>
          </a:p>
          <a:p>
            <a:r>
              <a:rPr lang="en-US" sz="2600" dirty="0" smtClean="0"/>
              <a:t>Effects of overcrowding on humans</a:t>
            </a:r>
          </a:p>
          <a:p>
            <a:r>
              <a:rPr lang="en-US" sz="1200" b="0" i="0" u="none" strike="noStrike" kern="1200" baseline="0" dirty="0" smtClean="0">
                <a:solidFill>
                  <a:schemeClr val="tx1"/>
                </a:solidFill>
                <a:latin typeface="+mn-lt"/>
                <a:ea typeface="MS PGothic" panose="020B0600070205080204" pitchFamily="34" charset="-128"/>
                <a:cs typeface="+mn-cs"/>
              </a:rPr>
              <a:t>It is tempting to assume that violence, social disorganization, and declining birthrates as seen in these areas are directly related to crowding. However, the connection has not been so clearly demonstrated with humans (Evans et al., 2010). People living in the inner city suffer disadvantages in nutrition, education, income, and health care. These conditions, more than crowding, may deserve the blame for pathological behaviors.</a:t>
            </a:r>
            <a:r>
              <a:rPr lang="en-US" sz="2600" dirty="0" smtClean="0"/>
              <a:t>	(page 581)</a:t>
            </a:r>
          </a:p>
          <a:p>
            <a:endParaRPr lang="en-US" sz="2600" dirty="0" smtClean="0"/>
          </a:p>
          <a:p>
            <a:endParaRPr lang="en-US" sz="2600" dirty="0" smtClean="0"/>
          </a:p>
          <a:p>
            <a:endParaRPr lang="en-US" sz="2600" dirty="0" smtClean="0"/>
          </a:p>
          <a:p>
            <a:pPr lvl="1"/>
            <a:r>
              <a:rPr lang="en-US" sz="2400" dirty="0" smtClean="0"/>
              <a:t>Density: number of people in a                                        given space</a:t>
            </a:r>
          </a:p>
          <a:p>
            <a:pPr lvl="1"/>
            <a:r>
              <a:rPr lang="en-US" sz="2400" dirty="0" smtClean="0"/>
              <a:t>Crowding: subjective feelings of                                         being overstimulated by social                                          inputs or a loss of privacy                            </a:t>
            </a:r>
            <a:r>
              <a:rPr lang="en-US" sz="1800" dirty="0" smtClean="0"/>
              <a:t>Times Square                                             </a:t>
            </a:r>
          </a:p>
          <a:p>
            <a:pPr lvl="1"/>
            <a:r>
              <a:rPr lang="en-US" sz="2400" dirty="0" smtClean="0"/>
              <a:t>Whether high density is experienced as crowding depends on the relationships among those involved. (page 581) when crowding causes loss of control over one’s immediate environment,</a:t>
            </a:r>
            <a:r>
              <a:rPr lang="en-US" sz="2400" baseline="0" dirty="0" smtClean="0"/>
              <a:t> it results in stress and possibly health problems.</a:t>
            </a:r>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11</a:t>
            </a:fld>
            <a:endParaRPr lang="en-US" altLang="en-US" dirty="0"/>
          </a:p>
        </p:txBody>
      </p:sp>
    </p:spTree>
    <p:extLst>
      <p:ext uri="{BB962C8B-B14F-4D97-AF65-F5344CB8AC3E}">
        <p14:creationId xmlns:p14="http://schemas.microsoft.com/office/powerpoint/2010/main" val="1337531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eaLnBrk="1" hangingPunct="1"/>
            <a:r>
              <a:rPr lang="en-US" altLang="en-US" sz="2600" dirty="0" smtClean="0">
                <a:solidFill>
                  <a:srgbClr val="000000"/>
                </a:solidFill>
                <a:cs typeface="Times New Roman" panose="02020603050405020304" pitchFamily="18" charset="0"/>
              </a:rPr>
              <a:t>Attentional overload: stressful condition that occurs when sensory stimulation, information, and social contacts make excessive demands on attention (p. 581)</a:t>
            </a:r>
          </a:p>
          <a:p>
            <a:pPr lvl="1"/>
            <a:r>
              <a:rPr lang="en-US" altLang="en-US" dirty="0" smtClean="0">
                <a:solidFill>
                  <a:srgbClr val="000000"/>
                </a:solidFill>
                <a:cs typeface="Times New Roman" panose="02020603050405020304" pitchFamily="18" charset="0"/>
              </a:rPr>
              <a:t>City dwellers prevent attentional overload by engaging only in brief, superficial contacts, ignoring nonessential events, and being cold and unfriendly</a:t>
            </a:r>
          </a:p>
          <a:p>
            <a:pPr eaLnBrk="1" hangingPunct="1"/>
            <a:r>
              <a:rPr lang="en-US" altLang="en-US" sz="2600" dirty="0" smtClean="0">
                <a:solidFill>
                  <a:srgbClr val="000000"/>
                </a:solidFill>
                <a:latin typeface="Arial" panose="020B0604020202020204" pitchFamily="34" charset="0"/>
                <a:cs typeface="Times New Roman" panose="02020603050405020304" pitchFamily="18" charset="0"/>
              </a:rPr>
              <a:t>Noise pollution: stressful and intrusive noise, including noises made by animals, humans, or artificially generated by machinery</a:t>
            </a:r>
          </a:p>
          <a:p>
            <a:pPr lvl="1"/>
            <a:r>
              <a:rPr lang="en-US" altLang="en-US" dirty="0" smtClean="0">
                <a:solidFill>
                  <a:srgbClr val="000000"/>
                </a:solidFill>
                <a:cs typeface="Times New Roman" panose="02020603050405020304" pitchFamily="18" charset="0"/>
              </a:rPr>
              <a:t>Children have shown stress, higher blood pressure, and poor reading skills due to noise pollution.</a:t>
            </a:r>
            <a:endParaRPr lang="en-US" altLang="en-US" dirty="0" smtClean="0">
              <a:solidFill>
                <a:srgbClr val="000000"/>
              </a:solidFill>
              <a:latin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4B1768B-3959-44A2-98E9-1DEF05CB2FB9}" type="slidenum">
              <a:rPr lang="en-US" altLang="en-US" smtClean="0"/>
              <a:pPr>
                <a:defRPr/>
              </a:pPr>
              <a:t>12</a:t>
            </a:fld>
            <a:endParaRPr lang="en-US" altLang="en-US" dirty="0"/>
          </a:p>
        </p:txBody>
      </p:sp>
    </p:spTree>
    <p:extLst>
      <p:ext uri="{BB962C8B-B14F-4D97-AF65-F5344CB8AC3E}">
        <p14:creationId xmlns:p14="http://schemas.microsoft.com/office/powerpoint/2010/main" val="426151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08811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304800" y="1326994"/>
            <a:ext cx="8458200" cy="4921406"/>
          </a:xfrm>
        </p:spPr>
        <p:txBody>
          <a:bodyPr/>
          <a:lstStyle>
            <a:lvl1pPr marL="457200" indent="-457200">
              <a:buFont typeface="Wingdings 3" panose="05040102010807070707" pitchFamily="18" charset="2"/>
              <a:buChar char="}"/>
              <a:defRPr baseline="0">
                <a:solidFill>
                  <a:schemeClr val="tx2">
                    <a:lumMod val="50000"/>
                  </a:schemeClr>
                </a:solidFill>
              </a:defRPr>
            </a:lvl1pPr>
            <a:lvl2pPr>
              <a:defRPr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8433480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51623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Content Placeholder 3"/>
          <p:cNvSpPr>
            <a:spLocks noGrp="1"/>
          </p:cNvSpPr>
          <p:nvPr>
            <p:ph sz="half" idx="2"/>
          </p:nvPr>
        </p:nvSpPr>
        <p:spPr>
          <a:xfrm>
            <a:off x="152400" y="1326994"/>
            <a:ext cx="8763000" cy="654206"/>
          </a:xfrm>
        </p:spPr>
        <p:txBody>
          <a:bodyPr/>
          <a:lstStyle>
            <a:lvl1pPr marL="457200" indent="-457200">
              <a:buFont typeface="Wingdings" panose="05000000000000000000" pitchFamily="2" charset="2"/>
              <a:buChar char="§"/>
              <a:defRPr sz="2800">
                <a:solidFill>
                  <a:schemeClr val="tx2">
                    <a:lumMod val="75000"/>
                  </a:schemeClr>
                </a:solidFill>
              </a:defRPr>
            </a:lvl1pPr>
          </a:lstStyle>
          <a:p>
            <a:pPr lvl="0"/>
            <a:r>
              <a:rPr lang="en-US" dirty="0" smtClean="0"/>
              <a:t>Click to edit Master text styles</a:t>
            </a:r>
          </a:p>
        </p:txBody>
      </p:sp>
      <p:sp>
        <p:nvSpPr>
          <p:cNvPr id="9" name="Content Placeholder 5"/>
          <p:cNvSpPr>
            <a:spLocks noGrp="1"/>
          </p:cNvSpPr>
          <p:nvPr>
            <p:ph sz="quarter" idx="4"/>
          </p:nvPr>
        </p:nvSpPr>
        <p:spPr>
          <a:xfrm>
            <a:off x="457200" y="5943600"/>
            <a:ext cx="8305800" cy="457200"/>
          </a:xfrm>
        </p:spPr>
        <p:txBody>
          <a:bodyPr/>
          <a:lstStyle>
            <a:lvl1pPr marL="0" indent="0" algn="r">
              <a:buFont typeface="Arial" panose="020B0604020202020204" pitchFamily="34" charset="0"/>
              <a:buNone/>
              <a:defRPr sz="2000">
                <a:solidFill>
                  <a:schemeClr val="tx2">
                    <a:lumMod val="50000"/>
                  </a:schemeClr>
                </a:solidFill>
              </a:defRPr>
            </a:lvl1pPr>
            <a:lvl2pPr>
              <a:defRPr sz="2800"/>
            </a:lvl2pPr>
            <a:lvl3pPr>
              <a:defRPr sz="2800"/>
            </a:lvl3pPr>
            <a:lvl4pPr>
              <a:defRPr sz="2800"/>
            </a:lvl4pPr>
            <a:lvl5pPr>
              <a:defRPr sz="2800"/>
            </a:lvl5pPr>
          </a:lstStyle>
          <a:p>
            <a:pPr lvl="0"/>
            <a:r>
              <a:rPr lang="en-US" dirty="0" smtClean="0"/>
              <a:t>Click to edit Master text styles</a:t>
            </a:r>
          </a:p>
        </p:txBody>
      </p:sp>
      <p:sp>
        <p:nvSpPr>
          <p:cNvPr id="10"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0990210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152400" y="1326994"/>
            <a:ext cx="8763000" cy="654206"/>
          </a:xfrm>
        </p:spPr>
        <p:txBody>
          <a:bodyPr/>
          <a:lstStyle>
            <a:lvl1pPr marL="0" indent="0">
              <a:buFont typeface="Arial" panose="020B0604020202020204" pitchFamily="34" charset="0"/>
              <a:buNone/>
              <a:defRPr sz="2800">
                <a:solidFill>
                  <a:schemeClr val="tx2">
                    <a:lumMod val="75000"/>
                  </a:schemeClr>
                </a:solidFill>
              </a:defRPr>
            </a:lvl1pPr>
          </a:lstStyle>
          <a:p>
            <a:pPr lvl="0"/>
            <a:r>
              <a:rPr lang="en-US" dirty="0" smtClean="0"/>
              <a:t>Click to edit Master text styles</a:t>
            </a:r>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45899634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28468865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304800" y="1326994"/>
            <a:ext cx="8458200" cy="4921406"/>
          </a:xfrm>
        </p:spPr>
        <p:txBody>
          <a:bodyPr/>
          <a:lstStyle>
            <a:lvl1pPr marL="457200" indent="-457200">
              <a:buFont typeface="Wingdings 3" panose="05040102010807070707" pitchFamily="18" charset="2"/>
              <a:buChar char="}"/>
              <a:defRPr baseline="0">
                <a:solidFill>
                  <a:schemeClr val="tx2">
                    <a:lumMod val="50000"/>
                  </a:schemeClr>
                </a:solidFill>
              </a:defRPr>
            </a:lvl1pPr>
            <a:lvl2pPr>
              <a:defRPr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27945946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49449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Content Placeholder 3"/>
          <p:cNvSpPr>
            <a:spLocks noGrp="1"/>
          </p:cNvSpPr>
          <p:nvPr>
            <p:ph sz="half" idx="2"/>
          </p:nvPr>
        </p:nvSpPr>
        <p:spPr>
          <a:xfrm>
            <a:off x="152400" y="1326994"/>
            <a:ext cx="8763000" cy="654206"/>
          </a:xfrm>
        </p:spPr>
        <p:txBody>
          <a:bodyPr/>
          <a:lstStyle>
            <a:lvl1pPr marL="457200" indent="-457200">
              <a:buFont typeface="Wingdings" panose="05000000000000000000" pitchFamily="2" charset="2"/>
              <a:buChar char="§"/>
              <a:defRPr sz="2800">
                <a:solidFill>
                  <a:schemeClr val="tx2">
                    <a:lumMod val="75000"/>
                  </a:schemeClr>
                </a:solidFill>
              </a:defRPr>
            </a:lvl1pPr>
          </a:lstStyle>
          <a:p>
            <a:pPr lvl="0"/>
            <a:r>
              <a:rPr lang="en-US" dirty="0" smtClean="0"/>
              <a:t>Click to edit Master text styles</a:t>
            </a:r>
          </a:p>
        </p:txBody>
      </p:sp>
      <p:sp>
        <p:nvSpPr>
          <p:cNvPr id="9" name="Content Placeholder 5"/>
          <p:cNvSpPr>
            <a:spLocks noGrp="1"/>
          </p:cNvSpPr>
          <p:nvPr>
            <p:ph sz="quarter" idx="4"/>
          </p:nvPr>
        </p:nvSpPr>
        <p:spPr>
          <a:xfrm>
            <a:off x="457200" y="5943600"/>
            <a:ext cx="8305800" cy="457200"/>
          </a:xfrm>
        </p:spPr>
        <p:txBody>
          <a:bodyPr/>
          <a:lstStyle>
            <a:lvl1pPr marL="0" indent="0" algn="r">
              <a:buFont typeface="Arial" panose="020B0604020202020204" pitchFamily="34" charset="0"/>
              <a:buNone/>
              <a:defRPr sz="2000">
                <a:solidFill>
                  <a:schemeClr val="tx2">
                    <a:lumMod val="50000"/>
                  </a:schemeClr>
                </a:solidFill>
              </a:defRPr>
            </a:lvl1pPr>
            <a:lvl2pPr>
              <a:defRPr sz="2800"/>
            </a:lvl2pPr>
            <a:lvl3pPr>
              <a:defRPr sz="2800"/>
            </a:lvl3pPr>
            <a:lvl4pPr>
              <a:defRPr sz="2800"/>
            </a:lvl4pPr>
            <a:lvl5pPr>
              <a:defRPr sz="2800"/>
            </a:lvl5pPr>
          </a:lstStyle>
          <a:p>
            <a:pPr lvl="0"/>
            <a:r>
              <a:rPr lang="en-US" dirty="0" smtClean="0"/>
              <a:t>Click to edit Master text styles</a:t>
            </a:r>
          </a:p>
        </p:txBody>
      </p:sp>
      <p:sp>
        <p:nvSpPr>
          <p:cNvPr id="10"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8585584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152400" y="1326994"/>
            <a:ext cx="8763000" cy="654206"/>
          </a:xfrm>
        </p:spPr>
        <p:txBody>
          <a:bodyPr/>
          <a:lstStyle>
            <a:lvl1pPr marL="0" indent="0">
              <a:buFont typeface="Arial" panose="020B0604020202020204" pitchFamily="34" charset="0"/>
              <a:buNone/>
              <a:defRPr sz="2800">
                <a:solidFill>
                  <a:schemeClr val="tx2">
                    <a:lumMod val="75000"/>
                  </a:schemeClr>
                </a:solidFill>
              </a:defRPr>
            </a:lvl1pPr>
          </a:lstStyle>
          <a:p>
            <a:pPr lvl="0"/>
            <a:r>
              <a:rPr lang="en-US" dirty="0" smtClean="0"/>
              <a:t>Click to edit Master text styles</a:t>
            </a:r>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15981740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435375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Content Placeholder 3"/>
          <p:cNvSpPr>
            <a:spLocks noGrp="1"/>
          </p:cNvSpPr>
          <p:nvPr>
            <p:ph sz="half" idx="2"/>
          </p:nvPr>
        </p:nvSpPr>
        <p:spPr>
          <a:xfrm>
            <a:off x="152400" y="1326994"/>
            <a:ext cx="8763000" cy="654206"/>
          </a:xfrm>
        </p:spPr>
        <p:txBody>
          <a:bodyPr/>
          <a:lstStyle>
            <a:lvl1pPr marL="457200" indent="-457200">
              <a:buFont typeface="Wingdings" panose="05000000000000000000" pitchFamily="2" charset="2"/>
              <a:buChar char="§"/>
              <a:defRPr sz="2800">
                <a:solidFill>
                  <a:schemeClr val="tx2">
                    <a:lumMod val="75000"/>
                  </a:schemeClr>
                </a:solidFill>
              </a:defRPr>
            </a:lvl1pPr>
          </a:lstStyle>
          <a:p>
            <a:pPr lvl="0"/>
            <a:r>
              <a:rPr lang="en-US" dirty="0" smtClean="0"/>
              <a:t>Click to edit Master text styles</a:t>
            </a:r>
          </a:p>
        </p:txBody>
      </p:sp>
      <p:sp>
        <p:nvSpPr>
          <p:cNvPr id="9" name="Content Placeholder 5"/>
          <p:cNvSpPr>
            <a:spLocks noGrp="1"/>
          </p:cNvSpPr>
          <p:nvPr>
            <p:ph sz="quarter" idx="4"/>
          </p:nvPr>
        </p:nvSpPr>
        <p:spPr>
          <a:xfrm>
            <a:off x="457200" y="5943600"/>
            <a:ext cx="8305800" cy="457200"/>
          </a:xfrm>
        </p:spPr>
        <p:txBody>
          <a:bodyPr/>
          <a:lstStyle>
            <a:lvl1pPr marL="0" indent="0" algn="r">
              <a:buFont typeface="Arial" panose="020B0604020202020204" pitchFamily="34" charset="0"/>
              <a:buNone/>
              <a:defRPr sz="2000">
                <a:solidFill>
                  <a:schemeClr val="tx2">
                    <a:lumMod val="50000"/>
                  </a:schemeClr>
                </a:solidFill>
              </a:defRPr>
            </a:lvl1pPr>
            <a:lvl2pPr>
              <a:defRPr sz="2800"/>
            </a:lvl2pPr>
            <a:lvl3pPr>
              <a:defRPr sz="2800"/>
            </a:lvl3pPr>
            <a:lvl4pPr>
              <a:defRPr sz="2800"/>
            </a:lvl4pPr>
            <a:lvl5pPr>
              <a:defRPr sz="2800"/>
            </a:lvl5pPr>
          </a:lstStyle>
          <a:p>
            <a:pPr lvl="0"/>
            <a:r>
              <a:rPr lang="en-US" dirty="0" smtClean="0"/>
              <a:t>Click to edit Master text styles</a:t>
            </a:r>
          </a:p>
        </p:txBody>
      </p:sp>
      <p:sp>
        <p:nvSpPr>
          <p:cNvPr id="10"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6755430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304800" y="1326994"/>
            <a:ext cx="8458200" cy="4921406"/>
          </a:xfrm>
        </p:spPr>
        <p:txBody>
          <a:bodyPr/>
          <a:lstStyle>
            <a:lvl1pPr marL="457200" indent="-457200">
              <a:buFont typeface="Wingdings 3" panose="05040102010807070707" pitchFamily="18" charset="2"/>
              <a:buChar char="}"/>
              <a:defRPr baseline="0">
                <a:solidFill>
                  <a:schemeClr val="tx2">
                    <a:lumMod val="50000"/>
                  </a:schemeClr>
                </a:solidFill>
              </a:defRPr>
            </a:lvl1pPr>
            <a:lvl2pPr>
              <a:defRPr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85848938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7118E00-0D77-4581-AAB0-793016DD9C2F}" type="datetimeFigureOut">
              <a:rPr lang="en-US" smtClean="0"/>
              <a:pPr>
                <a:defRPr/>
              </a:pPr>
              <a:t>3/16/2015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7D19174-9FFE-44BA-969E-E0574E019BD6}" type="slidenum">
              <a:rPr lang="en-US" altLang="en-US"/>
              <a:pPr/>
              <a:t>‹#›</a:t>
            </a:fld>
            <a:endParaRPr lang="en-US" altLang="en-US"/>
          </a:p>
        </p:txBody>
      </p:sp>
    </p:spTree>
    <p:extLst>
      <p:ext uri="{BB962C8B-B14F-4D97-AF65-F5344CB8AC3E}">
        <p14:creationId xmlns:p14="http://schemas.microsoft.com/office/powerpoint/2010/main" val="140797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p:cNvSpPr/>
          <p:nvPr userDrawn="1"/>
        </p:nvSpPr>
        <p:spPr>
          <a:xfrm>
            <a:off x="0" y="1246978"/>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3"/>
          <p:cNvSpPr>
            <a:spLocks noGrp="1"/>
          </p:cNvSpPr>
          <p:nvPr>
            <p:ph sz="half" idx="2"/>
          </p:nvPr>
        </p:nvSpPr>
        <p:spPr>
          <a:xfrm>
            <a:off x="342900" y="1371600"/>
            <a:ext cx="8458200" cy="4921406"/>
          </a:xfrm>
        </p:spPr>
        <p:txBody>
          <a:bodyPr/>
          <a:lstStyle>
            <a:lvl1pPr marL="457200" indent="-457200">
              <a:buFont typeface="Wingdings 3" panose="05040102010807070707" pitchFamily="18" charset="2"/>
              <a:buChar char="}"/>
              <a:defRPr sz="2800" baseline="0">
                <a:solidFill>
                  <a:schemeClr val="tx2">
                    <a:lumMod val="50000"/>
                  </a:schemeClr>
                </a:solidFill>
              </a:defRPr>
            </a:lvl1pPr>
            <a:lvl2pPr marL="742950" indent="-285750">
              <a:buFont typeface="Wingdings" panose="05000000000000000000" pitchFamily="2" charset="2"/>
              <a:buChar char="§"/>
              <a:defRPr sz="2600"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368730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p:cNvSpPr/>
          <p:nvPr userDrawn="1"/>
        </p:nvSpPr>
        <p:spPr>
          <a:xfrm>
            <a:off x="0" y="1246978"/>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3"/>
          <p:cNvSpPr>
            <a:spLocks noGrp="1"/>
          </p:cNvSpPr>
          <p:nvPr>
            <p:ph sz="half" idx="2"/>
          </p:nvPr>
        </p:nvSpPr>
        <p:spPr>
          <a:xfrm>
            <a:off x="342900" y="1371600"/>
            <a:ext cx="8458200" cy="4921406"/>
          </a:xfrm>
        </p:spPr>
        <p:txBody>
          <a:bodyPr/>
          <a:lstStyle>
            <a:lvl1pPr marL="457200" indent="-457200">
              <a:buFont typeface="Wingdings 3" panose="05040102010807070707" pitchFamily="18" charset="2"/>
              <a:buChar char="}"/>
              <a:defRPr sz="2800" baseline="0">
                <a:solidFill>
                  <a:schemeClr val="tx2">
                    <a:lumMod val="50000"/>
                  </a:schemeClr>
                </a:solidFill>
              </a:defRPr>
            </a:lvl1pPr>
            <a:lvl2pPr marL="742950" indent="-285750">
              <a:buFont typeface="Wingdings" panose="05000000000000000000" pitchFamily="2" charset="2"/>
              <a:buChar char="§"/>
              <a:defRPr sz="2600"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9144374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635029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241553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Content Placeholder 3"/>
          <p:cNvSpPr>
            <a:spLocks noGrp="1"/>
          </p:cNvSpPr>
          <p:nvPr>
            <p:ph sz="half" idx="2"/>
          </p:nvPr>
        </p:nvSpPr>
        <p:spPr>
          <a:xfrm>
            <a:off x="152400" y="1326994"/>
            <a:ext cx="8763000" cy="654206"/>
          </a:xfrm>
        </p:spPr>
        <p:txBody>
          <a:bodyPr/>
          <a:lstStyle>
            <a:lvl1pPr marL="457200" indent="-457200">
              <a:buFont typeface="Wingdings" panose="05000000000000000000" pitchFamily="2" charset="2"/>
              <a:buChar char="§"/>
              <a:defRPr sz="2800">
                <a:solidFill>
                  <a:schemeClr val="tx2">
                    <a:lumMod val="75000"/>
                  </a:schemeClr>
                </a:solidFill>
              </a:defRPr>
            </a:lvl1pPr>
          </a:lstStyle>
          <a:p>
            <a:pPr lvl="0"/>
            <a:r>
              <a:rPr lang="en-US" dirty="0" smtClean="0"/>
              <a:t>Click to edit Master text styles</a:t>
            </a:r>
          </a:p>
        </p:txBody>
      </p:sp>
      <p:sp>
        <p:nvSpPr>
          <p:cNvPr id="9" name="Content Placeholder 5"/>
          <p:cNvSpPr>
            <a:spLocks noGrp="1"/>
          </p:cNvSpPr>
          <p:nvPr>
            <p:ph sz="quarter" idx="4"/>
          </p:nvPr>
        </p:nvSpPr>
        <p:spPr>
          <a:xfrm>
            <a:off x="457200" y="5943600"/>
            <a:ext cx="8305800" cy="457200"/>
          </a:xfrm>
        </p:spPr>
        <p:txBody>
          <a:bodyPr/>
          <a:lstStyle>
            <a:lvl1pPr marL="0" indent="0" algn="r">
              <a:buFont typeface="Arial" panose="020B0604020202020204" pitchFamily="34" charset="0"/>
              <a:buNone/>
              <a:defRPr sz="2000">
                <a:solidFill>
                  <a:schemeClr val="tx2">
                    <a:lumMod val="50000"/>
                  </a:schemeClr>
                </a:solidFill>
              </a:defRPr>
            </a:lvl1pPr>
            <a:lvl2pPr>
              <a:defRPr sz="2800"/>
            </a:lvl2pPr>
            <a:lvl3pPr>
              <a:defRPr sz="2800"/>
            </a:lvl3pPr>
            <a:lvl4pPr>
              <a:defRPr sz="2800"/>
            </a:lvl4pPr>
            <a:lvl5pPr>
              <a:defRPr sz="2800"/>
            </a:lvl5pPr>
          </a:lstStyle>
          <a:p>
            <a:pPr lvl="0"/>
            <a:r>
              <a:rPr lang="en-US" dirty="0" smtClean="0"/>
              <a:t>Click to edit Master text styles</a:t>
            </a:r>
          </a:p>
        </p:txBody>
      </p:sp>
      <p:sp>
        <p:nvSpPr>
          <p:cNvPr id="10"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293651015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152400" y="1326994"/>
            <a:ext cx="8763000" cy="654206"/>
          </a:xfrm>
        </p:spPr>
        <p:txBody>
          <a:bodyPr/>
          <a:lstStyle>
            <a:lvl1pPr marL="0" indent="0">
              <a:buFont typeface="Arial" panose="020B0604020202020204" pitchFamily="34" charset="0"/>
              <a:buNone/>
              <a:defRPr sz="2800">
                <a:solidFill>
                  <a:schemeClr val="tx2">
                    <a:lumMod val="75000"/>
                  </a:schemeClr>
                </a:solidFill>
              </a:defRPr>
            </a:lvl1pPr>
          </a:lstStyle>
          <a:p>
            <a:pPr lvl="0"/>
            <a:r>
              <a:rPr lang="en-US" dirty="0" smtClean="0"/>
              <a:t>Click to edit Master text styles</a:t>
            </a:r>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9625051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48315736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304800" y="1326994"/>
            <a:ext cx="8458200" cy="4921406"/>
          </a:xfrm>
        </p:spPr>
        <p:txBody>
          <a:bodyPr/>
          <a:lstStyle>
            <a:lvl1pPr marL="457200" indent="-457200">
              <a:buFont typeface="Wingdings 3" panose="05040102010807070707" pitchFamily="18" charset="2"/>
              <a:buChar char="}"/>
              <a:defRPr baseline="0">
                <a:solidFill>
                  <a:schemeClr val="tx2">
                    <a:lumMod val="50000"/>
                  </a:schemeClr>
                </a:solidFill>
              </a:defRPr>
            </a:lvl1pPr>
            <a:lvl2pPr>
              <a:defRPr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022457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152400" y="1326994"/>
            <a:ext cx="8763000" cy="654206"/>
          </a:xfrm>
        </p:spPr>
        <p:txBody>
          <a:bodyPr/>
          <a:lstStyle>
            <a:lvl1pPr marL="0" indent="0">
              <a:buFont typeface="Arial" panose="020B0604020202020204" pitchFamily="34" charset="0"/>
              <a:buNone/>
              <a:defRPr sz="2800">
                <a:solidFill>
                  <a:schemeClr val="tx2">
                    <a:lumMod val="75000"/>
                  </a:schemeClr>
                </a:solidFill>
              </a:defRPr>
            </a:lvl1pPr>
          </a:lstStyle>
          <a:p>
            <a:pPr lvl="0"/>
            <a:r>
              <a:rPr lang="en-US" dirty="0" smtClean="0"/>
              <a:t>Click to edit Master text styles</a:t>
            </a:r>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429056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788F5FB-7E94-410F-97F1-4C8EAF0A96F0}" type="datetimeFigureOut">
              <a:rPr lang="en-US">
                <a:solidFill>
                  <a:prstClr val="black"/>
                </a:solidFill>
              </a:rPr>
              <a:pPr>
                <a:defRPr/>
              </a:pPr>
              <a:t>3/16/2015</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E94EEBA-B707-4CFA-B7C1-4BBA2F2452E2}" type="slidenum">
              <a:rPr lang="en-US" altLang="en-US">
                <a:solidFill>
                  <a:prstClr val="black"/>
                </a:solidFill>
              </a:rPr>
              <a:pPr/>
              <a:t>‹#›</a:t>
            </a:fld>
            <a:endParaRPr lang="en-US" altLang="en-US">
              <a:solidFill>
                <a:prstClr val="black"/>
              </a:solidFill>
            </a:endParaRPr>
          </a:p>
        </p:txBody>
      </p:sp>
    </p:spTree>
    <p:extLst>
      <p:ext uri="{BB962C8B-B14F-4D97-AF65-F5344CB8AC3E}">
        <p14:creationId xmlns:p14="http://schemas.microsoft.com/office/powerpoint/2010/main" val="163841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7118E00-0D77-4581-AAB0-793016DD9C2F}" type="datetimeFigureOut">
              <a:rPr lang="en-US">
                <a:solidFill>
                  <a:prstClr val="black"/>
                </a:solidFill>
              </a:rPr>
              <a:pPr>
                <a:defRPr/>
              </a:pPr>
              <a:t>3/16/2015</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7D19174-9FFE-44BA-969E-E0574E019BD6}" type="slidenum">
              <a:rPr lang="en-US" altLang="en-US">
                <a:solidFill>
                  <a:prstClr val="black"/>
                </a:solidFill>
              </a:rPr>
              <a:pPr/>
              <a:t>‹#›</a:t>
            </a:fld>
            <a:endParaRPr lang="en-US" altLang="en-US">
              <a:solidFill>
                <a:prstClr val="black"/>
              </a:solidFill>
            </a:endParaRPr>
          </a:p>
        </p:txBody>
      </p:sp>
    </p:spTree>
    <p:extLst>
      <p:ext uri="{BB962C8B-B14F-4D97-AF65-F5344CB8AC3E}">
        <p14:creationId xmlns:p14="http://schemas.microsoft.com/office/powerpoint/2010/main" val="33384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8237083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304800" y="1326994"/>
            <a:ext cx="8458200" cy="4921406"/>
          </a:xfrm>
        </p:spPr>
        <p:txBody>
          <a:bodyPr/>
          <a:lstStyle>
            <a:lvl1pPr marL="457200" indent="-457200">
              <a:buFont typeface="Wingdings 3" panose="05040102010807070707" pitchFamily="18" charset="2"/>
              <a:buChar char="}"/>
              <a:defRPr baseline="0">
                <a:solidFill>
                  <a:schemeClr val="tx2">
                    <a:lumMod val="50000"/>
                  </a:schemeClr>
                </a:solidFill>
              </a:defRPr>
            </a:lvl1pPr>
            <a:lvl2pPr>
              <a:defRPr baseline="0">
                <a:solidFill>
                  <a:schemeClr val="tx2">
                    <a:lumMod val="50000"/>
                  </a:schemeClr>
                </a:solidFill>
              </a:defRPr>
            </a:lvl2pPr>
            <a:lvl3pPr>
              <a:defRPr baseline="0">
                <a:solidFill>
                  <a:schemeClr val="tx2">
                    <a:lumMod val="50000"/>
                  </a:schemeClr>
                </a:solidFill>
              </a:defRPr>
            </a:lvl3pPr>
            <a:lvl4pPr>
              <a:buClr>
                <a:schemeClr val="tx2">
                  <a:lumMod val="75000"/>
                </a:schemeClr>
              </a:buClr>
              <a:defRPr baseline="0">
                <a:solidFill>
                  <a:schemeClr val="tx2">
                    <a:lumMod val="50000"/>
                  </a:schemeClr>
                </a:solidFill>
              </a:defRPr>
            </a:lvl4pPr>
            <a:lvl5pPr>
              <a:defRPr baseline="0">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26509881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96" y="0"/>
            <a:ext cx="9144896" cy="1224692"/>
          </a:xfrm>
        </p:spPr>
        <p:txBody>
          <a:bodyPr/>
          <a:lstStyle>
            <a:lvl1pPr>
              <a:defRPr>
                <a:solidFill>
                  <a:schemeClr val="tx2">
                    <a:lumMod val="50000"/>
                  </a:schemeClr>
                </a:solidFill>
              </a:defRPr>
            </a:lvl1pPr>
          </a:lstStyle>
          <a:p>
            <a:r>
              <a:rPr lang="en-US" dirty="0" smtClean="0"/>
              <a:t>Click to edit Master title style</a:t>
            </a:r>
            <a:endParaRPr lang="en-US" dirty="0"/>
          </a:p>
        </p:txBody>
      </p:sp>
      <p:sp>
        <p:nvSpPr>
          <p:cNvPr id="4" name="Rectangle 3"/>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79206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Content Placeholder 3"/>
          <p:cNvSpPr>
            <a:spLocks noGrp="1"/>
          </p:cNvSpPr>
          <p:nvPr>
            <p:ph sz="half" idx="2"/>
          </p:nvPr>
        </p:nvSpPr>
        <p:spPr>
          <a:xfrm>
            <a:off x="152400" y="1326994"/>
            <a:ext cx="8763000" cy="654206"/>
          </a:xfrm>
        </p:spPr>
        <p:txBody>
          <a:bodyPr/>
          <a:lstStyle>
            <a:lvl1pPr marL="457200" indent="-457200">
              <a:buFont typeface="Wingdings" panose="05000000000000000000" pitchFamily="2" charset="2"/>
              <a:buChar char="§"/>
              <a:defRPr sz="2800">
                <a:solidFill>
                  <a:schemeClr val="tx2">
                    <a:lumMod val="75000"/>
                  </a:schemeClr>
                </a:solidFill>
              </a:defRPr>
            </a:lvl1pPr>
          </a:lstStyle>
          <a:p>
            <a:pPr lvl="0"/>
            <a:r>
              <a:rPr lang="en-US" dirty="0" smtClean="0"/>
              <a:t>Click to edit Master text styles</a:t>
            </a:r>
          </a:p>
        </p:txBody>
      </p:sp>
      <p:sp>
        <p:nvSpPr>
          <p:cNvPr id="9" name="Content Placeholder 5"/>
          <p:cNvSpPr>
            <a:spLocks noGrp="1"/>
          </p:cNvSpPr>
          <p:nvPr>
            <p:ph sz="quarter" idx="4"/>
          </p:nvPr>
        </p:nvSpPr>
        <p:spPr>
          <a:xfrm>
            <a:off x="457200" y="5943600"/>
            <a:ext cx="8305800" cy="457200"/>
          </a:xfrm>
        </p:spPr>
        <p:txBody>
          <a:bodyPr/>
          <a:lstStyle>
            <a:lvl1pPr marL="0" indent="0" algn="r">
              <a:buFont typeface="Arial" panose="020B0604020202020204" pitchFamily="34" charset="0"/>
              <a:buNone/>
              <a:defRPr sz="2000">
                <a:solidFill>
                  <a:schemeClr val="tx2">
                    <a:lumMod val="50000"/>
                  </a:schemeClr>
                </a:solidFill>
              </a:defRPr>
            </a:lvl1pPr>
            <a:lvl2pPr>
              <a:defRPr sz="2800"/>
            </a:lvl2pPr>
            <a:lvl3pPr>
              <a:defRPr sz="2800"/>
            </a:lvl3pPr>
            <a:lvl4pPr>
              <a:defRPr sz="2800"/>
            </a:lvl4pPr>
            <a:lvl5pPr>
              <a:defRPr sz="2800"/>
            </a:lvl5pPr>
          </a:lstStyle>
          <a:p>
            <a:pPr lvl="0"/>
            <a:r>
              <a:rPr lang="en-US" dirty="0" smtClean="0"/>
              <a:t>Click to edit Master text styles</a:t>
            </a:r>
          </a:p>
        </p:txBody>
      </p:sp>
      <p:sp>
        <p:nvSpPr>
          <p:cNvPr id="10"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1807107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Content Placeholder 3"/>
          <p:cNvSpPr>
            <a:spLocks noGrp="1"/>
          </p:cNvSpPr>
          <p:nvPr>
            <p:ph sz="half" idx="2"/>
          </p:nvPr>
        </p:nvSpPr>
        <p:spPr>
          <a:xfrm>
            <a:off x="152400" y="1326994"/>
            <a:ext cx="8763000" cy="654206"/>
          </a:xfrm>
        </p:spPr>
        <p:txBody>
          <a:bodyPr/>
          <a:lstStyle>
            <a:lvl1pPr marL="0" indent="0">
              <a:buFont typeface="Arial" panose="020B0604020202020204" pitchFamily="34" charset="0"/>
              <a:buNone/>
              <a:defRPr sz="2800">
                <a:solidFill>
                  <a:schemeClr val="tx2">
                    <a:lumMod val="75000"/>
                  </a:schemeClr>
                </a:solidFill>
              </a:defRPr>
            </a:lvl1pPr>
          </a:lstStyle>
          <a:p>
            <a:pPr lvl="0"/>
            <a:r>
              <a:rPr lang="en-US" dirty="0" smtClean="0"/>
              <a:t>Click to edit Master text styles</a:t>
            </a:r>
          </a:p>
        </p:txBody>
      </p:sp>
      <p:sp>
        <p:nvSpPr>
          <p:cNvPr id="9"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263841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13139961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2016 Cengage Learning</a:t>
            </a:r>
            <a:r>
              <a:rPr kumimoji="0" lang="en-US" sz="1200" b="0" i="0" u="none" strike="noStrike" kern="1200" cap="none" spc="0" normalizeH="0" baseline="0" noProof="0" dirty="0" smtClean="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4482" y="6462326"/>
            <a:ext cx="9135036" cy="46325"/>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4164922"/>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tx2">
              <a:lumMod val="50000"/>
            </a:schemeClr>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457200" indent="-457200" algn="l" rtl="0" fontAlgn="base">
        <a:spcBef>
          <a:spcPts val="900"/>
        </a:spcBef>
        <a:spcAft>
          <a:spcPct val="0"/>
        </a:spcAft>
        <a:buClr>
          <a:schemeClr val="tx2">
            <a:lumMod val="50000"/>
          </a:schemeClr>
        </a:buClr>
        <a:buFont typeface="Wingdings 3" panose="05040102010807070707" pitchFamily="18" charset="2"/>
        <a:buChar char=""/>
        <a:defRPr sz="28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Clr>
          <a:schemeClr val="tx2">
            <a:lumMod val="75000"/>
          </a:schemeClr>
        </a:buClr>
        <a:buFont typeface="Wingdings" panose="05000000000000000000" pitchFamily="2" charset="2"/>
        <a:buChar char="§"/>
        <a:defRPr sz="2600" kern="1200">
          <a:solidFill>
            <a:schemeClr val="tx2">
              <a:lumMod val="75000"/>
            </a:schemeClr>
          </a:solidFill>
          <a:latin typeface="Arial" pitchFamily="34" charset="0"/>
          <a:ea typeface="Arial" charset="0"/>
          <a:cs typeface="Arial" pitchFamily="34" charset="0"/>
        </a:defRPr>
      </a:lvl2pPr>
      <a:lvl3pPr marL="1143000" indent="-228600" algn="l" rtl="0" fontAlgn="base">
        <a:spcBef>
          <a:spcPts val="900"/>
        </a:spcBef>
        <a:spcAft>
          <a:spcPct val="0"/>
        </a:spcAft>
        <a:buClr>
          <a:schemeClr val="tx2">
            <a:lumMod val="50000"/>
          </a:schemeClr>
        </a:buClr>
        <a:buFont typeface="Arial"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fontAlgn="base">
        <a:spcBef>
          <a:spcPts val="900"/>
        </a:spcBef>
        <a:spcAft>
          <a:spcPct val="0"/>
        </a:spcAft>
        <a:buClr>
          <a:schemeClr val="tx2">
            <a:lumMod val="60000"/>
            <a:lumOff val="40000"/>
          </a:schemeClr>
        </a:buClr>
        <a:buFont typeface="Wingdings" panose="05000000000000000000" pitchFamily="2" charset="2"/>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fontAlgn="base">
        <a:spcBef>
          <a:spcPts val="900"/>
        </a:spcBef>
        <a:spcAft>
          <a:spcPct val="0"/>
        </a:spcAft>
        <a:buClr>
          <a:schemeClr val="tx2">
            <a:lumMod val="60000"/>
            <a:lumOff val="40000"/>
          </a:schemeClr>
        </a:buClr>
        <a:buFont typeface="Arial"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2016 Cengage Learning</a:t>
            </a:r>
            <a:r>
              <a:rPr kumimoji="0" lang="en-US" sz="1200" b="0" i="0" u="none" strike="noStrike" kern="1200" cap="none" spc="0" normalizeH="0" baseline="0" noProof="0" dirty="0" smtClean="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4482" y="6462326"/>
            <a:ext cx="9135036" cy="46325"/>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2584908"/>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tx2">
              <a:lumMod val="50000"/>
            </a:schemeClr>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457200" indent="-457200" algn="l" rtl="0" fontAlgn="base">
        <a:spcBef>
          <a:spcPts val="900"/>
        </a:spcBef>
        <a:spcAft>
          <a:spcPct val="0"/>
        </a:spcAft>
        <a:buClr>
          <a:schemeClr val="tx2">
            <a:lumMod val="50000"/>
          </a:schemeClr>
        </a:buClr>
        <a:buFont typeface="Wingdings 3" panose="05040102010807070707" pitchFamily="18" charset="2"/>
        <a:buChar char=""/>
        <a:defRPr sz="28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Clr>
          <a:schemeClr val="tx2">
            <a:lumMod val="75000"/>
          </a:schemeClr>
        </a:buClr>
        <a:buFont typeface="Wingdings" panose="05000000000000000000" pitchFamily="2" charset="2"/>
        <a:buChar char="§"/>
        <a:defRPr sz="2600" kern="1200">
          <a:solidFill>
            <a:schemeClr val="tx2">
              <a:lumMod val="75000"/>
            </a:schemeClr>
          </a:solidFill>
          <a:latin typeface="Arial" pitchFamily="34" charset="0"/>
          <a:ea typeface="Arial" charset="0"/>
          <a:cs typeface="Arial" pitchFamily="34" charset="0"/>
        </a:defRPr>
      </a:lvl2pPr>
      <a:lvl3pPr marL="1143000" indent="-228600" algn="l" rtl="0" fontAlgn="base">
        <a:spcBef>
          <a:spcPts val="900"/>
        </a:spcBef>
        <a:spcAft>
          <a:spcPct val="0"/>
        </a:spcAft>
        <a:buClr>
          <a:schemeClr val="tx2">
            <a:lumMod val="50000"/>
          </a:schemeClr>
        </a:buClr>
        <a:buFont typeface="Arial"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fontAlgn="base">
        <a:spcBef>
          <a:spcPts val="900"/>
        </a:spcBef>
        <a:spcAft>
          <a:spcPct val="0"/>
        </a:spcAft>
        <a:buClr>
          <a:schemeClr val="tx2">
            <a:lumMod val="60000"/>
            <a:lumOff val="40000"/>
          </a:schemeClr>
        </a:buClr>
        <a:buFont typeface="Wingdings" panose="05000000000000000000" pitchFamily="2" charset="2"/>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fontAlgn="base">
        <a:spcBef>
          <a:spcPts val="900"/>
        </a:spcBef>
        <a:spcAft>
          <a:spcPct val="0"/>
        </a:spcAft>
        <a:buClr>
          <a:schemeClr val="tx2">
            <a:lumMod val="60000"/>
            <a:lumOff val="40000"/>
          </a:schemeClr>
        </a:buClr>
        <a:buFont typeface="Arial"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2016 Cengage Learning</a:t>
            </a:r>
            <a:r>
              <a:rPr kumimoji="0" lang="en-US" sz="1200" b="0" i="0" u="none" strike="noStrike" kern="1200" cap="none" spc="0" normalizeH="0" baseline="0" noProof="0" dirty="0" smtClean="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4482" y="6462326"/>
            <a:ext cx="9135036" cy="46325"/>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6714260"/>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tx2">
              <a:lumMod val="50000"/>
            </a:schemeClr>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457200" indent="-457200" algn="l" rtl="0" fontAlgn="base">
        <a:spcBef>
          <a:spcPts val="900"/>
        </a:spcBef>
        <a:spcAft>
          <a:spcPct val="0"/>
        </a:spcAft>
        <a:buClr>
          <a:schemeClr val="tx2">
            <a:lumMod val="50000"/>
          </a:schemeClr>
        </a:buClr>
        <a:buFont typeface="Wingdings 3" panose="05040102010807070707" pitchFamily="18" charset="2"/>
        <a:buChar char=""/>
        <a:defRPr sz="28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Clr>
          <a:schemeClr val="tx2">
            <a:lumMod val="75000"/>
          </a:schemeClr>
        </a:buClr>
        <a:buFont typeface="Wingdings" panose="05000000000000000000" pitchFamily="2" charset="2"/>
        <a:buChar char="§"/>
        <a:defRPr sz="2600" kern="1200">
          <a:solidFill>
            <a:schemeClr val="tx2">
              <a:lumMod val="75000"/>
            </a:schemeClr>
          </a:solidFill>
          <a:latin typeface="Arial" pitchFamily="34" charset="0"/>
          <a:ea typeface="Arial" charset="0"/>
          <a:cs typeface="Arial" pitchFamily="34" charset="0"/>
        </a:defRPr>
      </a:lvl2pPr>
      <a:lvl3pPr marL="1143000" indent="-228600" algn="l" rtl="0" fontAlgn="base">
        <a:spcBef>
          <a:spcPts val="900"/>
        </a:spcBef>
        <a:spcAft>
          <a:spcPct val="0"/>
        </a:spcAft>
        <a:buClr>
          <a:schemeClr val="tx2">
            <a:lumMod val="50000"/>
          </a:schemeClr>
        </a:buClr>
        <a:buFont typeface="Arial"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fontAlgn="base">
        <a:spcBef>
          <a:spcPts val="900"/>
        </a:spcBef>
        <a:spcAft>
          <a:spcPct val="0"/>
        </a:spcAft>
        <a:buClr>
          <a:schemeClr val="tx2">
            <a:lumMod val="60000"/>
            <a:lumOff val="40000"/>
          </a:schemeClr>
        </a:buClr>
        <a:buFont typeface="Wingdings" panose="05000000000000000000" pitchFamily="2" charset="2"/>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fontAlgn="base">
        <a:spcBef>
          <a:spcPts val="900"/>
        </a:spcBef>
        <a:spcAft>
          <a:spcPct val="0"/>
        </a:spcAft>
        <a:buClr>
          <a:schemeClr val="tx2">
            <a:lumMod val="60000"/>
            <a:lumOff val="40000"/>
          </a:schemeClr>
        </a:buClr>
        <a:buFont typeface="Arial"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2016 Cengage Learning</a:t>
            </a:r>
            <a:r>
              <a:rPr kumimoji="0" lang="en-US" sz="1200" b="0" i="0" u="none" strike="noStrike" kern="1200" cap="none" spc="0" normalizeH="0" baseline="0" noProof="0" dirty="0" smtClean="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4482" y="6462326"/>
            <a:ext cx="9135036" cy="46325"/>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2924196"/>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2" r:id="rId6"/>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tx2">
              <a:lumMod val="50000"/>
            </a:schemeClr>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457200" indent="-457200" algn="l" rtl="0" fontAlgn="base">
        <a:spcBef>
          <a:spcPts val="900"/>
        </a:spcBef>
        <a:spcAft>
          <a:spcPct val="0"/>
        </a:spcAft>
        <a:buClr>
          <a:schemeClr val="tx2">
            <a:lumMod val="50000"/>
          </a:schemeClr>
        </a:buClr>
        <a:buFont typeface="Wingdings 3" panose="05040102010807070707" pitchFamily="18" charset="2"/>
        <a:buChar char=""/>
        <a:defRPr sz="28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Clr>
          <a:schemeClr val="tx2">
            <a:lumMod val="75000"/>
          </a:schemeClr>
        </a:buClr>
        <a:buFont typeface="Wingdings" panose="05000000000000000000" pitchFamily="2" charset="2"/>
        <a:buChar char="§"/>
        <a:defRPr sz="2600" kern="1200">
          <a:solidFill>
            <a:schemeClr val="tx2">
              <a:lumMod val="75000"/>
            </a:schemeClr>
          </a:solidFill>
          <a:latin typeface="Arial" pitchFamily="34" charset="0"/>
          <a:ea typeface="Arial" charset="0"/>
          <a:cs typeface="Arial" pitchFamily="34" charset="0"/>
        </a:defRPr>
      </a:lvl2pPr>
      <a:lvl3pPr marL="1143000" indent="-228600" algn="l" rtl="0" fontAlgn="base">
        <a:spcBef>
          <a:spcPts val="900"/>
        </a:spcBef>
        <a:spcAft>
          <a:spcPct val="0"/>
        </a:spcAft>
        <a:buClr>
          <a:schemeClr val="tx2">
            <a:lumMod val="50000"/>
          </a:schemeClr>
        </a:buClr>
        <a:buFont typeface="Arial"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fontAlgn="base">
        <a:spcBef>
          <a:spcPts val="900"/>
        </a:spcBef>
        <a:spcAft>
          <a:spcPct val="0"/>
        </a:spcAft>
        <a:buClr>
          <a:schemeClr val="tx2">
            <a:lumMod val="60000"/>
            <a:lumOff val="40000"/>
          </a:schemeClr>
        </a:buClr>
        <a:buFont typeface="Wingdings" panose="05000000000000000000" pitchFamily="2" charset="2"/>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fontAlgn="base">
        <a:spcBef>
          <a:spcPts val="900"/>
        </a:spcBef>
        <a:spcAft>
          <a:spcPct val="0"/>
        </a:spcAft>
        <a:buClr>
          <a:schemeClr val="tx2">
            <a:lumMod val="60000"/>
            <a:lumOff val="40000"/>
          </a:schemeClr>
        </a:buClr>
        <a:buFont typeface="Arial"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3"/>
          <a:stretch>
            <a:fillRect/>
          </a:stretch>
        </p:blipFill>
        <p:spPr>
          <a:xfrm>
            <a:off x="0" y="-9078"/>
            <a:ext cx="9139517" cy="1242848"/>
          </a:xfrm>
          <a:prstGeom prst="rect">
            <a:avLst/>
          </a:prstGeom>
        </p:spPr>
      </p:pic>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2016 Cengage Learning</a:t>
            </a:r>
            <a:r>
              <a:rPr kumimoji="0" lang="en-US" sz="1200" b="0" i="0" u="none" strike="noStrike" kern="1200" cap="none" spc="0" normalizeH="0" baseline="0" noProof="0" dirty="0" smtClean="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0" y="6462932"/>
            <a:ext cx="9139518" cy="45719"/>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4477916"/>
      </p:ext>
    </p:extLst>
  </p:cSld>
  <p:clrMap bg1="lt1" tx1="dk1" bg2="lt2" tx2="dk2" accent1="accent1" accent2="accent2" accent3="accent3" accent4="accent4" accent5="accent5" accent6="accent6" hlink="hlink" folHlink="folHlink"/>
  <p:sldLayoutIdLst>
    <p:sldLayoutId id="2147483816" r:id="rId1"/>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bg1"/>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342900" indent="-342900" algn="l" rtl="0" fontAlgn="base">
        <a:spcBef>
          <a:spcPts val="900"/>
        </a:spcBef>
        <a:spcAft>
          <a:spcPct val="0"/>
        </a:spcAft>
        <a:buFont typeface="Arial" charset="0"/>
        <a:buChar char="•"/>
        <a:defRPr sz="32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fontAlgn="base">
        <a:spcBef>
          <a:spcPts val="900"/>
        </a:spcBef>
        <a:spcAft>
          <a:spcPct val="0"/>
        </a:spcAft>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fontAlgn="base">
        <a:spcBef>
          <a:spcPts val="9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fontAlgn="base">
        <a:spcBef>
          <a:spcPts val="9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4"/>
          <a:stretch>
            <a:fillRect/>
          </a:stretch>
        </p:blipFill>
        <p:spPr>
          <a:xfrm>
            <a:off x="0" y="-9078"/>
            <a:ext cx="9139517" cy="1242848"/>
          </a:xfrm>
          <a:prstGeom prst="rect">
            <a:avLst/>
          </a:prstGeom>
        </p:spPr>
      </p:pic>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a:defRPr/>
            </a:pPr>
            <a:r>
              <a:rPr lang="en-US" sz="1200" dirty="0" smtClean="0">
                <a:solidFill>
                  <a:prstClr val="white"/>
                </a:solidFill>
                <a:latin typeface="Tahoma" panose="020B0604030504040204" pitchFamily="34" charset="0"/>
                <a:ea typeface="Tahoma" panose="020B0604030504040204" pitchFamily="34" charset="0"/>
                <a:cs typeface="Tahoma" panose="020B0604030504040204" pitchFamily="34" charset="0"/>
              </a:rPr>
              <a:t>©  2016 Cengage Learning</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en-US"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0" y="6462932"/>
            <a:ext cx="9139518" cy="45719"/>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7652191"/>
      </p:ext>
    </p:extLst>
  </p:cSld>
  <p:clrMap bg1="lt1" tx1="dk1" bg2="lt2" tx2="dk2" accent1="accent1" accent2="accent2" accent3="accent3" accent4="accent4" accent5="accent5" accent6="accent6" hlink="hlink" folHlink="folHlink"/>
  <p:sldLayoutIdLst>
    <p:sldLayoutId id="2147483844" r:id="rId1"/>
    <p:sldLayoutId id="2147483845" r:id="rId2"/>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bg1"/>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342900" indent="-342900" algn="l" rtl="0" fontAlgn="base">
        <a:spcBef>
          <a:spcPts val="900"/>
        </a:spcBef>
        <a:spcAft>
          <a:spcPct val="0"/>
        </a:spcAft>
        <a:buFont typeface="Arial" charset="0"/>
        <a:buChar char="•"/>
        <a:defRPr sz="32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fontAlgn="base">
        <a:spcBef>
          <a:spcPts val="900"/>
        </a:spcBef>
        <a:spcAft>
          <a:spcPct val="0"/>
        </a:spcAft>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fontAlgn="base">
        <a:spcBef>
          <a:spcPts val="9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fontAlgn="base">
        <a:spcBef>
          <a:spcPts val="9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78" y="0"/>
            <a:ext cx="9144896" cy="12246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39269" y="139676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0" y="6485580"/>
            <a:ext cx="9144001" cy="379512"/>
          </a:xfrm>
          <a:prstGeom prst="rect">
            <a:avLst/>
          </a:prstGeom>
          <a:solidFill>
            <a:srgbClr val="3278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p:cNvSpPr txBox="1"/>
          <p:nvPr userDrawn="1"/>
        </p:nvSpPr>
        <p:spPr>
          <a:xfrm>
            <a:off x="6763231" y="6548372"/>
            <a:ext cx="2376287" cy="276999"/>
          </a:xfrm>
          <a:prstGeom prst="rect">
            <a:avLst/>
          </a:prstGeom>
          <a:noFill/>
        </p:spPr>
        <p:txBody>
          <a:bodyPr wrap="square" rtlCol="0">
            <a:spAutoFit/>
          </a:bodyPr>
          <a:lstStyle/>
          <a:p>
            <a:pPr>
              <a:defRPr/>
            </a:pPr>
            <a:r>
              <a:rPr lang="en-US" sz="1200" dirty="0" smtClean="0">
                <a:solidFill>
                  <a:prstClr val="white"/>
                </a:solidFill>
                <a:latin typeface="Tahoma" panose="020B0604030504040204" pitchFamily="34" charset="0"/>
                <a:ea typeface="Tahoma" panose="020B0604030504040204" pitchFamily="34" charset="0"/>
                <a:cs typeface="Tahoma" panose="020B0604030504040204" pitchFamily="34" charset="0"/>
              </a:rPr>
              <a:t>©  2016 Cengage Learning</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en-US"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userDrawn="1"/>
        </p:nvSpPr>
        <p:spPr>
          <a:xfrm>
            <a:off x="4482" y="6462326"/>
            <a:ext cx="9135036" cy="46325"/>
          </a:xfrm>
          <a:prstGeom prst="rect">
            <a:avLst/>
          </a:prstGeom>
          <a:solidFill>
            <a:srgbClr val="255997"/>
          </a:solidFill>
          <a:ln w="28575">
            <a:solidFill>
              <a:srgbClr val="255997"/>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0" y="1233770"/>
            <a:ext cx="9144000" cy="14176"/>
          </a:xfrm>
          <a:prstGeom prst="rect">
            <a:avLst/>
          </a:prstGeom>
          <a:solidFill>
            <a:schemeClr val="accent1"/>
          </a:solidFill>
          <a:ln w="28575">
            <a:solidFill>
              <a:srgbClr val="3478CA"/>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713519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Lst>
  <p:timing>
    <p:tnLst>
      <p:par>
        <p:cTn id="1" dur="indefinite" restart="never" nodeType="tmRoot"/>
      </p:par>
    </p:tnLst>
  </p:timing>
  <p:hf sldNum="0" hdr="0" ftr="0" dt="0"/>
  <p:txStyles>
    <p:titleStyle>
      <a:lvl1pPr marL="119063" indent="0" algn="l" rtl="0" fontAlgn="base">
        <a:spcBef>
          <a:spcPct val="0"/>
        </a:spcBef>
        <a:spcAft>
          <a:spcPct val="0"/>
        </a:spcAft>
        <a:defRPr sz="3200" kern="1200" baseline="0">
          <a:solidFill>
            <a:schemeClr val="tx2">
              <a:lumMod val="50000"/>
            </a:schemeClr>
          </a:solidFill>
          <a:latin typeface="Arial" pitchFamily="34" charset="0"/>
          <a:ea typeface="Arial" charset="0"/>
          <a:cs typeface="Arial" pitchFamily="34" charset="0"/>
        </a:defRPr>
      </a:lvl1pPr>
      <a:lvl2pPr algn="ctr" rtl="0" fontAlgn="base">
        <a:spcBef>
          <a:spcPct val="0"/>
        </a:spcBef>
        <a:spcAft>
          <a:spcPct val="0"/>
        </a:spcAft>
        <a:defRPr sz="4000">
          <a:solidFill>
            <a:schemeClr val="tx1"/>
          </a:solidFill>
          <a:latin typeface="Arial" charset="0"/>
          <a:ea typeface="Arial" charset="0"/>
          <a:cs typeface="Arial" charset="0"/>
        </a:defRPr>
      </a:lvl2pPr>
      <a:lvl3pPr algn="ctr" rtl="0" fontAlgn="base">
        <a:spcBef>
          <a:spcPct val="0"/>
        </a:spcBef>
        <a:spcAft>
          <a:spcPct val="0"/>
        </a:spcAft>
        <a:defRPr sz="4000">
          <a:solidFill>
            <a:schemeClr val="tx1"/>
          </a:solidFill>
          <a:latin typeface="Arial" charset="0"/>
          <a:ea typeface="Arial" charset="0"/>
          <a:cs typeface="Arial" charset="0"/>
        </a:defRPr>
      </a:lvl3pPr>
      <a:lvl4pPr algn="ctr" rtl="0" fontAlgn="base">
        <a:spcBef>
          <a:spcPct val="0"/>
        </a:spcBef>
        <a:spcAft>
          <a:spcPct val="0"/>
        </a:spcAft>
        <a:defRPr sz="4000">
          <a:solidFill>
            <a:schemeClr val="tx1"/>
          </a:solidFill>
          <a:latin typeface="Arial" charset="0"/>
          <a:ea typeface="Arial" charset="0"/>
          <a:cs typeface="Arial" charset="0"/>
        </a:defRPr>
      </a:lvl4pPr>
      <a:lvl5pPr algn="ctr" rtl="0" fontAlgn="base">
        <a:spcBef>
          <a:spcPct val="0"/>
        </a:spcBef>
        <a:spcAft>
          <a:spcPct val="0"/>
        </a:spcAft>
        <a:defRPr sz="4000">
          <a:solidFill>
            <a:schemeClr val="tx1"/>
          </a:solidFill>
          <a:latin typeface="Arial" charset="0"/>
          <a:ea typeface="Arial" charset="0"/>
          <a:cs typeface="Arial" charset="0"/>
        </a:defRPr>
      </a:lvl5pPr>
      <a:lvl6pPr marL="457200" algn="ctr" rtl="0" fontAlgn="base">
        <a:spcBef>
          <a:spcPct val="0"/>
        </a:spcBef>
        <a:spcAft>
          <a:spcPct val="0"/>
        </a:spcAft>
        <a:defRPr sz="4000">
          <a:solidFill>
            <a:schemeClr val="tx1"/>
          </a:solidFill>
          <a:latin typeface="Arial" charset="0"/>
          <a:ea typeface="Arial" charset="0"/>
          <a:cs typeface="Arial" charset="0"/>
        </a:defRPr>
      </a:lvl6pPr>
      <a:lvl7pPr marL="914400" algn="ctr" rtl="0" fontAlgn="base">
        <a:spcBef>
          <a:spcPct val="0"/>
        </a:spcBef>
        <a:spcAft>
          <a:spcPct val="0"/>
        </a:spcAft>
        <a:defRPr sz="4000">
          <a:solidFill>
            <a:schemeClr val="tx1"/>
          </a:solidFill>
          <a:latin typeface="Arial" charset="0"/>
          <a:ea typeface="Arial" charset="0"/>
          <a:cs typeface="Arial" charset="0"/>
        </a:defRPr>
      </a:lvl7pPr>
      <a:lvl8pPr marL="1371600" algn="ctr" rtl="0" fontAlgn="base">
        <a:spcBef>
          <a:spcPct val="0"/>
        </a:spcBef>
        <a:spcAft>
          <a:spcPct val="0"/>
        </a:spcAft>
        <a:defRPr sz="4000">
          <a:solidFill>
            <a:schemeClr val="tx1"/>
          </a:solidFill>
          <a:latin typeface="Arial" charset="0"/>
          <a:ea typeface="Arial" charset="0"/>
          <a:cs typeface="Arial" charset="0"/>
        </a:defRPr>
      </a:lvl8pPr>
      <a:lvl9pPr marL="1828800" algn="ctr" rtl="0" fontAlgn="base">
        <a:spcBef>
          <a:spcPct val="0"/>
        </a:spcBef>
        <a:spcAft>
          <a:spcPct val="0"/>
        </a:spcAft>
        <a:defRPr sz="4000">
          <a:solidFill>
            <a:schemeClr val="tx1"/>
          </a:solidFill>
          <a:latin typeface="Arial" charset="0"/>
          <a:ea typeface="Arial" charset="0"/>
          <a:cs typeface="Arial" charset="0"/>
        </a:defRPr>
      </a:lvl9pPr>
    </p:titleStyle>
    <p:bodyStyle>
      <a:lvl1pPr marL="457200" indent="-457200" algn="l" rtl="0" fontAlgn="base">
        <a:spcBef>
          <a:spcPts val="900"/>
        </a:spcBef>
        <a:spcAft>
          <a:spcPct val="0"/>
        </a:spcAft>
        <a:buClr>
          <a:schemeClr val="tx2">
            <a:lumMod val="50000"/>
          </a:schemeClr>
        </a:buClr>
        <a:buFont typeface="Wingdings 3" panose="05040102010807070707" pitchFamily="18" charset="2"/>
        <a:buChar char=""/>
        <a:defRPr sz="2800" kern="1200">
          <a:solidFill>
            <a:schemeClr val="tx1"/>
          </a:solidFill>
          <a:latin typeface="Arial" pitchFamily="34" charset="0"/>
          <a:ea typeface="Arial" charset="0"/>
          <a:cs typeface="Arial" pitchFamily="34" charset="0"/>
        </a:defRPr>
      </a:lvl1pPr>
      <a:lvl2pPr marL="742950" indent="-285750" algn="l" rtl="0" fontAlgn="base">
        <a:spcBef>
          <a:spcPts val="900"/>
        </a:spcBef>
        <a:spcAft>
          <a:spcPct val="0"/>
        </a:spcAft>
        <a:buClr>
          <a:schemeClr val="tx2">
            <a:lumMod val="75000"/>
          </a:schemeClr>
        </a:buClr>
        <a:buFont typeface="Wingdings" panose="05000000000000000000" pitchFamily="2" charset="2"/>
        <a:buChar char="§"/>
        <a:defRPr sz="2600" kern="1200">
          <a:solidFill>
            <a:schemeClr val="tx2">
              <a:lumMod val="75000"/>
            </a:schemeClr>
          </a:solidFill>
          <a:latin typeface="Arial" pitchFamily="34" charset="0"/>
          <a:ea typeface="Arial" charset="0"/>
          <a:cs typeface="Arial" pitchFamily="34" charset="0"/>
        </a:defRPr>
      </a:lvl2pPr>
      <a:lvl3pPr marL="1143000" indent="-228600" algn="l" rtl="0" fontAlgn="base">
        <a:spcBef>
          <a:spcPts val="900"/>
        </a:spcBef>
        <a:spcAft>
          <a:spcPct val="0"/>
        </a:spcAft>
        <a:buClr>
          <a:schemeClr val="tx2">
            <a:lumMod val="50000"/>
          </a:schemeClr>
        </a:buClr>
        <a:buFont typeface="Arial"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fontAlgn="base">
        <a:spcBef>
          <a:spcPts val="900"/>
        </a:spcBef>
        <a:spcAft>
          <a:spcPct val="0"/>
        </a:spcAft>
        <a:buClr>
          <a:schemeClr val="tx2">
            <a:lumMod val="60000"/>
            <a:lumOff val="40000"/>
          </a:schemeClr>
        </a:buClr>
        <a:buFont typeface="Wingdings" panose="05000000000000000000" pitchFamily="2" charset="2"/>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fontAlgn="base">
        <a:spcBef>
          <a:spcPts val="900"/>
        </a:spcBef>
        <a:spcAft>
          <a:spcPct val="0"/>
        </a:spcAft>
        <a:buClr>
          <a:schemeClr val="tx2">
            <a:lumMod val="60000"/>
            <a:lumOff val="40000"/>
          </a:schemeClr>
        </a:buClr>
        <a:buFont typeface="Arial"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308ACA"/>
          </a:solidFill>
        </p:spPr>
        <p:txBody>
          <a:bodyPr/>
          <a:lstStyle/>
          <a:p>
            <a:r>
              <a:rPr lang="en-US" dirty="0" smtClean="0">
                <a:solidFill>
                  <a:schemeClr val="bg1"/>
                </a:solidFill>
              </a:rPr>
              <a:t>Chapter 18: Applied Psychology</a:t>
            </a:r>
            <a:endParaRPr lang="en-US" dirty="0">
              <a:solidFill>
                <a:schemeClr val="bg1"/>
              </a:solidFill>
            </a:endParaRPr>
          </a:p>
        </p:txBody>
      </p:sp>
    </p:spTree>
    <p:extLst>
      <p:ext uri="{BB962C8B-B14F-4D97-AF65-F5344CB8AC3E}">
        <p14:creationId xmlns:p14="http://schemas.microsoft.com/office/powerpoint/2010/main" val="810838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 y="0"/>
            <a:ext cx="85344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Environmental Psychology</a:t>
            </a:r>
          </a:p>
        </p:txBody>
      </p:sp>
      <p:sp>
        <p:nvSpPr>
          <p:cNvPr id="17411" name="Text Placeholder 2"/>
          <p:cNvSpPr>
            <a:spLocks noGrp="1"/>
          </p:cNvSpPr>
          <p:nvPr>
            <p:ph type="body" idx="1"/>
          </p:nvPr>
        </p:nvSpPr>
        <p:spPr>
          <a:xfrm>
            <a:off x="152400" y="1396764"/>
            <a:ext cx="8959516" cy="4927836"/>
          </a:xfrm>
        </p:spPr>
        <p:txBody>
          <a:bodyPr/>
          <a:lstStyle/>
          <a:p>
            <a:pPr eaLnBrk="1" hangingPunct="1"/>
            <a:r>
              <a:rPr lang="en-US" altLang="en-US" sz="2600" dirty="0" smtClean="0">
                <a:solidFill>
                  <a:srgbClr val="000000"/>
                </a:solidFill>
                <a:cs typeface="Times New Roman" panose="02020603050405020304" pitchFamily="18" charset="0"/>
              </a:rPr>
              <a:t>What do environmental psychologists do? </a:t>
            </a:r>
          </a:p>
          <a:p>
            <a:pPr lvl="1"/>
            <a:r>
              <a:rPr lang="en-US" altLang="en-US" sz="2000" dirty="0" smtClean="0">
                <a:solidFill>
                  <a:srgbClr val="000000"/>
                </a:solidFill>
                <a:cs typeface="Times New Roman" panose="02020603050405020304" pitchFamily="18" charset="0"/>
              </a:rPr>
              <a:t>Look at </a:t>
            </a:r>
            <a:r>
              <a:rPr lang="en-US" altLang="en-US" sz="2000" b="1" dirty="0" smtClean="0">
                <a:solidFill>
                  <a:srgbClr val="000000"/>
                </a:solidFill>
                <a:cs typeface="Times New Roman" panose="02020603050405020304" pitchFamily="18" charset="0"/>
              </a:rPr>
              <a:t>social environments, physical environments, </a:t>
            </a:r>
            <a:r>
              <a:rPr lang="en-US" altLang="en-US" sz="2000" dirty="0" smtClean="0">
                <a:solidFill>
                  <a:srgbClr val="000000"/>
                </a:solidFill>
                <a:cs typeface="Times New Roman" panose="02020603050405020304" pitchFamily="18" charset="0"/>
              </a:rPr>
              <a:t>and </a:t>
            </a:r>
            <a:r>
              <a:rPr lang="en-US" altLang="en-US" sz="2000" b="1" dirty="0" smtClean="0">
                <a:solidFill>
                  <a:srgbClr val="000000"/>
                </a:solidFill>
                <a:cs typeface="Times New Roman" panose="02020603050405020304" pitchFamily="18" charset="0"/>
              </a:rPr>
              <a:t>behavioral settings</a:t>
            </a:r>
            <a:r>
              <a:rPr lang="en-US" altLang="en-US" sz="2000" dirty="0" smtClean="0">
                <a:solidFill>
                  <a:srgbClr val="000000"/>
                </a:solidFill>
                <a:cs typeface="Times New Roman" panose="02020603050405020304" pitchFamily="18" charset="0"/>
              </a:rPr>
              <a:t> to consider environmental impacts</a:t>
            </a:r>
            <a:endParaRPr lang="en-US" altLang="en-US" sz="2000" dirty="0">
              <a:solidFill>
                <a:srgbClr val="000000"/>
              </a:solidFill>
              <a:cs typeface="Times New Roman" panose="02020603050405020304" pitchFamily="18" charset="0"/>
            </a:endParaRPr>
          </a:p>
          <a:p>
            <a:pPr lvl="1"/>
            <a:r>
              <a:rPr lang="en-US" altLang="en-US" sz="2000" dirty="0" smtClean="0">
                <a:solidFill>
                  <a:srgbClr val="000000"/>
                </a:solidFill>
                <a:cs typeface="Times New Roman" panose="02020603050405020304" pitchFamily="18" charset="0"/>
              </a:rPr>
              <a:t>Look at how environmental settings influence behavior</a:t>
            </a:r>
          </a:p>
          <a:p>
            <a:pPr lvl="2"/>
            <a:r>
              <a:rPr lang="en-US" altLang="en-US" sz="2000" dirty="0" smtClean="0">
                <a:solidFill>
                  <a:srgbClr val="000000"/>
                </a:solidFill>
                <a:cs typeface="Times New Roman" panose="02020603050405020304" pitchFamily="18" charset="0"/>
              </a:rPr>
              <a:t>Structure of public settings can influence rates of crime</a:t>
            </a:r>
          </a:p>
          <a:p>
            <a:pPr lvl="2"/>
            <a:r>
              <a:rPr lang="en-US" altLang="en-US" sz="2000" dirty="0" smtClean="0">
                <a:solidFill>
                  <a:srgbClr val="000000"/>
                </a:solidFill>
                <a:cs typeface="Times New Roman" panose="02020603050405020304" pitchFamily="18" charset="0"/>
              </a:rPr>
              <a:t>Shopping areas can be structure to encourage lingering</a:t>
            </a:r>
          </a:p>
          <a:p>
            <a:pPr lvl="1"/>
            <a:r>
              <a:rPr lang="en-US" altLang="en-US" sz="2000" dirty="0" smtClean="0">
                <a:solidFill>
                  <a:srgbClr val="000000"/>
                </a:solidFill>
                <a:cs typeface="Times New Roman" panose="02020603050405020304" pitchFamily="18" charset="0"/>
              </a:rPr>
              <a:t>Look at </a:t>
            </a:r>
            <a:r>
              <a:rPr lang="en-US" altLang="en-US" sz="2000" b="1" dirty="0" smtClean="0">
                <a:solidFill>
                  <a:srgbClr val="000000"/>
                </a:solidFill>
                <a:cs typeface="Times New Roman" panose="02020603050405020304" pitchFamily="18" charset="0"/>
              </a:rPr>
              <a:t>territorial behaviors</a:t>
            </a:r>
            <a:endParaRPr lang="en-US" altLang="en-US" sz="2000" dirty="0" smtClean="0">
              <a:solidFill>
                <a:srgbClr val="000000"/>
              </a:solidFill>
              <a:cs typeface="Times New Roman" panose="02020603050405020304" pitchFamily="18" charset="0"/>
            </a:endParaRPr>
          </a:p>
          <a:p>
            <a:pPr lvl="2"/>
            <a:r>
              <a:rPr lang="en-US" altLang="en-US" sz="1800" dirty="0" smtClean="0">
                <a:solidFill>
                  <a:srgbClr val="000000"/>
                </a:solidFill>
                <a:cs typeface="Times New Roman" panose="02020603050405020304" pitchFamily="18" charset="0"/>
              </a:rPr>
              <a:t>What types of spaces cane be “owned” or “saved”? </a:t>
            </a:r>
          </a:p>
          <a:p>
            <a:pPr lvl="2"/>
            <a:r>
              <a:rPr lang="en-US" altLang="en-US" sz="1800" dirty="0" smtClean="0">
                <a:solidFill>
                  <a:srgbClr val="000000"/>
                </a:solidFill>
                <a:cs typeface="Times New Roman" panose="02020603050405020304" pitchFamily="18" charset="0"/>
              </a:rPr>
              <a:t>When-and how- do we mark territory?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1988" y="4495800"/>
            <a:ext cx="2419927" cy="1814945"/>
          </a:xfrm>
          <a:prstGeom prst="rect">
            <a:avLst/>
          </a:prstGeom>
        </p:spPr>
      </p:pic>
    </p:spTree>
    <p:extLst>
      <p:ext uri="{BB962C8B-B14F-4D97-AF65-F5344CB8AC3E}">
        <p14:creationId xmlns:p14="http://schemas.microsoft.com/office/powerpoint/2010/main" val="3281084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52400" y="1326994"/>
            <a:ext cx="8991600" cy="5150006"/>
          </a:xfrm>
        </p:spPr>
        <p:txBody>
          <a:bodyPr/>
          <a:lstStyle/>
          <a:p>
            <a:r>
              <a:rPr lang="en-US" sz="2400" dirty="0" smtClean="0"/>
              <a:t>Pathological effects of crowding (John Calhoun’s research)</a:t>
            </a:r>
          </a:p>
          <a:p>
            <a:r>
              <a:rPr lang="en-US" sz="2400" dirty="0" smtClean="0"/>
              <a:t>Does crowding </a:t>
            </a:r>
            <a:r>
              <a:rPr lang="en-US" sz="2400" i="1" dirty="0" smtClean="0"/>
              <a:t>cause</a:t>
            </a:r>
            <a:r>
              <a:rPr lang="en-US" sz="2400" dirty="0" smtClean="0"/>
              <a:t> pathological behaviors?</a:t>
            </a:r>
          </a:p>
          <a:p>
            <a:r>
              <a:rPr lang="en-US" sz="2400" dirty="0" smtClean="0"/>
              <a:t>Crowding v. Density</a:t>
            </a:r>
          </a:p>
          <a:p>
            <a:pPr lvl="1"/>
            <a:r>
              <a:rPr lang="en-US" sz="2000" dirty="0" smtClean="0"/>
              <a:t>Crowding: subjective feeling of being overstimulated by social inputs or loss of privacy</a:t>
            </a:r>
          </a:p>
          <a:p>
            <a:pPr lvl="1">
              <a:spcBef>
                <a:spcPts val="0"/>
              </a:spcBef>
              <a:tabLst>
                <a:tab pos="5264150" algn="l"/>
                <a:tab pos="5319713" algn="l"/>
              </a:tabLst>
            </a:pPr>
            <a:r>
              <a:rPr lang="en-US" sz="2000" dirty="0" smtClean="0"/>
              <a:t>Density: number of people in a </a:t>
            </a:r>
          </a:p>
          <a:p>
            <a:pPr marL="471488" lvl="1" indent="-14288">
              <a:spcBef>
                <a:spcPts val="0"/>
              </a:spcBef>
              <a:buNone/>
              <a:tabLst>
                <a:tab pos="747713" algn="l"/>
                <a:tab pos="5319713" algn="l"/>
              </a:tabLst>
            </a:pPr>
            <a:r>
              <a:rPr lang="en-US" sz="2000" dirty="0" smtClean="0"/>
              <a:t>		given space</a:t>
            </a:r>
          </a:p>
          <a:p>
            <a:pPr lvl="1">
              <a:tabLst>
                <a:tab pos="5264150" algn="l"/>
                <a:tab pos="5319713" algn="l"/>
              </a:tabLst>
            </a:pPr>
            <a:endParaRPr lang="en-US" sz="2200" dirty="0" smtClean="0"/>
          </a:p>
        </p:txBody>
      </p:sp>
      <p:sp>
        <p:nvSpPr>
          <p:cNvPr id="3" name="Title 2"/>
          <p:cNvSpPr>
            <a:spLocks noGrp="1"/>
          </p:cNvSpPr>
          <p:nvPr>
            <p:ph type="title"/>
          </p:nvPr>
        </p:nvSpPr>
        <p:spPr/>
        <p:txBody>
          <a:bodyPr/>
          <a:lstStyle/>
          <a:p>
            <a:r>
              <a:rPr lang="en-US" dirty="0" smtClean="0"/>
              <a:t>Stressful Environments: Crowding </a:t>
            </a:r>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3124201"/>
            <a:ext cx="2819399" cy="205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552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0"/>
            <a:ext cx="8915400" cy="1219200"/>
          </a:xfrm>
        </p:spPr>
        <p:txBody>
          <a:bodyPr/>
          <a:lstStyle/>
          <a:p>
            <a:pPr eaLnBrk="1" hangingPunct="1"/>
            <a:r>
              <a:rPr lang="en-US" altLang="en-US" dirty="0" smtClean="0">
                <a:solidFill>
                  <a:srgbClr val="000000"/>
                </a:solidFill>
                <a:cs typeface="Times New Roman" panose="02020603050405020304" pitchFamily="18" charset="0"/>
              </a:rPr>
              <a:t>Stressful Environments: </a:t>
            </a:r>
            <a:br>
              <a:rPr lang="en-US" altLang="en-US" dirty="0" smtClean="0">
                <a:solidFill>
                  <a:srgbClr val="000000"/>
                </a:solidFill>
                <a:cs typeface="Times New Roman" panose="02020603050405020304" pitchFamily="18" charset="0"/>
              </a:rPr>
            </a:br>
            <a:r>
              <a:rPr lang="en-US" altLang="en-US" dirty="0">
                <a:solidFill>
                  <a:srgbClr val="000000"/>
                </a:solidFill>
                <a:cs typeface="Times New Roman" panose="02020603050405020304" pitchFamily="18" charset="0"/>
              </a:rPr>
              <a:t>	</a:t>
            </a:r>
            <a:r>
              <a:rPr lang="en-US" altLang="en-US" dirty="0" smtClean="0">
                <a:solidFill>
                  <a:srgbClr val="000000"/>
                </a:solidFill>
                <a:cs typeface="Times New Roman" panose="02020603050405020304" pitchFamily="18" charset="0"/>
              </a:rPr>
              <a:t>Attentional Overload and Noise Pollution</a:t>
            </a:r>
            <a:endParaRPr lang="en-US" altLang="en-US" dirty="0" smtClean="0">
              <a:solidFill>
                <a:srgbClr val="000000"/>
              </a:solidFill>
              <a:latin typeface="Arial" panose="020B0604020202020204" pitchFamily="34" charset="0"/>
              <a:cs typeface="Times New Roman" panose="02020603050405020304" pitchFamily="18" charset="0"/>
            </a:endParaRPr>
          </a:p>
        </p:txBody>
      </p:sp>
      <p:sp>
        <p:nvSpPr>
          <p:cNvPr id="20483" name="Text Placeholder 2"/>
          <p:cNvSpPr>
            <a:spLocks noGrp="1"/>
          </p:cNvSpPr>
          <p:nvPr>
            <p:ph type="body" idx="1"/>
          </p:nvPr>
        </p:nvSpPr>
        <p:spPr>
          <a:xfrm>
            <a:off x="228600" y="1396764"/>
            <a:ext cx="8686799" cy="4927836"/>
          </a:xfrm>
        </p:spPr>
        <p:txBody>
          <a:bodyPr/>
          <a:lstStyle/>
          <a:p>
            <a:pPr eaLnBrk="1" hangingPunct="1"/>
            <a:r>
              <a:rPr lang="en-US" altLang="en-US" sz="2400" b="1" dirty="0" smtClean="0">
                <a:solidFill>
                  <a:srgbClr val="000000"/>
                </a:solidFill>
                <a:latin typeface="Arial" panose="020B0604020202020204" pitchFamily="34" charset="0"/>
                <a:cs typeface="Times New Roman" panose="02020603050405020304" pitchFamily="18" charset="0"/>
              </a:rPr>
              <a:t>Attentional Overload</a:t>
            </a:r>
          </a:p>
          <a:p>
            <a:pPr lvl="1"/>
            <a:r>
              <a:rPr lang="en-US" altLang="en-US" sz="2000" dirty="0" smtClean="0">
                <a:solidFill>
                  <a:srgbClr val="000000"/>
                </a:solidFill>
                <a:cs typeface="Times New Roman" panose="02020603050405020304" pitchFamily="18" charset="0"/>
              </a:rPr>
              <a:t>Stimulation from senses, information, social contact make excessive demand on attention</a:t>
            </a:r>
          </a:p>
          <a:p>
            <a:pPr lvl="1"/>
            <a:r>
              <a:rPr lang="en-US" altLang="en-US" sz="2000" dirty="0" smtClean="0">
                <a:solidFill>
                  <a:srgbClr val="000000"/>
                </a:solidFill>
                <a:cs typeface="Times New Roman" panose="02020603050405020304" pitchFamily="18" charset="0"/>
              </a:rPr>
              <a:t>Experienced as a stressful condition</a:t>
            </a:r>
          </a:p>
          <a:p>
            <a:pPr lvl="1"/>
            <a:r>
              <a:rPr lang="en-US" altLang="en-US" sz="2000" dirty="0" smtClean="0">
                <a:solidFill>
                  <a:srgbClr val="000000"/>
                </a:solidFill>
                <a:cs typeface="Times New Roman" panose="02020603050405020304" pitchFamily="18" charset="0"/>
              </a:rPr>
              <a:t>Concept from Stanley Milgram, who said city dwellers prevent it by ignoring nonessential events, seeming “callous” </a:t>
            </a:r>
          </a:p>
          <a:p>
            <a:pPr marL="514350" indent="-342900"/>
            <a:r>
              <a:rPr lang="en-US" altLang="en-US" sz="2200" b="1" dirty="0" smtClean="0">
                <a:solidFill>
                  <a:srgbClr val="000000"/>
                </a:solidFill>
                <a:cs typeface="Times New Roman" panose="02020603050405020304" pitchFamily="18" charset="0"/>
              </a:rPr>
              <a:t>Noise Pollution</a:t>
            </a:r>
          </a:p>
          <a:p>
            <a:pPr marL="800100" lvl="1" indent="-342900"/>
            <a:r>
              <a:rPr lang="en-US" altLang="en-US" sz="2000" dirty="0" smtClean="0">
                <a:solidFill>
                  <a:srgbClr val="000000"/>
                </a:solidFill>
                <a:latin typeface="Arial" panose="020B0604020202020204" pitchFamily="34" charset="0"/>
                <a:cs typeface="Times New Roman" panose="02020603050405020304" pitchFamily="18" charset="0"/>
              </a:rPr>
              <a:t>Stressful and intrusive noise</a:t>
            </a:r>
          </a:p>
          <a:p>
            <a:pPr marL="800100" lvl="1" indent="-342900"/>
            <a:r>
              <a:rPr lang="en-US" altLang="en-US" sz="2000" dirty="0" smtClean="0">
                <a:solidFill>
                  <a:srgbClr val="000000"/>
                </a:solidFill>
                <a:cs typeface="Times New Roman" panose="02020603050405020304" pitchFamily="18" charset="0"/>
              </a:rPr>
              <a:t>Causes stress symptoms such as high blood pressure, reduced attention</a:t>
            </a:r>
            <a:endParaRPr lang="en-US" altLang="en-US" sz="2000" dirty="0" smtClean="0">
              <a:solidFill>
                <a:srgbClr val="00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61312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28600" y="1219199"/>
            <a:ext cx="8915400" cy="5105401"/>
          </a:xfrm>
        </p:spPr>
        <p:txBody>
          <a:bodyPr/>
          <a:lstStyle/>
          <a:p>
            <a:pPr marL="0" indent="0">
              <a:buNone/>
            </a:pPr>
            <a:r>
              <a:rPr lang="en-US" sz="2200" dirty="0" smtClean="0"/>
              <a:t>One of the top problems facing the world today</a:t>
            </a:r>
          </a:p>
          <a:p>
            <a:pPr marL="0" indent="0">
              <a:buNone/>
            </a:pPr>
            <a:r>
              <a:rPr lang="en-US" sz="2200" dirty="0" smtClean="0"/>
              <a:t>World Population: &gt;7.2 billion</a:t>
            </a:r>
          </a:p>
          <a:p>
            <a:pPr marL="0" indent="0">
              <a:buNone/>
            </a:pPr>
            <a:r>
              <a:rPr lang="en-US" sz="2200" dirty="0" smtClean="0"/>
              <a:t>Estimated world population by 2050: 9.6 billion</a:t>
            </a:r>
          </a:p>
          <a:p>
            <a:pPr marL="0" indent="0">
              <a:buNone/>
            </a:pPr>
            <a:r>
              <a:rPr lang="en-US" sz="2200" dirty="0" smtClean="0"/>
              <a:t>Maximum sustainable population of earth: between 5-20 billion</a:t>
            </a:r>
          </a:p>
          <a:p>
            <a:pPr marL="0" indent="0">
              <a:buNone/>
            </a:pPr>
            <a:endParaRPr lang="en-US" sz="2600" dirty="0"/>
          </a:p>
        </p:txBody>
      </p:sp>
      <p:sp>
        <p:nvSpPr>
          <p:cNvPr id="3" name="Title 2"/>
          <p:cNvSpPr>
            <a:spLocks noGrp="1"/>
          </p:cNvSpPr>
          <p:nvPr>
            <p:ph type="title"/>
          </p:nvPr>
        </p:nvSpPr>
        <p:spPr/>
        <p:txBody>
          <a:bodyPr/>
          <a:lstStyle/>
          <a:p>
            <a:r>
              <a:rPr lang="en-US" dirty="0" smtClean="0"/>
              <a:t>Overpopulation</a:t>
            </a:r>
            <a:endParaRPr lang="en-US" dirty="0"/>
          </a:p>
        </p:txBody>
      </p:sp>
      <p:pic>
        <p:nvPicPr>
          <p:cNvPr id="8194" name="Picture 2" descr="C:\Users\Jeannette\Desktop\Coon PPT chapters\Coon 14E PPT project-ch 11 18 images\Coon 14E fig 18-1 p 582 world pop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1023" y="3200399"/>
            <a:ext cx="5216955" cy="3151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883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28600" y="1326994"/>
            <a:ext cx="8686800" cy="5073806"/>
          </a:xfrm>
        </p:spPr>
        <p:txBody>
          <a:bodyPr/>
          <a:lstStyle/>
          <a:p>
            <a:r>
              <a:rPr lang="en-US" altLang="en-US" sz="2200" dirty="0" smtClean="0">
                <a:solidFill>
                  <a:srgbClr val="000000"/>
                </a:solidFill>
                <a:cs typeface="Times New Roman" panose="02020603050405020304" pitchFamily="18" charset="0"/>
              </a:rPr>
              <a:t>Overpopulation is closely connected to environmental damage</a:t>
            </a:r>
          </a:p>
          <a:p>
            <a:pPr lvl="1"/>
            <a:r>
              <a:rPr lang="en-US" altLang="en-US" sz="2000" dirty="0" smtClean="0">
                <a:solidFill>
                  <a:srgbClr val="000000"/>
                </a:solidFill>
                <a:cs typeface="Times New Roman" panose="02020603050405020304" pitchFamily="18" charset="0"/>
              </a:rPr>
              <a:t>Most environmental problems trace to human overuse of natural resources.</a:t>
            </a:r>
          </a:p>
          <a:p>
            <a:r>
              <a:rPr lang="en-US" altLang="en-US" sz="2000" dirty="0" smtClean="0">
                <a:solidFill>
                  <a:srgbClr val="000000"/>
                </a:solidFill>
                <a:cs typeface="Times New Roman" panose="02020603050405020304" pitchFamily="18" charset="0"/>
              </a:rPr>
              <a:t>How can we improve resource use?</a:t>
            </a:r>
          </a:p>
          <a:p>
            <a:pPr lvl="1"/>
            <a:r>
              <a:rPr lang="en-US" altLang="en-US" sz="1800" dirty="0" smtClean="0">
                <a:solidFill>
                  <a:srgbClr val="000000"/>
                </a:solidFill>
                <a:cs typeface="Times New Roman" panose="02020603050405020304" pitchFamily="18" charset="0"/>
              </a:rPr>
              <a:t>Reduce ecological footprint</a:t>
            </a:r>
          </a:p>
          <a:p>
            <a:pPr lvl="1"/>
            <a:r>
              <a:rPr lang="en-US" altLang="en-US" sz="1800" dirty="0" smtClean="0">
                <a:solidFill>
                  <a:srgbClr val="000000"/>
                </a:solidFill>
                <a:cs typeface="Times New Roman" panose="02020603050405020304" pitchFamily="18" charset="0"/>
              </a:rPr>
              <a:t>Conservation</a:t>
            </a:r>
          </a:p>
          <a:p>
            <a:pPr lvl="1"/>
            <a:r>
              <a:rPr lang="en-US" altLang="en-US" sz="1800" dirty="0" smtClean="0">
                <a:solidFill>
                  <a:srgbClr val="000000"/>
                </a:solidFill>
                <a:cs typeface="Times New Roman" panose="02020603050405020304" pitchFamily="18" charset="0"/>
              </a:rPr>
              <a:t>Reduce carbon footprint</a:t>
            </a:r>
          </a:p>
          <a:p>
            <a:pPr lvl="1"/>
            <a:r>
              <a:rPr lang="en-US" altLang="en-US" sz="1800" dirty="0" smtClean="0">
                <a:solidFill>
                  <a:srgbClr val="000000"/>
                </a:solidFill>
                <a:cs typeface="Times New Roman" panose="02020603050405020304" pitchFamily="18" charset="0"/>
              </a:rPr>
              <a:t>Reduce, reuse, recycle</a:t>
            </a:r>
          </a:p>
          <a:p>
            <a:pPr marL="514350" indent="-342900">
              <a:spcBef>
                <a:spcPts val="0"/>
              </a:spcBef>
              <a:tabLst>
                <a:tab pos="471488" algn="l"/>
              </a:tabLst>
            </a:pPr>
            <a:r>
              <a:rPr lang="en-US" altLang="en-US" sz="2000" dirty="0" smtClean="0">
                <a:solidFill>
                  <a:srgbClr val="000000"/>
                </a:solidFill>
                <a:cs typeface="Times New Roman" panose="02020603050405020304" pitchFamily="18" charset="0"/>
              </a:rPr>
              <a:t>Individuals, industries, and </a:t>
            </a:r>
          </a:p>
          <a:p>
            <a:pPr marL="171450" indent="0">
              <a:spcBef>
                <a:spcPts val="0"/>
              </a:spcBef>
              <a:buNone/>
              <a:tabLst>
                <a:tab pos="471488" algn="l"/>
              </a:tabLst>
            </a:pPr>
            <a:r>
              <a:rPr lang="en-US" altLang="en-US" sz="2000" dirty="0" smtClean="0">
                <a:solidFill>
                  <a:srgbClr val="000000"/>
                </a:solidFill>
                <a:cs typeface="Times New Roman" panose="02020603050405020304" pitchFamily="18" charset="0"/>
              </a:rPr>
              <a:t>	governments</a:t>
            </a:r>
          </a:p>
          <a:p>
            <a:endParaRPr lang="en-US" altLang="en-US" sz="2200" b="1" dirty="0">
              <a:solidFill>
                <a:srgbClr val="000000"/>
              </a:solidFill>
              <a:cs typeface="Times New Roman" panose="02020603050405020304" pitchFamily="18" charset="0"/>
            </a:endParaRPr>
          </a:p>
          <a:p>
            <a:pPr marL="457200" lvl="1" indent="0">
              <a:buNone/>
            </a:pPr>
            <a:endParaRPr lang="en-US" sz="2600" dirty="0" smtClean="0"/>
          </a:p>
          <a:p>
            <a:pPr lvl="1"/>
            <a:endParaRPr lang="en-US" sz="2600" dirty="0" smtClean="0"/>
          </a:p>
          <a:p>
            <a:pPr marL="0" indent="0">
              <a:buNone/>
            </a:pPr>
            <a:endParaRPr lang="en-US" dirty="0" smtClean="0"/>
          </a:p>
          <a:p>
            <a:pPr marL="457200" lvl="1" indent="0">
              <a:buNone/>
            </a:pPr>
            <a:endParaRPr lang="en-US" dirty="0"/>
          </a:p>
          <a:p>
            <a:pPr marL="457200" lvl="1" indent="0">
              <a:buNone/>
            </a:pPr>
            <a:endParaRPr lang="en-US" dirty="0" smtClean="0"/>
          </a:p>
          <a:p>
            <a:pPr marL="457200" lvl="1" indent="0">
              <a:buNone/>
            </a:pPr>
            <a:r>
              <a:rPr lang="en-US" dirty="0" smtClean="0"/>
              <a:t>				</a:t>
            </a:r>
          </a:p>
          <a:p>
            <a:pPr marL="0" indent="0">
              <a:buNone/>
            </a:pPr>
            <a:endParaRPr lang="en-US" dirty="0" smtClean="0"/>
          </a:p>
        </p:txBody>
      </p:sp>
      <p:sp>
        <p:nvSpPr>
          <p:cNvPr id="3" name="Title 2"/>
          <p:cNvSpPr>
            <a:spLocks noGrp="1"/>
          </p:cNvSpPr>
          <p:nvPr>
            <p:ph type="title"/>
          </p:nvPr>
        </p:nvSpPr>
        <p:spPr/>
        <p:txBody>
          <a:bodyPr/>
          <a:lstStyle/>
          <a:p>
            <a:r>
              <a:rPr lang="en-US" dirty="0" smtClean="0"/>
              <a:t>Environmental Damage and </a:t>
            </a:r>
            <a:br>
              <a:rPr lang="en-US" dirty="0" smtClean="0"/>
            </a:br>
            <a:r>
              <a:rPr lang="en-US" dirty="0"/>
              <a:t>	</a:t>
            </a:r>
            <a:r>
              <a:rPr lang="en-US" dirty="0" smtClean="0"/>
              <a:t>Resource Consumption</a:t>
            </a:r>
            <a:endParaRPr lang="en-US" dirty="0"/>
          </a:p>
        </p:txBody>
      </p:sp>
      <p:pic>
        <p:nvPicPr>
          <p:cNvPr id="4" name="Picture 2" descr="C:\Users\Jeannette\Desktop\Coon PPT chapters\Coon 14E PPT project-ch 11 18 images\Coon 14E fig 18-2 p 583 bringing up bab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667000"/>
            <a:ext cx="40386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955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Environmental Problems and Social Dilemmas</a:t>
            </a:r>
          </a:p>
        </p:txBody>
      </p:sp>
      <p:sp>
        <p:nvSpPr>
          <p:cNvPr id="25603" name="Text Placeholder 2"/>
          <p:cNvSpPr>
            <a:spLocks noGrp="1"/>
          </p:cNvSpPr>
          <p:nvPr>
            <p:ph type="body" idx="1"/>
          </p:nvPr>
        </p:nvSpPr>
        <p:spPr>
          <a:xfrm>
            <a:off x="152400" y="1371600"/>
            <a:ext cx="8991600" cy="5029200"/>
          </a:xfrm>
        </p:spPr>
        <p:txBody>
          <a:bodyPr/>
          <a:lstStyle/>
          <a:p>
            <a:pPr eaLnBrk="1" hangingPunct="1"/>
            <a:r>
              <a:rPr lang="en-US" altLang="en-US" sz="2400" b="1" dirty="0" smtClean="0">
                <a:solidFill>
                  <a:srgbClr val="000000"/>
                </a:solidFill>
                <a:cs typeface="Times New Roman" panose="02020603050405020304" pitchFamily="18" charset="0"/>
              </a:rPr>
              <a:t>Social dilemmas</a:t>
            </a:r>
            <a:r>
              <a:rPr lang="en-US" altLang="en-US" sz="2400" dirty="0" smtClean="0">
                <a:solidFill>
                  <a:srgbClr val="000000"/>
                </a:solidFill>
                <a:cs typeface="Times New Roman" panose="02020603050405020304" pitchFamily="18" charset="0"/>
              </a:rPr>
              <a:t> contribute to many environmental problems. </a:t>
            </a:r>
          </a:p>
          <a:p>
            <a:pPr eaLnBrk="1" hangingPunct="1"/>
            <a:r>
              <a:rPr lang="en-US" altLang="en-US" sz="2400" dirty="0" smtClean="0">
                <a:solidFill>
                  <a:srgbClr val="000000"/>
                </a:solidFill>
                <a:cs typeface="Times New Roman" panose="02020603050405020304" pitchFamily="18" charset="0"/>
              </a:rPr>
              <a:t>A </a:t>
            </a:r>
            <a:r>
              <a:rPr lang="en-US" altLang="en-US" sz="2400" b="1" dirty="0" smtClean="0">
                <a:solidFill>
                  <a:srgbClr val="000000"/>
                </a:solidFill>
                <a:cs typeface="Times New Roman" panose="02020603050405020304" pitchFamily="18" charset="0"/>
              </a:rPr>
              <a:t>social dilemma </a:t>
            </a:r>
            <a:r>
              <a:rPr lang="en-US" altLang="en-US" sz="2400" dirty="0" smtClean="0">
                <a:solidFill>
                  <a:srgbClr val="000000"/>
                </a:solidFill>
                <a:cs typeface="Times New Roman" panose="02020603050405020304" pitchFamily="18" charset="0"/>
              </a:rPr>
              <a:t> is a social situation that rewards actions that have undesired effects in the long run.</a:t>
            </a:r>
          </a:p>
          <a:p>
            <a:pPr lvl="1"/>
            <a:r>
              <a:rPr lang="en-US" altLang="en-US" sz="2000" dirty="0" smtClean="0">
                <a:solidFill>
                  <a:srgbClr val="000000"/>
                </a:solidFill>
                <a:cs typeface="Times New Roman" panose="02020603050405020304" pitchFamily="18" charset="0"/>
              </a:rPr>
              <a:t>No individual acts intentionally against group interest</a:t>
            </a:r>
          </a:p>
          <a:p>
            <a:pPr lvl="1"/>
            <a:r>
              <a:rPr lang="en-US" altLang="en-US" sz="2000" dirty="0" smtClean="0">
                <a:solidFill>
                  <a:srgbClr val="000000"/>
                </a:solidFill>
                <a:cs typeface="Times New Roman" panose="02020603050405020304" pitchFamily="18" charset="0"/>
              </a:rPr>
              <a:t>When everyone acts alike, the cumulative effect is harm</a:t>
            </a:r>
          </a:p>
          <a:p>
            <a:pPr marL="171450" indent="0">
              <a:buNone/>
            </a:pPr>
            <a:endParaRPr lang="en-US" altLang="en-US" sz="1800" dirty="0" smtClean="0">
              <a:solidFill>
                <a:srgbClr val="000000"/>
              </a:solidFill>
              <a:cs typeface="Times New Roman" panose="02020603050405020304" pitchFamily="18" charset="0"/>
            </a:endParaRPr>
          </a:p>
          <a:p>
            <a:pPr marL="171450" indent="0">
              <a:buNone/>
            </a:pPr>
            <a:r>
              <a:rPr lang="en-US" altLang="en-US" sz="2400" b="1" dirty="0" smtClean="0">
                <a:solidFill>
                  <a:srgbClr val="000000"/>
                </a:solidFill>
                <a:cs typeface="Times New Roman" panose="02020603050405020304" pitchFamily="18" charset="0"/>
              </a:rPr>
              <a:t>Tragedy of the Commons</a:t>
            </a:r>
            <a:endParaRPr lang="en-US" altLang="en-US" sz="2400" b="1" dirty="0">
              <a:solidFill>
                <a:srgbClr val="000000"/>
              </a:solidFill>
              <a:cs typeface="Times New Roman" panose="02020603050405020304" pitchFamily="18" charset="0"/>
            </a:endParaRPr>
          </a:p>
          <a:p>
            <a:pPr marL="457200" lvl="1" indent="0">
              <a:buNone/>
            </a:pPr>
            <a:r>
              <a:rPr lang="en-US" altLang="en-US" sz="2000" dirty="0" smtClean="0">
                <a:solidFill>
                  <a:srgbClr val="000000"/>
                </a:solidFill>
                <a:cs typeface="Times New Roman" panose="02020603050405020304" pitchFamily="18" charset="0"/>
              </a:rPr>
              <a:t>A specific type of social dilemma in which each person acts in his or her self-interest resulting in collectively using too much of a scarce resource.</a:t>
            </a:r>
          </a:p>
        </p:txBody>
      </p:sp>
    </p:spTree>
    <p:extLst>
      <p:ext uri="{BB962C8B-B14F-4D97-AF65-F5344CB8AC3E}">
        <p14:creationId xmlns:p14="http://schemas.microsoft.com/office/powerpoint/2010/main" val="2052988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Escaping Dilemmas</a:t>
            </a:r>
          </a:p>
        </p:txBody>
      </p:sp>
      <p:sp>
        <p:nvSpPr>
          <p:cNvPr id="25603" name="Text Placeholder 2"/>
          <p:cNvSpPr>
            <a:spLocks noGrp="1"/>
          </p:cNvSpPr>
          <p:nvPr>
            <p:ph type="body" idx="1"/>
          </p:nvPr>
        </p:nvSpPr>
        <p:spPr>
          <a:xfrm>
            <a:off x="152400" y="1371600"/>
            <a:ext cx="8991600" cy="5029200"/>
          </a:xfrm>
        </p:spPr>
        <p:txBody>
          <a:bodyPr/>
          <a:lstStyle/>
          <a:p>
            <a:pPr eaLnBrk="1" hangingPunct="1"/>
            <a:r>
              <a:rPr lang="en-US" altLang="en-US" sz="2400" b="1" dirty="0" smtClean="0">
                <a:solidFill>
                  <a:srgbClr val="000000"/>
                </a:solidFill>
                <a:cs typeface="Times New Roman" panose="02020603050405020304" pitchFamily="18" charset="0"/>
              </a:rPr>
              <a:t>How do we escape social dilemmas? </a:t>
            </a:r>
            <a:endParaRPr lang="en-US" altLang="en-US" sz="2400" dirty="0" smtClean="0">
              <a:solidFill>
                <a:srgbClr val="000000"/>
              </a:solidFill>
              <a:cs typeface="Times New Roman" panose="02020603050405020304" pitchFamily="18" charset="0"/>
            </a:endParaRPr>
          </a:p>
          <a:p>
            <a:pPr lvl="1"/>
            <a:r>
              <a:rPr lang="en-US" altLang="en-US" sz="1800" dirty="0" smtClean="0">
                <a:solidFill>
                  <a:srgbClr val="000000"/>
                </a:solidFill>
                <a:cs typeface="Times New Roman" panose="02020603050405020304" pitchFamily="18" charset="0"/>
              </a:rPr>
              <a:t>Persuasion</a:t>
            </a:r>
          </a:p>
          <a:p>
            <a:pPr lvl="1"/>
            <a:r>
              <a:rPr lang="en-US" altLang="en-US" sz="1800" dirty="0" smtClean="0">
                <a:solidFill>
                  <a:srgbClr val="000000"/>
                </a:solidFill>
                <a:cs typeface="Times New Roman" panose="02020603050405020304" pitchFamily="18" charset="0"/>
              </a:rPr>
              <a:t>Education</a:t>
            </a:r>
          </a:p>
          <a:p>
            <a:pPr lvl="1"/>
            <a:r>
              <a:rPr lang="en-US" altLang="en-US" sz="1800" dirty="0" smtClean="0">
                <a:solidFill>
                  <a:srgbClr val="000000"/>
                </a:solidFill>
                <a:cs typeface="Times New Roman" panose="02020603050405020304" pitchFamily="18" charset="0"/>
              </a:rPr>
              <a:t>Rearranging the rewards and costs associated with behaviors</a:t>
            </a:r>
          </a:p>
          <a:p>
            <a:pPr lvl="1"/>
            <a:r>
              <a:rPr lang="en-US" altLang="en-US" sz="1800" dirty="0" smtClean="0">
                <a:solidFill>
                  <a:srgbClr val="000000"/>
                </a:solidFill>
                <a:cs typeface="Times New Roman" panose="02020603050405020304" pitchFamily="18" charset="0"/>
              </a:rPr>
              <a:t>Some problems are harder and require a multi-pronged approach</a:t>
            </a:r>
          </a:p>
          <a:p>
            <a:pPr lvl="1"/>
            <a:endParaRPr lang="en-US" altLang="en-US" sz="1800" dirty="0" smtClean="0">
              <a:solidFill>
                <a:srgbClr val="000000"/>
              </a:solidFill>
              <a:cs typeface="Times New Roman" panose="02020603050405020304" pitchFamily="18" charset="0"/>
            </a:endParaRPr>
          </a:p>
        </p:txBody>
      </p:sp>
    </p:spTree>
    <p:extLst>
      <p:ext uri="{BB962C8B-B14F-4D97-AF65-F5344CB8AC3E}">
        <p14:creationId xmlns:p14="http://schemas.microsoft.com/office/powerpoint/2010/main" val="294830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304800" y="1326994"/>
            <a:ext cx="8610600" cy="4921406"/>
          </a:xfrm>
        </p:spPr>
        <p:txBody>
          <a:bodyPr/>
          <a:lstStyle/>
          <a:p>
            <a:r>
              <a:rPr lang="en-US" sz="2400" dirty="0" smtClean="0"/>
              <a:t>How do environmental psychologists find solutions to environmental problems?</a:t>
            </a:r>
          </a:p>
          <a:p>
            <a:pPr lvl="1"/>
            <a:r>
              <a:rPr lang="en-US" sz="2000" b="1" dirty="0" smtClean="0"/>
              <a:t>Environmental assessment: </a:t>
            </a:r>
            <a:r>
              <a:rPr lang="en-US" sz="2000" dirty="0" smtClean="0"/>
              <a:t>analysis of effects that an environment has on behavior and perceptions </a:t>
            </a:r>
          </a:p>
          <a:p>
            <a:pPr lvl="1"/>
            <a:r>
              <a:rPr lang="en-US" sz="2000" b="1" dirty="0" smtClean="0"/>
              <a:t>Architectural psychology</a:t>
            </a:r>
            <a:r>
              <a:rPr lang="en-US" sz="2000" dirty="0" smtClean="0"/>
              <a:t>: study of the effects of buildings on behavior and the design of buildings using behavioral principles</a:t>
            </a:r>
          </a:p>
          <a:p>
            <a:endParaRPr lang="en-US" dirty="0" smtClean="0"/>
          </a:p>
          <a:p>
            <a:endParaRPr lang="en-US" dirty="0" smtClean="0"/>
          </a:p>
          <a:p>
            <a:endParaRPr lang="en-US" dirty="0"/>
          </a:p>
          <a:p>
            <a:pPr marL="0" indent="0">
              <a:buNone/>
            </a:pPr>
            <a:r>
              <a:rPr lang="en-US" dirty="0" smtClean="0"/>
              <a:t>			</a:t>
            </a:r>
            <a:endParaRPr lang="en-US" sz="2600" dirty="0" smtClean="0"/>
          </a:p>
          <a:p>
            <a:pPr marL="0" indent="0">
              <a:buNone/>
            </a:pPr>
            <a:r>
              <a:rPr lang="en-US" dirty="0" smtClean="0"/>
              <a:t>				        </a:t>
            </a:r>
            <a:r>
              <a:rPr lang="en-US" sz="2000" dirty="0" smtClean="0"/>
              <a:t>Solution to Crowding in Dorms</a:t>
            </a:r>
            <a:endParaRPr lang="en-US" sz="2000" dirty="0"/>
          </a:p>
        </p:txBody>
      </p:sp>
      <p:sp>
        <p:nvSpPr>
          <p:cNvPr id="3" name="Title 2"/>
          <p:cNvSpPr>
            <a:spLocks noGrp="1"/>
          </p:cNvSpPr>
          <p:nvPr>
            <p:ph type="title"/>
          </p:nvPr>
        </p:nvSpPr>
        <p:spPr/>
        <p:txBody>
          <a:bodyPr/>
          <a:lstStyle/>
          <a:p>
            <a:r>
              <a:rPr lang="en-US" dirty="0" smtClean="0"/>
              <a:t>Environmental Problem Solving</a:t>
            </a:r>
            <a:endParaRPr lang="en-US" dirty="0"/>
          </a:p>
        </p:txBody>
      </p:sp>
      <p:pic>
        <p:nvPicPr>
          <p:cNvPr id="3076" name="Picture 4" descr="C:\Users\Jeannette\Desktop\Coon PPT chapters\Coon 14E PPT project-ch 11 18 images\Coon 14E fig 18-3 p 586 solution to crowd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918" y="3787697"/>
            <a:ext cx="86106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60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Psychology of Law, Education, and Sports</a:t>
            </a:r>
            <a:endParaRPr lang="en-US" dirty="0"/>
          </a:p>
        </p:txBody>
      </p:sp>
      <p:sp>
        <p:nvSpPr>
          <p:cNvPr id="3" name="Content Placeholder 2"/>
          <p:cNvSpPr>
            <a:spLocks noGrp="1"/>
          </p:cNvSpPr>
          <p:nvPr>
            <p:ph sz="half" idx="2"/>
          </p:nvPr>
        </p:nvSpPr>
        <p:spPr>
          <a:xfrm>
            <a:off x="152400" y="1371600"/>
            <a:ext cx="8763000" cy="5029200"/>
          </a:xfrm>
        </p:spPr>
        <p:txBody>
          <a:bodyPr/>
          <a:lstStyle/>
          <a:p>
            <a:r>
              <a:rPr lang="en-US" sz="2400" dirty="0" smtClean="0"/>
              <a:t>This section covers the </a:t>
            </a:r>
          </a:p>
          <a:p>
            <a:pPr lvl="1"/>
            <a:r>
              <a:rPr lang="en-US" sz="2200" dirty="0"/>
              <a:t>Psychology </a:t>
            </a:r>
            <a:r>
              <a:rPr lang="en-US" sz="2200" dirty="0" smtClean="0"/>
              <a:t>of Law</a:t>
            </a:r>
          </a:p>
          <a:p>
            <a:pPr lvl="2"/>
            <a:r>
              <a:rPr lang="en-US" sz="2000" dirty="0" smtClean="0"/>
              <a:t>Jury behavior</a:t>
            </a:r>
          </a:p>
          <a:p>
            <a:pPr lvl="2"/>
            <a:r>
              <a:rPr lang="en-US" sz="2000" dirty="0"/>
              <a:t>S</a:t>
            </a:r>
            <a:r>
              <a:rPr lang="en-US" sz="2000" dirty="0" smtClean="0"/>
              <a:t>cientific jury selection and death-qualified juries</a:t>
            </a:r>
          </a:p>
          <a:p>
            <a:pPr lvl="1"/>
            <a:r>
              <a:rPr lang="en-US" sz="2400" dirty="0" smtClean="0"/>
              <a:t>Psychology of Education                                        </a:t>
            </a:r>
          </a:p>
          <a:p>
            <a:pPr lvl="2"/>
            <a:r>
              <a:rPr lang="en-US" sz="2000" dirty="0" smtClean="0"/>
              <a:t>Teaching strategy                            </a:t>
            </a:r>
          </a:p>
          <a:p>
            <a:pPr lvl="2"/>
            <a:r>
              <a:rPr lang="en-US" sz="2000" dirty="0" smtClean="0"/>
              <a:t>Learning </a:t>
            </a:r>
            <a:r>
              <a:rPr lang="en-US" sz="2000" dirty="0"/>
              <a:t>and </a:t>
            </a:r>
            <a:r>
              <a:rPr lang="en-US" sz="2000" dirty="0" smtClean="0"/>
              <a:t>Teaching styles</a:t>
            </a:r>
          </a:p>
          <a:p>
            <a:pPr lvl="1"/>
            <a:r>
              <a:rPr lang="en-US" sz="2400" dirty="0" smtClean="0"/>
              <a:t>Psychology of Sports                                            </a:t>
            </a:r>
          </a:p>
          <a:p>
            <a:pPr lvl="2">
              <a:buFont typeface="Arial" pitchFamily="34" charset="0"/>
              <a:buChar char="−"/>
            </a:pPr>
            <a:r>
              <a:rPr lang="en-US" sz="2000" dirty="0" smtClean="0"/>
              <a:t>Psychological approach to sports</a:t>
            </a:r>
          </a:p>
          <a:p>
            <a:pPr lvl="2">
              <a:buFont typeface="Arial" pitchFamily="34" charset="0"/>
              <a:buChar char="−"/>
            </a:pPr>
            <a:r>
              <a:rPr lang="en-US" sz="2000" dirty="0"/>
              <a:t>P</a:t>
            </a:r>
            <a:r>
              <a:rPr lang="en-US" sz="2000" dirty="0" smtClean="0"/>
              <a:t>eak performance                   </a:t>
            </a:r>
          </a:p>
          <a:p>
            <a:pPr lvl="2">
              <a:buFont typeface="Arial" pitchFamily="34" charset="0"/>
              <a:buChar char="−"/>
            </a:pPr>
            <a:endParaRPr lang="en-US" sz="2000" dirty="0" smtClean="0"/>
          </a:p>
          <a:p>
            <a:pPr marL="914400" lvl="2" indent="0">
              <a:buNone/>
            </a:pPr>
            <a:endParaRPr lang="en-US" dirty="0" smtClean="0"/>
          </a:p>
        </p:txBody>
      </p:sp>
      <p:pic>
        <p:nvPicPr>
          <p:cNvPr id="4" name="Picture 2" descr="C:\Users\Jeannette\Desktop\Coon PPT chapters\Coon 14E PPT project-ch 11 18 images\Coon 14E fig 18-4 p 591 target shot and heartbe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572000"/>
            <a:ext cx="30480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72200" y="3295471"/>
            <a:ext cx="2590800" cy="1200329"/>
          </a:xfrm>
          <a:prstGeom prst="rect">
            <a:avLst/>
          </a:prstGeom>
          <a:noFill/>
          <a:ln>
            <a:solidFill>
              <a:schemeClr val="accent1"/>
            </a:solidFill>
          </a:ln>
        </p:spPr>
        <p:txBody>
          <a:bodyPr wrap="square" rtlCol="0">
            <a:spAutoFit/>
          </a:bodyPr>
          <a:lstStyle/>
          <a:p>
            <a:pPr marL="0" lvl="1"/>
            <a:r>
              <a:rPr lang="en-US" sz="1800" dirty="0">
                <a:solidFill>
                  <a:schemeClr val="tx2"/>
                </a:solidFill>
              </a:rPr>
              <a:t>Sports psychologists found </a:t>
            </a:r>
            <a:r>
              <a:rPr lang="en-US" sz="1800" dirty="0" smtClean="0">
                <a:solidFill>
                  <a:schemeClr val="tx2"/>
                </a:solidFill>
              </a:rPr>
              <a:t> </a:t>
            </a:r>
            <a:r>
              <a:rPr lang="en-US" sz="1800" dirty="0">
                <a:solidFill>
                  <a:schemeClr val="tx2"/>
                </a:solidFill>
              </a:rPr>
              <a:t>that top shooters squeeze </a:t>
            </a:r>
            <a:r>
              <a:rPr lang="en-US" sz="1800" dirty="0" smtClean="0">
                <a:solidFill>
                  <a:schemeClr val="tx2"/>
                </a:solidFill>
              </a:rPr>
              <a:t>the </a:t>
            </a:r>
            <a:r>
              <a:rPr lang="en-US" sz="1800" dirty="0">
                <a:solidFill>
                  <a:schemeClr val="tx2"/>
                </a:solidFill>
              </a:rPr>
              <a:t>trigger </a:t>
            </a:r>
            <a:r>
              <a:rPr lang="en-US" sz="1800" dirty="0" smtClean="0">
                <a:solidFill>
                  <a:schemeClr val="tx2"/>
                </a:solidFill>
              </a:rPr>
              <a:t>between heartbeats.</a:t>
            </a:r>
            <a:endParaRPr lang="en-US" dirty="0">
              <a:solidFill>
                <a:schemeClr val="tx2"/>
              </a:solidFill>
            </a:endParaRPr>
          </a:p>
        </p:txBody>
      </p:sp>
    </p:spTree>
    <p:extLst>
      <p:ext uri="{BB962C8B-B14F-4D97-AF65-F5344CB8AC3E}">
        <p14:creationId xmlns:p14="http://schemas.microsoft.com/office/powerpoint/2010/main" val="207074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1"/>
            <a:ext cx="8686800" cy="1295399"/>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Psychology of Law</a:t>
            </a:r>
          </a:p>
        </p:txBody>
      </p:sp>
      <p:sp>
        <p:nvSpPr>
          <p:cNvPr id="31747" name="Text Placeholder 2"/>
          <p:cNvSpPr>
            <a:spLocks noGrp="1"/>
          </p:cNvSpPr>
          <p:nvPr>
            <p:ph type="body" idx="1"/>
          </p:nvPr>
        </p:nvSpPr>
        <p:spPr>
          <a:xfrm>
            <a:off x="228600" y="1396764"/>
            <a:ext cx="8686799" cy="4927836"/>
          </a:xfrm>
        </p:spPr>
        <p:txBody>
          <a:bodyPr/>
          <a:lstStyle/>
          <a:p>
            <a:r>
              <a:rPr lang="en-US" altLang="en-US" sz="2400" b="1" dirty="0">
                <a:solidFill>
                  <a:srgbClr val="000000"/>
                </a:solidFill>
                <a:cs typeface="Times New Roman" panose="02020603050405020304" pitchFamily="18" charset="0"/>
              </a:rPr>
              <a:t>Psychology of Law: </a:t>
            </a:r>
            <a:r>
              <a:rPr lang="en-US" altLang="en-US" sz="2400" dirty="0">
                <a:solidFill>
                  <a:srgbClr val="000000"/>
                </a:solidFill>
                <a:cs typeface="Times New Roman" panose="02020603050405020304" pitchFamily="18" charset="0"/>
              </a:rPr>
              <a:t>study of the behavioral dimensions of the legal </a:t>
            </a:r>
            <a:r>
              <a:rPr lang="en-US" altLang="en-US" sz="2400" dirty="0" smtClean="0">
                <a:solidFill>
                  <a:srgbClr val="000000"/>
                </a:solidFill>
                <a:cs typeface="Times New Roman" panose="02020603050405020304" pitchFamily="18" charset="0"/>
              </a:rPr>
              <a:t>system</a:t>
            </a:r>
          </a:p>
          <a:p>
            <a:pPr eaLnBrk="1" hangingPunct="1"/>
            <a:endParaRPr lang="en-US" altLang="en-US" dirty="0" smtClean="0">
              <a:solidFill>
                <a:srgbClr val="000000"/>
              </a:solidFill>
              <a:latin typeface="Arial" panose="020B060402020202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39675939"/>
              </p:ext>
            </p:extLst>
          </p:nvPr>
        </p:nvGraphicFramePr>
        <p:xfrm>
          <a:off x="990600" y="2590800"/>
          <a:ext cx="6858000" cy="3337560"/>
        </p:xfrm>
        <a:graphic>
          <a:graphicData uri="http://schemas.openxmlformats.org/drawingml/2006/table">
            <a:tbl>
              <a:tblPr firstRow="1" bandRow="1">
                <a:tableStyleId>{3B4B98B0-60AC-42C2-AFA5-B58CD77FA1E5}</a:tableStyleId>
              </a:tblPr>
              <a:tblGrid>
                <a:gridCol w="2286000"/>
                <a:gridCol w="2286000"/>
                <a:gridCol w="2286000"/>
              </a:tblGrid>
              <a:tr h="370840">
                <a:tc gridSpan="3">
                  <a:txBody>
                    <a:bodyPr/>
                    <a:lstStyle/>
                    <a:p>
                      <a:r>
                        <a:rPr lang="en-US" dirty="0" smtClean="0">
                          <a:solidFill>
                            <a:schemeClr val="tx1"/>
                          </a:solidFill>
                        </a:rPr>
                        <a:t>Topics</a:t>
                      </a:r>
                      <a:r>
                        <a:rPr lang="en-US" baseline="0" dirty="0" smtClean="0">
                          <a:solidFill>
                            <a:schemeClr val="tx1"/>
                          </a:solidFill>
                        </a:rPr>
                        <a:t> of Special Interest in the Psychology of Law</a:t>
                      </a:r>
                      <a:endParaRPr lang="en-US" dirty="0">
                        <a:solidFill>
                          <a:schemeClr val="tx1"/>
                        </a:solidFill>
                      </a:endParaRPr>
                    </a:p>
                  </a:txBody>
                  <a:tcPr>
                    <a:solidFill>
                      <a:schemeClr val="accent1">
                        <a:lumMod val="20000"/>
                        <a:lumOff val="80000"/>
                      </a:schemeClr>
                    </a:solidFill>
                  </a:tcPr>
                </a:tc>
                <a:tc hMerge="1">
                  <a:txBody>
                    <a:bodyPr/>
                    <a:lstStyle/>
                    <a:p>
                      <a:endParaRPr lang="en-US" dirty="0"/>
                    </a:p>
                  </a:txBody>
                  <a:tcPr>
                    <a:solidFill>
                      <a:schemeClr val="accent1">
                        <a:lumMod val="20000"/>
                        <a:lumOff val="80000"/>
                      </a:schemeClr>
                    </a:solidFill>
                  </a:tcPr>
                </a:tc>
                <a:tc hMerge="1">
                  <a:txBody>
                    <a:bodyPr/>
                    <a:lstStyle/>
                    <a:p>
                      <a:endParaRPr lang="en-US" dirty="0">
                        <a:solidFill>
                          <a:schemeClr val="tx1"/>
                        </a:solidFill>
                      </a:endParaRPr>
                    </a:p>
                  </a:txBody>
                  <a:tcPr>
                    <a:solidFill>
                      <a:schemeClr val="accent1">
                        <a:lumMod val="20000"/>
                        <a:lumOff val="80000"/>
                      </a:schemeClr>
                    </a:solidFill>
                  </a:tcPr>
                </a:tc>
              </a:tr>
              <a:tr h="370840">
                <a:tc>
                  <a:txBody>
                    <a:bodyPr/>
                    <a:lstStyle/>
                    <a:p>
                      <a:r>
                        <a:rPr lang="en-US" dirty="0" smtClean="0"/>
                        <a:t>Arbitration</a:t>
                      </a:r>
                      <a:endParaRPr lang="en-US" dirty="0"/>
                    </a:p>
                  </a:txBody>
                  <a:tcPr/>
                </a:tc>
                <a:tc>
                  <a:txBody>
                    <a:bodyPr/>
                    <a:lstStyle/>
                    <a:p>
                      <a:r>
                        <a:rPr lang="en-US" dirty="0" smtClean="0"/>
                        <a:t>Expert testimony</a:t>
                      </a:r>
                      <a:endParaRPr lang="en-US" dirty="0"/>
                    </a:p>
                  </a:txBody>
                  <a:tcPr/>
                </a:tc>
                <a:tc>
                  <a:txBody>
                    <a:bodyPr/>
                    <a:lstStyle/>
                    <a:p>
                      <a:r>
                        <a:rPr lang="en-US" dirty="0" smtClean="0"/>
                        <a:t>Memory</a:t>
                      </a:r>
                      <a:endParaRPr lang="en-US" dirty="0"/>
                    </a:p>
                  </a:txBody>
                  <a:tcPr/>
                </a:tc>
              </a:tr>
              <a:tr h="370840">
                <a:tc>
                  <a:txBody>
                    <a:bodyPr/>
                    <a:lstStyle/>
                    <a:p>
                      <a:r>
                        <a:rPr lang="en-US" dirty="0" smtClean="0"/>
                        <a:t>Attitudes toward law</a:t>
                      </a:r>
                      <a:endParaRPr lang="en-US" dirty="0"/>
                    </a:p>
                  </a:txBody>
                  <a:tcPr/>
                </a:tc>
                <a:tc>
                  <a:txBody>
                    <a:bodyPr/>
                    <a:lstStyle/>
                    <a:p>
                      <a:r>
                        <a:rPr lang="en-US" dirty="0" smtClean="0"/>
                        <a:t>Eyewitness</a:t>
                      </a:r>
                      <a:r>
                        <a:rPr lang="en-US" baseline="0" dirty="0" smtClean="0"/>
                        <a:t> testimony</a:t>
                      </a:r>
                      <a:endParaRPr lang="en-US" dirty="0"/>
                    </a:p>
                  </a:txBody>
                  <a:tcPr/>
                </a:tc>
                <a:tc>
                  <a:txBody>
                    <a:bodyPr/>
                    <a:lstStyle/>
                    <a:p>
                      <a:r>
                        <a:rPr lang="en-US" dirty="0" smtClean="0"/>
                        <a:t>Parole board</a:t>
                      </a:r>
                      <a:r>
                        <a:rPr lang="en-US" baseline="0" dirty="0" smtClean="0"/>
                        <a:t> decisions</a:t>
                      </a:r>
                      <a:endParaRPr lang="en-US" dirty="0"/>
                    </a:p>
                  </a:txBody>
                  <a:tcPr/>
                </a:tc>
              </a:tr>
              <a:tr h="370840">
                <a:tc>
                  <a:txBody>
                    <a:bodyPr/>
                    <a:lstStyle/>
                    <a:p>
                      <a:r>
                        <a:rPr lang="en-US" dirty="0" smtClean="0"/>
                        <a:t>Bail setting</a:t>
                      </a:r>
                      <a:endParaRPr lang="en-US" dirty="0"/>
                    </a:p>
                  </a:txBody>
                  <a:tcPr/>
                </a:tc>
                <a:tc>
                  <a:txBody>
                    <a:bodyPr/>
                    <a:lstStyle/>
                    <a:p>
                      <a:r>
                        <a:rPr lang="en-US" dirty="0" smtClean="0"/>
                        <a:t>Forensic hypnosis</a:t>
                      </a:r>
                      <a:endParaRPr lang="en-US" dirty="0"/>
                    </a:p>
                  </a:txBody>
                  <a:tcPr/>
                </a:tc>
                <a:tc>
                  <a:txBody>
                    <a:bodyPr/>
                    <a:lstStyle/>
                    <a:p>
                      <a:r>
                        <a:rPr lang="en-US" dirty="0" smtClean="0"/>
                        <a:t>Police selection</a:t>
                      </a:r>
                      <a:endParaRPr lang="en-US" dirty="0"/>
                    </a:p>
                  </a:txBody>
                  <a:tcPr/>
                </a:tc>
              </a:tr>
              <a:tr h="370840">
                <a:tc>
                  <a:txBody>
                    <a:bodyPr/>
                    <a:lstStyle/>
                    <a:p>
                      <a:r>
                        <a:rPr lang="en-US" dirty="0" smtClean="0"/>
                        <a:t>Capital punishment</a:t>
                      </a:r>
                      <a:endParaRPr lang="en-US" dirty="0"/>
                    </a:p>
                  </a:txBody>
                  <a:tcPr/>
                </a:tc>
                <a:tc>
                  <a:txBody>
                    <a:bodyPr/>
                    <a:lstStyle/>
                    <a:p>
                      <a:r>
                        <a:rPr lang="en-US" dirty="0" smtClean="0"/>
                        <a:t>Insanity plea</a:t>
                      </a:r>
                      <a:endParaRPr lang="en-US" dirty="0"/>
                    </a:p>
                  </a:txBody>
                  <a:tcPr/>
                </a:tc>
                <a:tc>
                  <a:txBody>
                    <a:bodyPr/>
                    <a:lstStyle/>
                    <a:p>
                      <a:r>
                        <a:rPr lang="en-US" dirty="0" smtClean="0"/>
                        <a:t>Police stress</a:t>
                      </a:r>
                      <a:endParaRPr lang="en-US" dirty="0"/>
                    </a:p>
                  </a:txBody>
                  <a:tcPr/>
                </a:tc>
              </a:tr>
              <a:tr h="370840">
                <a:tc>
                  <a:txBody>
                    <a:bodyPr/>
                    <a:lstStyle/>
                    <a:p>
                      <a:r>
                        <a:rPr lang="en-US" dirty="0" smtClean="0"/>
                        <a:t>Conflict resolution</a:t>
                      </a:r>
                      <a:endParaRPr lang="en-US" dirty="0"/>
                    </a:p>
                  </a:txBody>
                  <a:tcPr/>
                </a:tc>
                <a:tc>
                  <a:txBody>
                    <a:bodyPr/>
                    <a:lstStyle/>
                    <a:p>
                      <a:r>
                        <a:rPr lang="en-US" dirty="0" smtClean="0"/>
                        <a:t>Juror attitudes</a:t>
                      </a:r>
                      <a:endParaRPr lang="en-US" dirty="0"/>
                    </a:p>
                  </a:txBody>
                  <a:tcPr/>
                </a:tc>
                <a:tc>
                  <a:txBody>
                    <a:bodyPr/>
                    <a:lstStyle/>
                    <a:p>
                      <a:r>
                        <a:rPr lang="en-US" dirty="0" smtClean="0"/>
                        <a:t>Police training</a:t>
                      </a:r>
                      <a:endParaRPr lang="en-US" dirty="0"/>
                    </a:p>
                  </a:txBody>
                  <a:tcPr/>
                </a:tc>
              </a:tr>
              <a:tr h="370840">
                <a:tc>
                  <a:txBody>
                    <a:bodyPr/>
                    <a:lstStyle/>
                    <a:p>
                      <a:r>
                        <a:rPr lang="en-US" dirty="0" smtClean="0"/>
                        <a:t>Criminal personality</a:t>
                      </a:r>
                      <a:endParaRPr lang="en-US" dirty="0"/>
                    </a:p>
                  </a:txBody>
                  <a:tcPr/>
                </a:tc>
                <a:tc>
                  <a:txBody>
                    <a:bodyPr/>
                    <a:lstStyle/>
                    <a:p>
                      <a:r>
                        <a:rPr lang="en-US" dirty="0" smtClean="0"/>
                        <a:t>Jury decisions</a:t>
                      </a:r>
                      <a:endParaRPr lang="en-US" dirty="0"/>
                    </a:p>
                  </a:txBody>
                  <a:tcPr/>
                </a:tc>
                <a:tc>
                  <a:txBody>
                    <a:bodyPr/>
                    <a:lstStyle/>
                    <a:p>
                      <a:r>
                        <a:rPr lang="en-US" dirty="0" smtClean="0"/>
                        <a:t>Polygraph</a:t>
                      </a:r>
                      <a:r>
                        <a:rPr lang="en-US" baseline="0" dirty="0" smtClean="0"/>
                        <a:t> accuracy</a:t>
                      </a:r>
                    </a:p>
                  </a:txBody>
                  <a:tcPr/>
                </a:tc>
              </a:tr>
              <a:tr h="370840">
                <a:tc>
                  <a:txBody>
                    <a:bodyPr/>
                    <a:lstStyle/>
                    <a:p>
                      <a:r>
                        <a:rPr lang="en-US" dirty="0" smtClean="0"/>
                        <a:t>Diversion programs</a:t>
                      </a:r>
                      <a:endParaRPr lang="en-US" dirty="0"/>
                    </a:p>
                  </a:txBody>
                  <a:tcPr/>
                </a:tc>
                <a:tc>
                  <a:txBody>
                    <a:bodyPr/>
                    <a:lstStyle/>
                    <a:p>
                      <a:r>
                        <a:rPr lang="en-US" dirty="0" smtClean="0"/>
                        <a:t>Jury selection</a:t>
                      </a:r>
                    </a:p>
                  </a:txBody>
                  <a:tcPr/>
                </a:tc>
                <a:tc>
                  <a:txBody>
                    <a:bodyPr/>
                    <a:lstStyle/>
                    <a:p>
                      <a:r>
                        <a:rPr lang="en-US" baseline="0" dirty="0" smtClean="0"/>
                        <a:t>Sentencing decisions</a:t>
                      </a:r>
                    </a:p>
                  </a:txBody>
                  <a:tcPr/>
                </a:tc>
              </a:tr>
              <a:tr h="370840">
                <a:tc>
                  <a:txBody>
                    <a:bodyPr/>
                    <a:lstStyle/>
                    <a:p>
                      <a:r>
                        <a:rPr lang="en-US" dirty="0" smtClean="0"/>
                        <a:t>Effects of parole</a:t>
                      </a:r>
                      <a:endParaRPr lang="en-US" dirty="0"/>
                    </a:p>
                  </a:txBody>
                  <a:tcPr/>
                </a:tc>
                <a:tc>
                  <a:txBody>
                    <a:bodyPr/>
                    <a:lstStyle/>
                    <a:p>
                      <a:r>
                        <a:rPr lang="en-US" dirty="0" smtClean="0"/>
                        <a:t>Mediation</a:t>
                      </a:r>
                    </a:p>
                  </a:txBody>
                  <a:tcPr/>
                </a:tc>
                <a:tc>
                  <a:txBody>
                    <a:bodyPr/>
                    <a:lstStyle/>
                    <a:p>
                      <a:r>
                        <a:rPr lang="en-US" baseline="0" dirty="0" smtClean="0"/>
                        <a:t>White-collar crime</a:t>
                      </a:r>
                    </a:p>
                  </a:txBody>
                  <a:tcPr/>
                </a:tc>
              </a:tr>
            </a:tbl>
          </a:graphicData>
        </a:graphic>
      </p:graphicFrame>
    </p:spTree>
    <p:extLst>
      <p:ext uri="{BB962C8B-B14F-4D97-AF65-F5344CB8AC3E}">
        <p14:creationId xmlns:p14="http://schemas.microsoft.com/office/powerpoint/2010/main" val="3821749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 Organizational (I/O) Psychology</a:t>
            </a:r>
            <a:endParaRPr lang="en-US" dirty="0"/>
          </a:p>
        </p:txBody>
      </p:sp>
      <p:sp>
        <p:nvSpPr>
          <p:cNvPr id="3" name="Content Placeholder 2"/>
          <p:cNvSpPr>
            <a:spLocks noGrp="1"/>
          </p:cNvSpPr>
          <p:nvPr>
            <p:ph sz="half" idx="2"/>
          </p:nvPr>
        </p:nvSpPr>
        <p:spPr>
          <a:xfrm>
            <a:off x="152400" y="1371600"/>
            <a:ext cx="8991600" cy="5105400"/>
          </a:xfrm>
        </p:spPr>
        <p:txBody>
          <a:bodyPr/>
          <a:lstStyle/>
          <a:p>
            <a:endParaRPr lang="en-US" dirty="0" smtClean="0"/>
          </a:p>
          <a:p>
            <a:endParaRPr lang="en-US" dirty="0"/>
          </a:p>
          <a:p>
            <a:r>
              <a:rPr lang="en-US" dirty="0" smtClean="0"/>
              <a:t>This section covers:</a:t>
            </a:r>
          </a:p>
          <a:p>
            <a:pPr lvl="1"/>
            <a:r>
              <a:rPr lang="en-US" dirty="0" smtClean="0"/>
              <a:t>Leadership theories</a:t>
            </a:r>
          </a:p>
          <a:p>
            <a:pPr lvl="1"/>
            <a:r>
              <a:rPr lang="en-US" dirty="0" smtClean="0"/>
              <a:t>Leadership strategies</a:t>
            </a:r>
          </a:p>
          <a:p>
            <a:pPr lvl="1"/>
            <a:r>
              <a:rPr lang="en-US" dirty="0" smtClean="0"/>
              <a:t>Job satisfaction</a:t>
            </a:r>
          </a:p>
          <a:p>
            <a:pPr lvl="1"/>
            <a:r>
              <a:rPr lang="en-US" dirty="0" smtClean="0"/>
              <a:t>Characteristics of organizations</a:t>
            </a:r>
          </a:p>
          <a:p>
            <a:pPr lvl="1"/>
            <a:r>
              <a:rPr lang="en-US" dirty="0" smtClean="0"/>
              <a:t>Personnel psychology and Selection procedures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352550"/>
            <a:ext cx="3886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198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86868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Jury Behavior</a:t>
            </a:r>
          </a:p>
        </p:txBody>
      </p:sp>
      <p:sp>
        <p:nvSpPr>
          <p:cNvPr id="32771" name="Text Placeholder 2"/>
          <p:cNvSpPr>
            <a:spLocks noGrp="1"/>
          </p:cNvSpPr>
          <p:nvPr>
            <p:ph type="body" idx="1"/>
          </p:nvPr>
        </p:nvSpPr>
        <p:spPr>
          <a:xfrm>
            <a:off x="152400" y="1295400"/>
            <a:ext cx="8763000" cy="5105400"/>
          </a:xfrm>
        </p:spPr>
        <p:txBody>
          <a:bodyPr/>
          <a:lstStyle/>
          <a:p>
            <a:pPr eaLnBrk="1" hangingPunct="1"/>
            <a:r>
              <a:rPr lang="en-US" altLang="en-US" sz="2600" dirty="0" smtClean="0">
                <a:solidFill>
                  <a:srgbClr val="000000"/>
                </a:solidFill>
                <a:cs typeface="Times New Roman" panose="02020603050405020304" pitchFamily="18" charset="0"/>
              </a:rPr>
              <a:t>Psychologists use mock or simulated juries to research how real jurors vote.</a:t>
            </a:r>
            <a:r>
              <a:rPr lang="en-US" altLang="en-US" sz="2600" dirty="0">
                <a:solidFill>
                  <a:srgbClr val="000000"/>
                </a:solidFill>
                <a:cs typeface="Times New Roman" panose="02020603050405020304" pitchFamily="18" charset="0"/>
              </a:rPr>
              <a:t> </a:t>
            </a:r>
            <a:endParaRPr lang="en-US" altLang="en-US" sz="2600" dirty="0" smtClean="0">
              <a:solidFill>
                <a:srgbClr val="000000"/>
              </a:solidFill>
              <a:cs typeface="Times New Roman" panose="02020603050405020304" pitchFamily="18" charset="0"/>
            </a:endParaRPr>
          </a:p>
          <a:p>
            <a:pPr eaLnBrk="1" hangingPunct="1"/>
            <a:r>
              <a:rPr lang="en-US" altLang="en-US" sz="2600" dirty="0" smtClean="0">
                <a:solidFill>
                  <a:srgbClr val="000000"/>
                </a:solidFill>
                <a:cs typeface="Times New Roman" panose="02020603050405020304" pitchFamily="18" charset="0"/>
              </a:rPr>
              <a:t>They have found that jurors:</a:t>
            </a:r>
          </a:p>
          <a:p>
            <a:pPr lvl="1">
              <a:spcBef>
                <a:spcPts val="1200"/>
              </a:spcBef>
            </a:pPr>
            <a:r>
              <a:rPr lang="en-US" altLang="en-US" sz="2000" dirty="0" smtClean="0">
                <a:solidFill>
                  <a:srgbClr val="000000"/>
                </a:solidFill>
                <a:cs typeface="Times New Roman" panose="02020603050405020304" pitchFamily="18" charset="0"/>
              </a:rPr>
              <a:t>Cannot set aside biases</a:t>
            </a:r>
            <a:r>
              <a:rPr lang="en-US" altLang="en-US" sz="2000" dirty="0">
                <a:solidFill>
                  <a:srgbClr val="000000"/>
                </a:solidFill>
                <a:cs typeface="Times New Roman" panose="02020603050405020304" pitchFamily="18" charset="0"/>
              </a:rPr>
              <a:t>, attitudes and values </a:t>
            </a:r>
            <a:r>
              <a:rPr lang="en-US" altLang="en-US" sz="2000" dirty="0" smtClean="0">
                <a:solidFill>
                  <a:srgbClr val="000000"/>
                </a:solidFill>
                <a:cs typeface="Times New Roman" panose="02020603050405020304" pitchFamily="18" charset="0"/>
              </a:rPr>
              <a:t>when deciding verdict</a:t>
            </a:r>
          </a:p>
          <a:p>
            <a:pPr lvl="1">
              <a:spcBef>
                <a:spcPts val="1200"/>
              </a:spcBef>
            </a:pPr>
            <a:r>
              <a:rPr lang="en-US" altLang="en-US" sz="2000" dirty="0">
                <a:solidFill>
                  <a:srgbClr val="000000"/>
                </a:solidFill>
                <a:cs typeface="Times New Roman" panose="02020603050405020304" pitchFamily="18" charset="0"/>
              </a:rPr>
              <a:t>O</a:t>
            </a:r>
            <a:r>
              <a:rPr lang="en-US" altLang="en-US" sz="2000" dirty="0" smtClean="0">
                <a:solidFill>
                  <a:srgbClr val="000000"/>
                </a:solidFill>
                <a:cs typeface="Times New Roman" panose="02020603050405020304" pitchFamily="18" charset="0"/>
              </a:rPr>
              <a:t>ften fail to separate </a:t>
            </a:r>
            <a:r>
              <a:rPr lang="en-US" altLang="en-US" sz="2000" dirty="0">
                <a:solidFill>
                  <a:srgbClr val="000000"/>
                </a:solidFill>
                <a:cs typeface="Times New Roman" panose="02020603050405020304" pitchFamily="18" charset="0"/>
              </a:rPr>
              <a:t>evidence from other </a:t>
            </a:r>
            <a:r>
              <a:rPr lang="en-US" altLang="en-US" sz="2000" dirty="0" smtClean="0">
                <a:solidFill>
                  <a:srgbClr val="000000"/>
                </a:solidFill>
                <a:cs typeface="Times New Roman" panose="02020603050405020304" pitchFamily="18" charset="0"/>
              </a:rPr>
              <a:t>information</a:t>
            </a:r>
          </a:p>
          <a:p>
            <a:pPr lvl="1">
              <a:spcBef>
                <a:spcPts val="1200"/>
              </a:spcBef>
            </a:pPr>
            <a:r>
              <a:rPr lang="en-US" altLang="en-US" sz="2000" dirty="0" smtClean="0">
                <a:solidFill>
                  <a:srgbClr val="000000"/>
                </a:solidFill>
                <a:cs typeface="Times New Roman" panose="02020603050405020304" pitchFamily="18" charset="0"/>
              </a:rPr>
              <a:t>Are influenced </a:t>
            </a:r>
            <a:r>
              <a:rPr lang="en-US" altLang="en-US" sz="2000" dirty="0">
                <a:solidFill>
                  <a:srgbClr val="000000"/>
                </a:solidFill>
                <a:cs typeface="Times New Roman" panose="02020603050405020304" pitchFamily="18" charset="0"/>
              </a:rPr>
              <a:t>by </a:t>
            </a:r>
            <a:r>
              <a:rPr lang="en-US" altLang="en-US" sz="2000" dirty="0" smtClean="0">
                <a:solidFill>
                  <a:srgbClr val="000000"/>
                </a:solidFill>
                <a:cs typeface="Times New Roman" panose="02020603050405020304" pitchFamily="18" charset="0"/>
              </a:rPr>
              <a:t>inadmissible </a:t>
            </a:r>
            <a:r>
              <a:rPr lang="en-US" altLang="en-US" sz="2000" dirty="0">
                <a:solidFill>
                  <a:srgbClr val="000000"/>
                </a:solidFill>
                <a:cs typeface="Times New Roman" panose="02020603050405020304" pitchFamily="18" charset="0"/>
              </a:rPr>
              <a:t>evidence </a:t>
            </a:r>
            <a:endParaRPr lang="en-US" altLang="en-US" sz="2000" dirty="0" smtClean="0">
              <a:solidFill>
                <a:srgbClr val="000000"/>
              </a:solidFill>
              <a:cs typeface="Times New Roman" panose="02020603050405020304" pitchFamily="18" charset="0"/>
            </a:endParaRPr>
          </a:p>
          <a:p>
            <a:pPr lvl="1">
              <a:spcBef>
                <a:spcPts val="1200"/>
              </a:spcBef>
            </a:pPr>
            <a:endParaRPr lang="en-US" altLang="en-US" sz="100" dirty="0" smtClean="0">
              <a:solidFill>
                <a:srgbClr val="000000"/>
              </a:solidFill>
              <a:cs typeface="Times New Roman" panose="02020603050405020304" pitchFamily="18" charset="0"/>
            </a:endParaRPr>
          </a:p>
          <a:p>
            <a:pPr lvl="1">
              <a:spcBef>
                <a:spcPts val="0"/>
              </a:spcBef>
            </a:pPr>
            <a:r>
              <a:rPr lang="en-US" altLang="en-US" sz="2000" dirty="0" smtClean="0">
                <a:solidFill>
                  <a:srgbClr val="000000"/>
                </a:solidFill>
                <a:cs typeface="Times New Roman" panose="02020603050405020304" pitchFamily="18" charset="0"/>
              </a:rPr>
              <a:t>Have difficulty suspending</a:t>
            </a:r>
          </a:p>
          <a:p>
            <a:pPr marL="457200" lvl="1" indent="0">
              <a:spcBef>
                <a:spcPts val="0"/>
              </a:spcBef>
              <a:buNone/>
            </a:pPr>
            <a:r>
              <a:rPr lang="en-US" altLang="en-US" sz="2000" dirty="0" smtClean="0">
                <a:solidFill>
                  <a:srgbClr val="000000"/>
                </a:solidFill>
                <a:cs typeface="Times New Roman" panose="02020603050405020304" pitchFamily="18" charset="0"/>
              </a:rPr>
              <a:t> </a:t>
            </a:r>
            <a:r>
              <a:rPr lang="en-US" altLang="en-US" sz="2000" dirty="0">
                <a:solidFill>
                  <a:srgbClr val="000000"/>
                </a:solidFill>
                <a:cs typeface="Times New Roman" panose="02020603050405020304" pitchFamily="18" charset="0"/>
              </a:rPr>
              <a:t>judgment until all information is in </a:t>
            </a:r>
          </a:p>
          <a:p>
            <a:pPr marL="457200" lvl="1" indent="0">
              <a:buNone/>
            </a:pPr>
            <a:endParaRPr lang="en-US" altLang="en-US" sz="2400" dirty="0" smtClean="0">
              <a:solidFill>
                <a:srgbClr val="000000"/>
              </a:solidFill>
              <a:cs typeface="Times New Roman" panose="02020603050405020304" pitchFamily="18" charset="0"/>
            </a:endParaRPr>
          </a:p>
          <a:p>
            <a:pPr lvl="1"/>
            <a:endParaRPr lang="en-US" altLang="en-US" sz="2400" dirty="0" smtClean="0">
              <a:solidFill>
                <a:srgbClr val="000000"/>
              </a:solidFill>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878311"/>
            <a:ext cx="3352800" cy="2287793"/>
          </a:xfrm>
          <a:prstGeom prst="rect">
            <a:avLst/>
          </a:prstGeom>
        </p:spPr>
      </p:pic>
    </p:spTree>
    <p:extLst>
      <p:ext uri="{BB962C8B-B14F-4D97-AF65-F5344CB8AC3E}">
        <p14:creationId xmlns:p14="http://schemas.microsoft.com/office/powerpoint/2010/main" val="315357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86868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Scientific Jury Selection and </a:t>
            </a:r>
            <a:br>
              <a:rPr lang="en-US" altLang="en-US" dirty="0" smtClean="0">
                <a:solidFill>
                  <a:srgbClr val="000000"/>
                </a:solidFill>
                <a:latin typeface="Arial" panose="020B0604020202020204" pitchFamily="34" charset="0"/>
                <a:cs typeface="Times New Roman" panose="02020603050405020304" pitchFamily="18" charset="0"/>
              </a:rPr>
            </a:br>
            <a:r>
              <a:rPr lang="en-US" altLang="en-US" dirty="0" smtClean="0">
                <a:solidFill>
                  <a:srgbClr val="000000"/>
                </a:solidFill>
                <a:latin typeface="Arial" panose="020B0604020202020204" pitchFamily="34" charset="0"/>
                <a:cs typeface="Times New Roman" panose="02020603050405020304" pitchFamily="18" charset="0"/>
              </a:rPr>
              <a:t>Death-Qualified Juries</a:t>
            </a:r>
          </a:p>
        </p:txBody>
      </p:sp>
      <p:sp>
        <p:nvSpPr>
          <p:cNvPr id="33795" name="Text Placeholder 2"/>
          <p:cNvSpPr>
            <a:spLocks noGrp="1"/>
          </p:cNvSpPr>
          <p:nvPr>
            <p:ph type="body" idx="1"/>
          </p:nvPr>
        </p:nvSpPr>
        <p:spPr>
          <a:xfrm>
            <a:off x="228600" y="1371600"/>
            <a:ext cx="8915400" cy="5105400"/>
          </a:xfrm>
        </p:spPr>
        <p:txBody>
          <a:bodyPr/>
          <a:lstStyle/>
          <a:p>
            <a:r>
              <a:rPr lang="en-US" altLang="en-US" b="1" dirty="0" smtClean="0">
                <a:solidFill>
                  <a:srgbClr val="000000"/>
                </a:solidFill>
                <a:latin typeface="Arial" panose="020B0604020202020204" pitchFamily="34" charset="0"/>
                <a:cs typeface="Times New Roman" panose="02020603050405020304" pitchFamily="18" charset="0"/>
              </a:rPr>
              <a:t>Scientific Jury Selection</a:t>
            </a:r>
          </a:p>
          <a:p>
            <a:pPr lvl="1"/>
            <a:r>
              <a:rPr lang="en-US" altLang="en-US" sz="2400" dirty="0" smtClean="0">
                <a:solidFill>
                  <a:srgbClr val="000000"/>
                </a:solidFill>
                <a:cs typeface="Times New Roman" panose="02020603050405020304" pitchFamily="18" charset="0"/>
              </a:rPr>
              <a:t>Apply social science to jury selection</a:t>
            </a:r>
            <a:endParaRPr lang="en-US" altLang="en-US" sz="2400" dirty="0">
              <a:solidFill>
                <a:srgbClr val="000000"/>
              </a:solidFill>
              <a:cs typeface="Times New Roman" panose="02020603050405020304" pitchFamily="18" charset="0"/>
            </a:endParaRPr>
          </a:p>
          <a:p>
            <a:pPr lvl="2"/>
            <a:r>
              <a:rPr lang="en-US" altLang="en-US" sz="2000" dirty="0" smtClean="0">
                <a:solidFill>
                  <a:srgbClr val="000000"/>
                </a:solidFill>
                <a:cs typeface="Times New Roman" panose="02020603050405020304" pitchFamily="18" charset="0"/>
              </a:rPr>
              <a:t>Collect demographic info on potential jurors</a:t>
            </a:r>
            <a:endParaRPr lang="en-US" altLang="en-US" sz="2000" dirty="0">
              <a:solidFill>
                <a:srgbClr val="000000"/>
              </a:solidFill>
              <a:cs typeface="Times New Roman" panose="02020603050405020304" pitchFamily="18" charset="0"/>
            </a:endParaRPr>
          </a:p>
          <a:p>
            <a:pPr lvl="2"/>
            <a:r>
              <a:rPr lang="en-US" altLang="en-US" sz="2000" dirty="0" smtClean="0">
                <a:solidFill>
                  <a:srgbClr val="000000"/>
                </a:solidFill>
                <a:cs typeface="Times New Roman" panose="02020603050405020304" pitchFamily="18" charset="0"/>
              </a:rPr>
              <a:t>Survey community on attitudes toward case</a:t>
            </a:r>
          </a:p>
          <a:p>
            <a:pPr lvl="2"/>
            <a:r>
              <a:rPr lang="en-US" altLang="en-US" sz="2000" dirty="0" smtClean="0">
                <a:solidFill>
                  <a:srgbClr val="000000"/>
                </a:solidFill>
                <a:cs typeface="Times New Roman" panose="02020603050405020304" pitchFamily="18" charset="0"/>
              </a:rPr>
              <a:t>Look for authoritarian personality traits</a:t>
            </a:r>
          </a:p>
          <a:p>
            <a:pPr lvl="2"/>
            <a:r>
              <a:rPr lang="en-US" altLang="en-US" sz="2000" dirty="0" smtClean="0">
                <a:solidFill>
                  <a:srgbClr val="000000"/>
                </a:solidFill>
                <a:cs typeface="Times New Roman" panose="02020603050405020304" pitchFamily="18" charset="0"/>
              </a:rPr>
              <a:t>Look at nonverbal behavior</a:t>
            </a:r>
          </a:p>
          <a:p>
            <a:r>
              <a:rPr lang="en-US" altLang="en-US" sz="2400" b="1" dirty="0" smtClean="0">
                <a:solidFill>
                  <a:srgbClr val="000000"/>
                </a:solidFill>
                <a:cs typeface="Times New Roman" panose="02020603050405020304" pitchFamily="18" charset="0"/>
              </a:rPr>
              <a:t>Death-qualified Jury</a:t>
            </a:r>
          </a:p>
          <a:p>
            <a:pPr lvl="1"/>
            <a:r>
              <a:rPr lang="en-US" altLang="en-US" sz="2200" dirty="0" smtClean="0">
                <a:solidFill>
                  <a:srgbClr val="000000"/>
                </a:solidFill>
                <a:cs typeface="Times New Roman" panose="02020603050405020304" pitchFamily="18" charset="0"/>
              </a:rPr>
              <a:t>Must favor or have no opinion on death penalty</a:t>
            </a:r>
          </a:p>
          <a:p>
            <a:pPr lvl="1"/>
            <a:r>
              <a:rPr lang="en-US" altLang="en-US" sz="2200" dirty="0" smtClean="0">
                <a:solidFill>
                  <a:srgbClr val="000000"/>
                </a:solidFill>
                <a:cs typeface="Times New Roman" panose="02020603050405020304" pitchFamily="18" charset="0"/>
              </a:rPr>
              <a:t>Tend to be male, high income, conservative, authoritarian</a:t>
            </a:r>
          </a:p>
        </p:txBody>
      </p:sp>
    </p:spTree>
    <p:extLst>
      <p:ext uri="{BB962C8B-B14F-4D97-AF65-F5344CB8AC3E}">
        <p14:creationId xmlns:p14="http://schemas.microsoft.com/office/powerpoint/2010/main" val="354836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28600" y="1371600"/>
            <a:ext cx="8915400" cy="5029200"/>
          </a:xfrm>
        </p:spPr>
        <p:txBody>
          <a:bodyPr/>
          <a:lstStyle/>
          <a:p>
            <a:r>
              <a:rPr lang="en-US" sz="2400" b="1" dirty="0" smtClean="0"/>
              <a:t>Educational psychology: </a:t>
            </a:r>
            <a:r>
              <a:rPr lang="en-US" sz="2400" dirty="0" smtClean="0"/>
              <a:t>field that seeks to understand how students learn and teachers instruct</a:t>
            </a:r>
          </a:p>
          <a:p>
            <a:r>
              <a:rPr lang="en-US" sz="2400" b="1" dirty="0" smtClean="0"/>
              <a:t>Teaching strategy</a:t>
            </a:r>
            <a:r>
              <a:rPr lang="en-US" sz="2400" dirty="0" smtClean="0"/>
              <a:t>: planned method of  instruction</a:t>
            </a:r>
          </a:p>
          <a:p>
            <a:pPr lvl="1"/>
            <a:r>
              <a:rPr lang="en-US" sz="2000" dirty="0" smtClean="0"/>
              <a:t>Step 1: Learner preparation</a:t>
            </a:r>
          </a:p>
          <a:p>
            <a:pPr lvl="1"/>
            <a:r>
              <a:rPr lang="en-US" sz="2000" dirty="0" smtClean="0"/>
              <a:t>Step 2: Stimulus presentation</a:t>
            </a:r>
          </a:p>
          <a:p>
            <a:pPr lvl="1"/>
            <a:r>
              <a:rPr lang="en-US" sz="2000" dirty="0" smtClean="0"/>
              <a:t>Step 3: Learner response</a:t>
            </a:r>
          </a:p>
          <a:p>
            <a:pPr lvl="1"/>
            <a:r>
              <a:rPr lang="en-US" sz="2000" dirty="0" smtClean="0"/>
              <a:t>Step 4: Reinforcement</a:t>
            </a:r>
          </a:p>
          <a:p>
            <a:pPr lvl="1"/>
            <a:r>
              <a:rPr lang="en-US" sz="2000" dirty="0" smtClean="0"/>
              <a:t>Step 5: Evaluation</a:t>
            </a:r>
          </a:p>
          <a:p>
            <a:pPr lvl="1"/>
            <a:r>
              <a:rPr lang="en-US" sz="2000" dirty="0" smtClean="0"/>
              <a:t>Step 6: Spaced review </a:t>
            </a:r>
          </a:p>
          <a:p>
            <a:pPr marL="914400" lvl="2" indent="0">
              <a:buNone/>
            </a:pPr>
            <a:r>
              <a:rPr lang="en-US" dirty="0" smtClean="0"/>
              <a:t>		    </a:t>
            </a:r>
          </a:p>
          <a:p>
            <a:pPr marL="914400" lvl="2" indent="0">
              <a:buNone/>
            </a:pPr>
            <a:endParaRPr lang="en-US" dirty="0" smtClean="0"/>
          </a:p>
          <a:p>
            <a:pPr marL="0" indent="0">
              <a:buNone/>
            </a:pPr>
            <a:endParaRPr lang="en-US" dirty="0" smtClean="0"/>
          </a:p>
          <a:p>
            <a:pPr marL="0" indent="0">
              <a:buNone/>
            </a:pPr>
            <a:r>
              <a:rPr lang="en-US" dirty="0"/>
              <a:t>	</a:t>
            </a:r>
            <a:endParaRPr lang="en-US" dirty="0" smtClean="0"/>
          </a:p>
          <a:p>
            <a:pPr marL="0" indent="0">
              <a:buNone/>
            </a:pPr>
            <a:r>
              <a:rPr lang="en-US" dirty="0" smtClean="0"/>
              <a:t>  </a:t>
            </a:r>
          </a:p>
          <a:p>
            <a:pPr marL="457200" lvl="1" indent="0">
              <a:buNone/>
            </a:pPr>
            <a:r>
              <a:rPr lang="en-US" dirty="0"/>
              <a:t> </a:t>
            </a:r>
            <a:r>
              <a:rPr lang="en-US" dirty="0" smtClean="0"/>
              <a:t>      </a:t>
            </a:r>
          </a:p>
          <a:p>
            <a:pPr marL="457200" lvl="1" indent="0">
              <a:buNone/>
            </a:pPr>
            <a:endParaRPr lang="en-US" dirty="0"/>
          </a:p>
        </p:txBody>
      </p:sp>
      <p:sp>
        <p:nvSpPr>
          <p:cNvPr id="3" name="Title 2"/>
          <p:cNvSpPr>
            <a:spLocks noGrp="1"/>
          </p:cNvSpPr>
          <p:nvPr>
            <p:ph type="title"/>
          </p:nvPr>
        </p:nvSpPr>
        <p:spPr/>
        <p:txBody>
          <a:bodyPr/>
          <a:lstStyle/>
          <a:p>
            <a:r>
              <a:rPr lang="en-US" dirty="0" smtClean="0"/>
              <a:t>Educational Psychology</a:t>
            </a:r>
            <a:endParaRPr lang="en-US" dirty="0"/>
          </a:p>
        </p:txBody>
      </p:sp>
      <p:pic>
        <p:nvPicPr>
          <p:cNvPr id="4098" name="Picture 2" descr="C:\Users\Jeannette\Desktop\Coon PPT chapters\Coon 14E PPT project-ch 11 18 images\Coon 14E ch 18 UNF p 587 ed psycholog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0776" y="3505200"/>
            <a:ext cx="342900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125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86868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Learning and Teaching Styles</a:t>
            </a:r>
          </a:p>
        </p:txBody>
      </p:sp>
      <p:sp>
        <p:nvSpPr>
          <p:cNvPr id="30723" name="Text Placeholder 2"/>
          <p:cNvSpPr>
            <a:spLocks noGrp="1"/>
          </p:cNvSpPr>
          <p:nvPr>
            <p:ph type="body" idx="1"/>
          </p:nvPr>
        </p:nvSpPr>
        <p:spPr>
          <a:xfrm>
            <a:off x="228600" y="1371600"/>
            <a:ext cx="8763000" cy="5029200"/>
          </a:xfrm>
        </p:spPr>
        <p:txBody>
          <a:bodyPr/>
          <a:lstStyle/>
          <a:p>
            <a:pPr>
              <a:spcBef>
                <a:spcPts val="600"/>
              </a:spcBef>
            </a:pPr>
            <a:r>
              <a:rPr lang="en-US" altLang="en-US" sz="2400" b="1" dirty="0" smtClean="0">
                <a:solidFill>
                  <a:srgbClr val="000000"/>
                </a:solidFill>
                <a:cs typeface="Times New Roman" panose="02020603050405020304" pitchFamily="18" charset="0"/>
              </a:rPr>
              <a:t>Learning Styles: </a:t>
            </a:r>
            <a:r>
              <a:rPr lang="en-US" altLang="en-US" sz="2400" dirty="0">
                <a:solidFill>
                  <a:srgbClr val="000000"/>
                </a:solidFill>
                <a:cs typeface="Times New Roman" panose="02020603050405020304" pitchFamily="18" charset="0"/>
              </a:rPr>
              <a:t>how students learn best</a:t>
            </a:r>
          </a:p>
          <a:p>
            <a:pPr lvl="1">
              <a:spcBef>
                <a:spcPts val="600"/>
              </a:spcBef>
            </a:pPr>
            <a:r>
              <a:rPr lang="en-US" altLang="en-US" sz="2000" dirty="0" smtClean="0">
                <a:solidFill>
                  <a:srgbClr val="000000"/>
                </a:solidFill>
                <a:cs typeface="Times New Roman" panose="02020603050405020304" pitchFamily="18" charset="0"/>
              </a:rPr>
              <a:t> Based </a:t>
            </a:r>
            <a:r>
              <a:rPr lang="en-US" altLang="en-US" sz="2000" dirty="0">
                <a:solidFill>
                  <a:srgbClr val="000000"/>
                </a:solidFill>
                <a:cs typeface="Times New Roman" panose="02020603050405020304" pitchFamily="18" charset="0"/>
              </a:rPr>
              <a:t>on Howard Gardner’s multiple </a:t>
            </a:r>
            <a:r>
              <a:rPr lang="en-US" altLang="en-US" sz="2000" dirty="0" smtClean="0">
                <a:solidFill>
                  <a:srgbClr val="000000"/>
                </a:solidFill>
                <a:cs typeface="Times New Roman" panose="02020603050405020304" pitchFamily="18" charset="0"/>
              </a:rPr>
              <a:t>intelligences</a:t>
            </a:r>
          </a:p>
          <a:p>
            <a:pPr lvl="1">
              <a:spcBef>
                <a:spcPts val="600"/>
              </a:spcBef>
            </a:pPr>
            <a:r>
              <a:rPr lang="en-US" altLang="en-US" sz="2000" dirty="0" smtClean="0">
                <a:solidFill>
                  <a:srgbClr val="000000"/>
                </a:solidFill>
                <a:cs typeface="Times New Roman" panose="02020603050405020304" pitchFamily="18" charset="0"/>
              </a:rPr>
              <a:t>Visual, hearing, or interpersonal learning are examples</a:t>
            </a:r>
            <a:endParaRPr lang="en-US" altLang="en-US" sz="2000" dirty="0">
              <a:solidFill>
                <a:srgbClr val="000000"/>
              </a:solidFill>
              <a:cs typeface="Times New Roman" panose="02020603050405020304" pitchFamily="18" charset="0"/>
            </a:endParaRPr>
          </a:p>
          <a:p>
            <a:pPr eaLnBrk="1" hangingPunct="1"/>
            <a:r>
              <a:rPr lang="en-US" altLang="en-US" sz="2400" b="1" dirty="0" smtClean="0">
                <a:solidFill>
                  <a:srgbClr val="000000"/>
                </a:solidFill>
                <a:cs typeface="Times New Roman" panose="02020603050405020304" pitchFamily="18" charset="0"/>
              </a:rPr>
              <a:t>Teaching Styles</a:t>
            </a:r>
            <a:r>
              <a:rPr lang="en-US" altLang="en-US" sz="2400" dirty="0" smtClean="0">
                <a:solidFill>
                  <a:srgbClr val="000000"/>
                </a:solidFill>
                <a:cs typeface="Times New Roman" panose="02020603050405020304" pitchFamily="18" charset="0"/>
              </a:rPr>
              <a:t>: ways teachers teach</a:t>
            </a:r>
          </a:p>
          <a:p>
            <a:pPr lvl="1"/>
            <a:r>
              <a:rPr lang="en-US" altLang="en-US" sz="2000" dirty="0" smtClean="0">
                <a:solidFill>
                  <a:srgbClr val="000000"/>
                </a:solidFill>
                <a:cs typeface="Times New Roman" panose="02020603050405020304" pitchFamily="18" charset="0"/>
              </a:rPr>
              <a:t>Direct instruction</a:t>
            </a:r>
          </a:p>
          <a:p>
            <a:pPr lvl="1"/>
            <a:r>
              <a:rPr lang="en-US" altLang="en-US" sz="2000" dirty="0" smtClean="0">
                <a:solidFill>
                  <a:srgbClr val="000000"/>
                </a:solidFill>
                <a:cs typeface="Times New Roman" panose="02020603050405020304" pitchFamily="18" charset="0"/>
              </a:rPr>
              <a:t>Discovery learning</a:t>
            </a:r>
          </a:p>
          <a:p>
            <a:r>
              <a:rPr lang="en-US" altLang="en-US" sz="2200" b="1" dirty="0" smtClean="0">
                <a:solidFill>
                  <a:srgbClr val="000000"/>
                </a:solidFill>
                <a:cs typeface="Times New Roman" panose="02020603050405020304" pitchFamily="18" charset="0"/>
              </a:rPr>
              <a:t>Universal Design for Instruction</a:t>
            </a:r>
            <a:r>
              <a:rPr lang="en-US" altLang="en-US" sz="2200" dirty="0" smtClean="0">
                <a:solidFill>
                  <a:srgbClr val="000000"/>
                </a:solidFill>
                <a:cs typeface="Times New Roman" panose="02020603050405020304" pitchFamily="18" charset="0"/>
              </a:rPr>
              <a:t>: lessons designed to benefit students with diverse needs and learning styles</a:t>
            </a:r>
          </a:p>
          <a:p>
            <a:pPr lvl="1"/>
            <a:r>
              <a:rPr lang="en-US" altLang="en-US" sz="2000" dirty="0" smtClean="0">
                <a:solidFill>
                  <a:srgbClr val="000000"/>
                </a:solidFill>
                <a:cs typeface="Times New Roman" panose="02020603050405020304" pitchFamily="18" charset="0"/>
              </a:rPr>
              <a:t>Use a variety of instructional methods </a:t>
            </a:r>
          </a:p>
          <a:p>
            <a:pPr lvl="1"/>
            <a:r>
              <a:rPr lang="en-US" altLang="en-US" sz="2000" dirty="0" smtClean="0">
                <a:solidFill>
                  <a:srgbClr val="000000"/>
                </a:solidFill>
                <a:cs typeface="Times New Roman" panose="02020603050405020304" pitchFamily="18" charset="0"/>
              </a:rPr>
              <a:t>Make learning materials simple and intuitive</a:t>
            </a:r>
          </a:p>
        </p:txBody>
      </p:sp>
    </p:spTree>
    <p:extLst>
      <p:ext uri="{BB962C8B-B14F-4D97-AF65-F5344CB8AC3E}">
        <p14:creationId xmlns:p14="http://schemas.microsoft.com/office/powerpoint/2010/main" val="1760175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0"/>
            <a:ext cx="8686800" cy="1219200"/>
          </a:xfrm>
        </p:spPr>
        <p:txBody>
          <a:bodyPr/>
          <a:lstStyle/>
          <a:p>
            <a:pPr eaLnBrk="1" hangingPunct="1"/>
            <a:r>
              <a:rPr lang="en-US" altLang="en-US" dirty="0" smtClean="0">
                <a:solidFill>
                  <a:srgbClr val="000000"/>
                </a:solidFill>
                <a:cs typeface="Times New Roman" panose="02020603050405020304" pitchFamily="18" charset="0"/>
              </a:rPr>
              <a:t>Sports Psychology: </a:t>
            </a:r>
            <a:br>
              <a:rPr lang="en-US" altLang="en-US" dirty="0" smtClean="0">
                <a:solidFill>
                  <a:srgbClr val="000000"/>
                </a:solidFill>
                <a:cs typeface="Times New Roman" panose="02020603050405020304" pitchFamily="18" charset="0"/>
              </a:rPr>
            </a:br>
            <a:r>
              <a:rPr lang="en-US" altLang="en-US" dirty="0" smtClean="0">
                <a:solidFill>
                  <a:srgbClr val="000000"/>
                </a:solidFill>
                <a:cs typeface="Times New Roman" panose="02020603050405020304" pitchFamily="18" charset="0"/>
              </a:rPr>
              <a:t>Task Analysis and Motor Skills</a:t>
            </a:r>
            <a:endParaRPr lang="en-US" altLang="en-US" dirty="0" smtClean="0">
              <a:solidFill>
                <a:srgbClr val="000000"/>
              </a:solidFill>
              <a:latin typeface="Arial" panose="020B0604020202020204" pitchFamily="34" charset="0"/>
              <a:cs typeface="Times New Roman" panose="02020603050405020304" pitchFamily="18" charset="0"/>
            </a:endParaRPr>
          </a:p>
        </p:txBody>
      </p:sp>
      <p:sp>
        <p:nvSpPr>
          <p:cNvPr id="34819" name="Text Placeholder 2"/>
          <p:cNvSpPr>
            <a:spLocks noGrp="1"/>
          </p:cNvSpPr>
          <p:nvPr>
            <p:ph type="body" idx="1"/>
          </p:nvPr>
        </p:nvSpPr>
        <p:spPr>
          <a:xfrm>
            <a:off x="152400" y="1295400"/>
            <a:ext cx="8763000" cy="5181600"/>
          </a:xfrm>
        </p:spPr>
        <p:txBody>
          <a:bodyPr/>
          <a:lstStyle/>
          <a:p>
            <a:r>
              <a:rPr lang="en-US" sz="2400" b="1" dirty="0" smtClean="0"/>
              <a:t>Sports psychology: </a:t>
            </a:r>
            <a:r>
              <a:rPr lang="en-US" sz="2400" dirty="0" smtClean="0"/>
              <a:t>study of the psychological and behavioral dimensions of sports performance</a:t>
            </a:r>
          </a:p>
          <a:p>
            <a:endParaRPr lang="en-US" sz="2400" dirty="0" smtClean="0"/>
          </a:p>
          <a:p>
            <a:r>
              <a:rPr lang="en-US" sz="2400" dirty="0" smtClean="0"/>
              <a:t>Psychological Approaches to Sports</a:t>
            </a:r>
          </a:p>
          <a:p>
            <a:pPr lvl="1"/>
            <a:r>
              <a:rPr lang="en-US" sz="2000" dirty="0" smtClean="0">
                <a:solidFill>
                  <a:schemeClr val="tx1"/>
                </a:solidFill>
              </a:rPr>
              <a:t>Task analysis</a:t>
            </a:r>
          </a:p>
          <a:p>
            <a:pPr lvl="1"/>
            <a:r>
              <a:rPr lang="en-US" altLang="en-US" sz="2000" dirty="0" smtClean="0">
                <a:solidFill>
                  <a:srgbClr val="000000"/>
                </a:solidFill>
                <a:cs typeface="Times New Roman" panose="02020603050405020304" pitchFamily="18" charset="0"/>
              </a:rPr>
              <a:t>Motor skills research</a:t>
            </a:r>
          </a:p>
          <a:p>
            <a:pPr lvl="1"/>
            <a:r>
              <a:rPr lang="en-US" altLang="en-US" sz="2000" dirty="0" smtClean="0">
                <a:solidFill>
                  <a:srgbClr val="000000"/>
                </a:solidFill>
                <a:cs typeface="Times New Roman" panose="02020603050405020304" pitchFamily="18" charset="0"/>
              </a:rPr>
              <a:t>Developing motor programs</a:t>
            </a:r>
            <a:endParaRPr lang="en-US" altLang="en-US" sz="2000" dirty="0">
              <a:solidFill>
                <a:srgbClr val="000000"/>
              </a:solidFill>
              <a:cs typeface="Times New Roman" panose="02020603050405020304" pitchFamily="18" charset="0"/>
            </a:endParaRPr>
          </a:p>
          <a:p>
            <a:pPr lvl="1"/>
            <a:r>
              <a:rPr lang="en-US" altLang="en-US" sz="2000" dirty="0" smtClean="0">
                <a:solidFill>
                  <a:srgbClr val="000000"/>
                </a:solidFill>
                <a:cs typeface="Times New Roman" panose="02020603050405020304" pitchFamily="18" charset="0"/>
              </a:rPr>
              <a:t>How to optimize </a:t>
            </a:r>
            <a:r>
              <a:rPr lang="en-US" altLang="en-US" sz="2000" dirty="0">
                <a:solidFill>
                  <a:srgbClr val="000000"/>
                </a:solidFill>
                <a:cs typeface="Times New Roman" panose="02020603050405020304" pitchFamily="18" charset="0"/>
              </a:rPr>
              <a:t>skill </a:t>
            </a:r>
            <a:r>
              <a:rPr lang="en-US" altLang="en-US" sz="2000" dirty="0" smtClean="0">
                <a:solidFill>
                  <a:srgbClr val="000000"/>
                </a:solidFill>
                <a:cs typeface="Times New Roman" panose="02020603050405020304" pitchFamily="18" charset="0"/>
              </a:rPr>
              <a:t>learning</a:t>
            </a:r>
          </a:p>
          <a:p>
            <a:pPr lvl="1"/>
            <a:r>
              <a:rPr lang="en-US" altLang="en-US" sz="2000" dirty="0" smtClean="0">
                <a:solidFill>
                  <a:srgbClr val="000000"/>
                </a:solidFill>
                <a:cs typeface="Times New Roman" panose="02020603050405020304" pitchFamily="18" charset="0"/>
              </a:rPr>
              <a:t>How to reach Peak Performance</a:t>
            </a:r>
          </a:p>
          <a:p>
            <a:pPr eaLnBrk="1" hangingPunct="1"/>
            <a:endParaRPr lang="en-US" altLang="en-US" dirty="0" smtClean="0">
              <a:solidFill>
                <a:srgbClr val="000000"/>
              </a:solidFill>
              <a:cs typeface="Times New Roman" panose="02020603050405020304" pitchFamily="18" charset="0"/>
            </a:endParaRPr>
          </a:p>
          <a:p>
            <a:pPr marL="457200" lvl="1" indent="0">
              <a:buNone/>
            </a:pPr>
            <a:endParaRPr lang="en-US" altLang="en-US" dirty="0">
              <a:solidFill>
                <a:srgbClr val="000000"/>
              </a:solidFill>
              <a:cs typeface="Times New Roman" panose="02020603050405020304" pitchFamily="18" charset="0"/>
            </a:endParaRPr>
          </a:p>
          <a:p>
            <a:pPr marL="457200" lvl="1" indent="0">
              <a:buNone/>
            </a:pPr>
            <a:endParaRPr lang="en-US" altLang="en-US" dirty="0" smtClean="0">
              <a:solidFill>
                <a:srgbClr val="000000"/>
              </a:solidFill>
              <a:cs typeface="Times New Roman" panose="02020603050405020304" pitchFamily="18" charset="0"/>
            </a:endParaRPr>
          </a:p>
          <a:p>
            <a:pPr lvl="1"/>
            <a:endParaRPr lang="en-US" altLang="en-US" dirty="0" smtClean="0">
              <a:solidFill>
                <a:srgbClr val="00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12291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1"/>
            <a:ext cx="8686800" cy="1219199"/>
          </a:xfrm>
        </p:spPr>
        <p:txBody>
          <a:bodyPr/>
          <a:lstStyle/>
          <a:p>
            <a:pPr eaLnBrk="1" hangingPunct="1"/>
            <a:r>
              <a:rPr lang="en-US" altLang="en-US" dirty="0" smtClean="0">
                <a:solidFill>
                  <a:srgbClr val="000000"/>
                </a:solidFill>
                <a:cs typeface="Times New Roman" panose="02020603050405020304" pitchFamily="18" charset="0"/>
              </a:rPr>
              <a:t>Reaching Peak Performance </a:t>
            </a:r>
            <a:endParaRPr lang="en-US" altLang="en-US" dirty="0" smtClean="0">
              <a:solidFill>
                <a:srgbClr val="000000"/>
              </a:solidFill>
              <a:latin typeface="Arial" panose="020B0604020202020204" pitchFamily="34" charset="0"/>
              <a:cs typeface="Times New Roman" panose="02020603050405020304" pitchFamily="18" charset="0"/>
            </a:endParaRPr>
          </a:p>
        </p:txBody>
      </p:sp>
      <p:sp>
        <p:nvSpPr>
          <p:cNvPr id="35843" name="Text Placeholder 2"/>
          <p:cNvSpPr>
            <a:spLocks noGrp="1"/>
          </p:cNvSpPr>
          <p:nvPr>
            <p:ph type="body" idx="1"/>
          </p:nvPr>
        </p:nvSpPr>
        <p:spPr>
          <a:xfrm>
            <a:off x="228600" y="1295400"/>
            <a:ext cx="8686800" cy="5181600"/>
          </a:xfrm>
        </p:spPr>
        <p:txBody>
          <a:bodyPr/>
          <a:lstStyle/>
          <a:p>
            <a:pPr eaLnBrk="1" hangingPunct="1"/>
            <a:r>
              <a:rPr lang="en-US" altLang="en-US" sz="2400" b="1" dirty="0" smtClean="0">
                <a:solidFill>
                  <a:srgbClr val="000000"/>
                </a:solidFill>
                <a:latin typeface="Arial" panose="020B0604020202020204" pitchFamily="34" charset="0"/>
                <a:cs typeface="Times New Roman" panose="02020603050405020304" pitchFamily="18" charset="0"/>
              </a:rPr>
              <a:t>Peak performance </a:t>
            </a:r>
            <a:r>
              <a:rPr lang="en-US" altLang="en-US" sz="2400" dirty="0" smtClean="0">
                <a:solidFill>
                  <a:srgbClr val="000000"/>
                </a:solidFill>
                <a:latin typeface="Arial" panose="020B0604020202020204" pitchFamily="34" charset="0"/>
                <a:cs typeface="Times New Roman" panose="02020603050405020304" pitchFamily="18" charset="0"/>
              </a:rPr>
              <a:t>(flow): </a:t>
            </a:r>
          </a:p>
          <a:p>
            <a:pPr lvl="1"/>
            <a:r>
              <a:rPr lang="en-US" altLang="en-US" sz="2000" dirty="0" smtClean="0">
                <a:solidFill>
                  <a:srgbClr val="000000"/>
                </a:solidFill>
                <a:cs typeface="Times New Roman" panose="02020603050405020304" pitchFamily="18" charset="0"/>
              </a:rPr>
              <a:t>physical, emotional, and mental states are harmonious and optimal</a:t>
            </a:r>
          </a:p>
          <a:p>
            <a:pPr lvl="1"/>
            <a:r>
              <a:rPr lang="en-US" altLang="en-US" sz="2000" dirty="0" smtClean="0">
                <a:solidFill>
                  <a:srgbClr val="000000"/>
                </a:solidFill>
                <a:cs typeface="Times New Roman" panose="02020603050405020304" pitchFamily="18" charset="0"/>
              </a:rPr>
              <a:t> feelings of intense concentration, a lack fatigue, and a subjective slowing of time; “personal bests” occur</a:t>
            </a:r>
          </a:p>
          <a:p>
            <a:pPr marL="457200" lvl="1" indent="0">
              <a:buNone/>
            </a:pPr>
            <a:endParaRPr lang="en-US" altLang="en-US" sz="2000" dirty="0" smtClean="0">
              <a:solidFill>
                <a:srgbClr val="000000"/>
              </a:solidFill>
              <a:cs typeface="Times New Roman" panose="02020603050405020304" pitchFamily="18" charset="0"/>
            </a:endParaRPr>
          </a:p>
          <a:p>
            <a:pPr eaLnBrk="1" hangingPunct="1"/>
            <a:r>
              <a:rPr lang="en-US" altLang="en-US" sz="2400" dirty="0" smtClean="0">
                <a:solidFill>
                  <a:srgbClr val="000000"/>
                </a:solidFill>
                <a:cs typeface="Times New Roman" panose="02020603050405020304" pitchFamily="18" charset="0"/>
              </a:rPr>
              <a:t>Athletes can mentally improve performance by </a:t>
            </a:r>
          </a:p>
          <a:p>
            <a:pPr lvl="1"/>
            <a:r>
              <a:rPr lang="en-US" altLang="en-US" sz="2000" dirty="0" smtClean="0">
                <a:solidFill>
                  <a:srgbClr val="000000"/>
                </a:solidFill>
                <a:cs typeface="Times New Roman" panose="02020603050405020304" pitchFamily="18" charset="0"/>
              </a:rPr>
              <a:t>Ensuring arousal level is appropriate for the task</a:t>
            </a:r>
          </a:p>
          <a:p>
            <a:pPr lvl="1"/>
            <a:r>
              <a:rPr lang="en-US" altLang="en-US" sz="2000" dirty="0" smtClean="0">
                <a:solidFill>
                  <a:srgbClr val="000000"/>
                </a:solidFill>
                <a:cs typeface="Times New Roman" panose="02020603050405020304" pitchFamily="18" charset="0"/>
              </a:rPr>
              <a:t> using imaging techniques to mentally rehearse task</a:t>
            </a:r>
          </a:p>
          <a:p>
            <a:pPr lvl="1"/>
            <a:r>
              <a:rPr lang="en-US" altLang="en-US" sz="2000" dirty="0" smtClean="0">
                <a:solidFill>
                  <a:srgbClr val="000000"/>
                </a:solidFill>
                <a:cs typeface="Times New Roman" panose="02020603050405020304" pitchFamily="18" charset="0"/>
              </a:rPr>
              <a:t>using cognitive-behavioral and self-regulation strategies to guide efforts and evaluate performance </a:t>
            </a:r>
          </a:p>
          <a:p>
            <a:pPr marL="0" indent="0" eaLnBrk="1" hangingPunct="1">
              <a:buNone/>
            </a:pPr>
            <a:r>
              <a:rPr lang="en-US" altLang="en-US" sz="2000" dirty="0" smtClean="0">
                <a:solidFill>
                  <a:srgbClr val="000000"/>
                </a:solidFill>
                <a:cs typeface="Times New Roman" panose="02020603050405020304" pitchFamily="18" charset="0"/>
              </a:rPr>
              <a:t> </a:t>
            </a:r>
          </a:p>
          <a:p>
            <a:pPr marL="914400" lvl="2" indent="0">
              <a:buNone/>
            </a:pPr>
            <a:endParaRPr lang="en-US" altLang="en-US" dirty="0" smtClean="0">
              <a:solidFill>
                <a:srgbClr val="000000"/>
              </a:solidFill>
              <a:cs typeface="Times New Roman" panose="02020603050405020304" pitchFamily="18" charset="0"/>
            </a:endParaRPr>
          </a:p>
          <a:p>
            <a:pPr lvl="2">
              <a:buFont typeface="Arial" pitchFamily="34" charset="0"/>
              <a:buChar char="−"/>
            </a:pPr>
            <a:endParaRPr lang="en-US" altLang="en-US" dirty="0" smtClean="0">
              <a:solidFill>
                <a:srgbClr val="000000"/>
              </a:solidFill>
              <a:latin typeface="Arial" panose="020B0604020202020204" pitchFamily="34" charset="0"/>
              <a:cs typeface="Times New Roman" panose="02020603050405020304" pitchFamily="18" charset="0"/>
            </a:endParaRPr>
          </a:p>
          <a:p>
            <a:pPr lvl="1"/>
            <a:endParaRPr lang="en-US" altLang="en-US" dirty="0" smtClean="0">
              <a:solidFill>
                <a:srgbClr val="00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25815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Psychology</a:t>
            </a:r>
            <a:endParaRPr lang="en-US" dirty="0"/>
          </a:p>
        </p:txBody>
      </p:sp>
      <p:sp>
        <p:nvSpPr>
          <p:cNvPr id="3" name="Content Placeholder 2"/>
          <p:cNvSpPr>
            <a:spLocks noGrp="1"/>
          </p:cNvSpPr>
          <p:nvPr>
            <p:ph sz="half" idx="2"/>
          </p:nvPr>
        </p:nvSpPr>
        <p:spPr/>
        <p:txBody>
          <a:bodyPr/>
          <a:lstStyle/>
          <a:p>
            <a:r>
              <a:rPr lang="en-US" dirty="0" smtClean="0"/>
              <a:t>This section covers:</a:t>
            </a:r>
          </a:p>
          <a:p>
            <a:pPr lvl="1"/>
            <a:r>
              <a:rPr lang="en-US" dirty="0" smtClean="0"/>
              <a:t>Natural Design</a:t>
            </a:r>
          </a:p>
          <a:p>
            <a:pPr lvl="1"/>
            <a:r>
              <a:rPr lang="en-US" dirty="0" smtClean="0"/>
              <a:t>Feedback</a:t>
            </a:r>
          </a:p>
          <a:p>
            <a:pPr lvl="1"/>
            <a:r>
              <a:rPr lang="en-US" dirty="0" smtClean="0"/>
              <a:t>Usability Testing</a:t>
            </a:r>
          </a:p>
          <a:p>
            <a:pPr lvl="1"/>
            <a:r>
              <a:rPr lang="en-US" dirty="0" smtClean="0"/>
              <a:t>Human-Computer                                              Interaction (HCI)</a:t>
            </a:r>
          </a:p>
          <a:p>
            <a:pPr lvl="1"/>
            <a:r>
              <a:rPr lang="en-US" dirty="0" smtClean="0"/>
              <a:t>Using tools effectively</a:t>
            </a:r>
          </a:p>
          <a:p>
            <a:pPr lvl="1"/>
            <a:r>
              <a:rPr lang="en-US" dirty="0" smtClean="0"/>
              <a:t>Space Habitats</a:t>
            </a:r>
            <a:endParaRPr lang="en-US" sz="2400" dirty="0"/>
          </a:p>
        </p:txBody>
      </p:sp>
      <p:pic>
        <p:nvPicPr>
          <p:cNvPr id="2051" name="Picture 3" descr="C:\Users\Jeannette\Desktop\Coon PPT chapters\Coon 14E PPT project-ch 11 18 images\Coon 14E fig 18-5a p 594 human factors engineer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676400"/>
            <a:ext cx="2743200" cy="3124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05400" y="4800600"/>
            <a:ext cx="3429000" cy="1323439"/>
          </a:xfrm>
          <a:prstGeom prst="rect">
            <a:avLst/>
          </a:prstGeom>
          <a:noFill/>
          <a:ln>
            <a:solidFill>
              <a:schemeClr val="accent1"/>
            </a:solidFill>
          </a:ln>
        </p:spPr>
        <p:txBody>
          <a:bodyPr wrap="square" rtlCol="0">
            <a:spAutoFit/>
          </a:bodyPr>
          <a:lstStyle/>
          <a:p>
            <a:pPr lvl="1"/>
            <a:r>
              <a:rPr lang="en-US" sz="2000" dirty="0" smtClean="0">
                <a:solidFill>
                  <a:schemeClr val="tx2"/>
                </a:solidFill>
              </a:rPr>
              <a:t>In </a:t>
            </a:r>
            <a:r>
              <a:rPr lang="en-US" sz="2000" dirty="0">
                <a:solidFill>
                  <a:schemeClr val="tx2"/>
                </a:solidFill>
              </a:rPr>
              <a:t>planes, improved roll </a:t>
            </a:r>
            <a:r>
              <a:rPr lang="en-US" sz="2000" dirty="0" smtClean="0">
                <a:solidFill>
                  <a:schemeClr val="tx2"/>
                </a:solidFill>
              </a:rPr>
              <a:t>displays are </a:t>
            </a:r>
            <a:r>
              <a:rPr lang="en-US" sz="2000" dirty="0">
                <a:solidFill>
                  <a:schemeClr val="tx2"/>
                </a:solidFill>
              </a:rPr>
              <a:t>easier to read because </a:t>
            </a:r>
            <a:r>
              <a:rPr lang="en-US" sz="2000" dirty="0" smtClean="0">
                <a:solidFill>
                  <a:schemeClr val="tx2"/>
                </a:solidFill>
              </a:rPr>
              <a:t>of human </a:t>
            </a:r>
            <a:r>
              <a:rPr lang="en-US" sz="2000" dirty="0">
                <a:solidFill>
                  <a:schemeClr val="tx2"/>
                </a:solidFill>
              </a:rPr>
              <a:t>factors psychology</a:t>
            </a:r>
            <a:r>
              <a:rPr lang="en-US" sz="2000" dirty="0" smtClean="0">
                <a:solidFill>
                  <a:schemeClr val="tx2"/>
                </a:solidFill>
              </a:rPr>
              <a:t>.</a:t>
            </a:r>
            <a:endParaRPr lang="en-US" dirty="0"/>
          </a:p>
        </p:txBody>
      </p:sp>
    </p:spTree>
    <p:extLst>
      <p:ext uri="{BB962C8B-B14F-4D97-AF65-F5344CB8AC3E}">
        <p14:creationId xmlns:p14="http://schemas.microsoft.com/office/powerpoint/2010/main" val="1236283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8686800" cy="1219200"/>
          </a:xfrm>
        </p:spPr>
        <p:txBody>
          <a:bodyPr/>
          <a:lstStyle/>
          <a:p>
            <a:pPr eaLnBrk="1" hangingPunct="1"/>
            <a:r>
              <a:rPr lang="en-US" altLang="en-US" dirty="0" smtClean="0">
                <a:solidFill>
                  <a:srgbClr val="000000"/>
                </a:solidFill>
                <a:cs typeface="Times New Roman" panose="02020603050405020304" pitchFamily="18" charset="0"/>
              </a:rPr>
              <a:t>Designing for Human Use</a:t>
            </a:r>
            <a:endParaRPr lang="en-US" altLang="en-US" dirty="0" smtClean="0">
              <a:solidFill>
                <a:srgbClr val="000000"/>
              </a:solidFill>
              <a:latin typeface="Arial" panose="020B0604020202020204" pitchFamily="34" charset="0"/>
              <a:cs typeface="Times New Roman" panose="02020603050405020304" pitchFamily="18" charset="0"/>
            </a:endParaRPr>
          </a:p>
        </p:txBody>
      </p:sp>
      <p:sp>
        <p:nvSpPr>
          <p:cNvPr id="36867" name="Text Placeholder 2"/>
          <p:cNvSpPr>
            <a:spLocks noGrp="1"/>
          </p:cNvSpPr>
          <p:nvPr>
            <p:ph type="body" idx="1"/>
          </p:nvPr>
        </p:nvSpPr>
        <p:spPr>
          <a:xfrm>
            <a:off x="0" y="1295400"/>
            <a:ext cx="9144000" cy="5181600"/>
          </a:xfrm>
        </p:spPr>
        <p:txBody>
          <a:bodyPr/>
          <a:lstStyle/>
          <a:p>
            <a:pPr marL="457200" lvl="1" indent="-457200">
              <a:buClr>
                <a:schemeClr val="tx2">
                  <a:lumMod val="50000"/>
                </a:schemeClr>
              </a:buClr>
              <a:buFont typeface="Wingdings 3" panose="05040102010807070707" pitchFamily="18" charset="2"/>
              <a:buChar char=""/>
            </a:pPr>
            <a:endParaRPr lang="en-US" altLang="en-US" dirty="0">
              <a:solidFill>
                <a:srgbClr val="000000"/>
              </a:solidFill>
              <a:cs typeface="Times New Roman" panose="02020603050405020304" pitchFamily="18" charset="0"/>
            </a:endParaRPr>
          </a:p>
          <a:p>
            <a:r>
              <a:rPr lang="en-US" altLang="en-US" sz="2400" b="1" dirty="0">
                <a:solidFill>
                  <a:srgbClr val="000000"/>
                </a:solidFill>
                <a:cs typeface="Times New Roman" panose="02020603050405020304" pitchFamily="18" charset="0"/>
              </a:rPr>
              <a:t>Human factors psychology (ergonomics): </a:t>
            </a:r>
            <a:endParaRPr lang="en-US" altLang="en-US" sz="2400" b="1" dirty="0" smtClean="0">
              <a:solidFill>
                <a:srgbClr val="000000"/>
              </a:solidFill>
              <a:cs typeface="Times New Roman" panose="02020603050405020304" pitchFamily="18" charset="0"/>
            </a:endParaRPr>
          </a:p>
          <a:p>
            <a:pPr lvl="1"/>
            <a:r>
              <a:rPr lang="en-US" altLang="en-US" sz="1800" dirty="0" smtClean="0">
                <a:solidFill>
                  <a:srgbClr val="000000"/>
                </a:solidFill>
                <a:cs typeface="Times New Roman" panose="02020603050405020304" pitchFamily="18" charset="0"/>
              </a:rPr>
              <a:t>specialty </a:t>
            </a:r>
            <a:r>
              <a:rPr lang="en-US" altLang="en-US" sz="1800" dirty="0">
                <a:solidFill>
                  <a:srgbClr val="000000"/>
                </a:solidFill>
                <a:cs typeface="Times New Roman" panose="02020603050405020304" pitchFamily="18" charset="0"/>
              </a:rPr>
              <a:t>concerned with making machines and work environments compatible with our sensory and motor capacities</a:t>
            </a:r>
          </a:p>
          <a:p>
            <a:pPr lvl="1"/>
            <a:r>
              <a:rPr lang="en-US" altLang="en-US" sz="2000" b="1" dirty="0" smtClean="0">
                <a:solidFill>
                  <a:srgbClr val="000000"/>
                </a:solidFill>
                <a:cs typeface="Times New Roman" panose="02020603050405020304" pitchFamily="18" charset="0"/>
              </a:rPr>
              <a:t>Natural </a:t>
            </a:r>
            <a:r>
              <a:rPr lang="en-US" altLang="en-US" sz="2000" b="1" dirty="0">
                <a:solidFill>
                  <a:srgbClr val="000000"/>
                </a:solidFill>
                <a:cs typeface="Times New Roman" panose="02020603050405020304" pitchFamily="18" charset="0"/>
              </a:rPr>
              <a:t>design: </a:t>
            </a:r>
            <a:r>
              <a:rPr lang="en-US" altLang="en-US" sz="2000" dirty="0" smtClean="0">
                <a:solidFill>
                  <a:srgbClr val="000000"/>
                </a:solidFill>
                <a:cs typeface="Times New Roman" panose="02020603050405020304" pitchFamily="18" charset="0"/>
              </a:rPr>
              <a:t>making </a:t>
            </a:r>
            <a:r>
              <a:rPr lang="en-US" altLang="en-US" sz="2000" dirty="0">
                <a:solidFill>
                  <a:srgbClr val="000000"/>
                </a:solidFill>
                <a:cs typeface="Times New Roman" panose="02020603050405020304" pitchFamily="18" charset="0"/>
              </a:rPr>
              <a:t>use </a:t>
            </a:r>
            <a:r>
              <a:rPr lang="en-US" altLang="en-US" sz="2000" dirty="0" smtClean="0">
                <a:solidFill>
                  <a:srgbClr val="000000"/>
                </a:solidFill>
                <a:cs typeface="Times New Roman" panose="02020603050405020304" pitchFamily="18" charset="0"/>
              </a:rPr>
              <a:t>of perceptual signals the people understand naturally</a:t>
            </a:r>
            <a:endParaRPr lang="en-US" altLang="en-US" sz="2000" dirty="0">
              <a:solidFill>
                <a:srgbClr val="000000"/>
              </a:solidFill>
              <a:cs typeface="Times New Roman" panose="02020603050405020304" pitchFamily="18" charset="0"/>
            </a:endParaRPr>
          </a:p>
          <a:p>
            <a:pPr lvl="1"/>
            <a:r>
              <a:rPr lang="en-US" altLang="en-US" sz="2000" dirty="0" smtClean="0">
                <a:solidFill>
                  <a:srgbClr val="000000"/>
                </a:solidFill>
                <a:cs typeface="Times New Roman" panose="02020603050405020304" pitchFamily="18" charset="0"/>
              </a:rPr>
              <a:t> </a:t>
            </a:r>
            <a:r>
              <a:rPr lang="en-US" altLang="en-US" sz="2000" b="1" dirty="0" smtClean="0">
                <a:solidFill>
                  <a:srgbClr val="000000"/>
                </a:solidFill>
                <a:cs typeface="Times New Roman" panose="02020603050405020304" pitchFamily="18" charset="0"/>
              </a:rPr>
              <a:t>Feedback: </a:t>
            </a:r>
            <a:r>
              <a:rPr lang="en-US" altLang="en-US" sz="2000" dirty="0" smtClean="0">
                <a:solidFill>
                  <a:srgbClr val="000000"/>
                </a:solidFill>
                <a:cs typeface="Times New Roman" panose="02020603050405020304" pitchFamily="18" charset="0"/>
              </a:rPr>
              <a:t>information the user receives in response to their action</a:t>
            </a:r>
          </a:p>
          <a:p>
            <a:pPr lvl="1"/>
            <a:r>
              <a:rPr lang="en-US" altLang="en-US" sz="2000" b="1" dirty="0" smtClean="0">
                <a:solidFill>
                  <a:srgbClr val="000000"/>
                </a:solidFill>
                <a:cs typeface="Times New Roman" panose="02020603050405020304" pitchFamily="18" charset="0"/>
              </a:rPr>
              <a:t>Usability testing: </a:t>
            </a:r>
            <a:r>
              <a:rPr lang="en-US" altLang="en-US" sz="2000" dirty="0" smtClean="0">
                <a:solidFill>
                  <a:srgbClr val="000000"/>
                </a:solidFill>
                <a:cs typeface="Times New Roman" panose="02020603050405020304" pitchFamily="18" charset="0"/>
              </a:rPr>
              <a:t> research to see how easily users can learn to use a machine.</a:t>
            </a:r>
            <a:endParaRPr lang="en-US" altLang="en-US" sz="2000" b="1" dirty="0" smtClean="0">
              <a:solidFill>
                <a:srgbClr val="000000"/>
              </a:solidFill>
              <a:cs typeface="Times New Roman" panose="02020603050405020304" pitchFamily="18" charset="0"/>
            </a:endParaRPr>
          </a:p>
          <a:p>
            <a:pPr marL="457200" lvl="1" indent="0">
              <a:buNone/>
            </a:pPr>
            <a:endParaRPr lang="en-US" altLang="en-US" sz="2000" dirty="0" smtClean="0">
              <a:solidFill>
                <a:srgbClr val="000000"/>
              </a:solidFill>
              <a:cs typeface="Times New Roman" panose="02020603050405020304" pitchFamily="18" charset="0"/>
            </a:endParaRPr>
          </a:p>
          <a:p>
            <a:pPr marL="457200" lvl="1" indent="0">
              <a:buNone/>
            </a:pPr>
            <a:endParaRPr lang="en-US" altLang="en-US" dirty="0" smtClean="0">
              <a:solidFill>
                <a:srgbClr val="000000"/>
              </a:solidFill>
              <a:latin typeface="Arial" panose="020B0604020202020204" pitchFamily="34" charset="0"/>
              <a:cs typeface="Times New Roman" panose="02020603050405020304" pitchFamily="18" charset="0"/>
            </a:endParaRPr>
          </a:p>
          <a:p>
            <a:pPr lvl="1"/>
            <a:endParaRPr lang="en-US" altLang="en-US" dirty="0" smtClean="0">
              <a:solidFill>
                <a:srgbClr val="00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76850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1"/>
            <a:ext cx="9144000" cy="1219199"/>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Human-Computer Interaction (HCI)</a:t>
            </a:r>
            <a:br>
              <a:rPr lang="en-US" altLang="en-US" dirty="0" smtClean="0">
                <a:solidFill>
                  <a:srgbClr val="000000"/>
                </a:solidFill>
                <a:latin typeface="Arial" panose="020B0604020202020204" pitchFamily="34" charset="0"/>
                <a:cs typeface="Times New Roman" panose="02020603050405020304" pitchFamily="18" charset="0"/>
              </a:rPr>
            </a:br>
            <a:r>
              <a:rPr lang="en-US" altLang="en-US" dirty="0" smtClean="0">
                <a:solidFill>
                  <a:srgbClr val="000000"/>
                </a:solidFill>
                <a:latin typeface="Arial" panose="020B0604020202020204" pitchFamily="34" charset="0"/>
                <a:cs typeface="Times New Roman" panose="02020603050405020304" pitchFamily="18" charset="0"/>
              </a:rPr>
              <a:t>and Using Tools Effectively</a:t>
            </a:r>
          </a:p>
        </p:txBody>
      </p:sp>
      <p:sp>
        <p:nvSpPr>
          <p:cNvPr id="38915" name="Text Placeholder 2"/>
          <p:cNvSpPr>
            <a:spLocks noGrp="1"/>
          </p:cNvSpPr>
          <p:nvPr>
            <p:ph type="body" idx="1"/>
          </p:nvPr>
        </p:nvSpPr>
        <p:spPr>
          <a:xfrm>
            <a:off x="152401" y="1295400"/>
            <a:ext cx="8763000" cy="5181600"/>
          </a:xfrm>
        </p:spPr>
        <p:txBody>
          <a:bodyPr/>
          <a:lstStyle/>
          <a:p>
            <a:pPr eaLnBrk="1" hangingPunct="1"/>
            <a:r>
              <a:rPr lang="en-US" altLang="en-US" sz="2600" b="1" dirty="0" smtClean="0">
                <a:solidFill>
                  <a:srgbClr val="000000"/>
                </a:solidFill>
                <a:cs typeface="Times New Roman" panose="02020603050405020304" pitchFamily="18" charset="0"/>
              </a:rPr>
              <a:t>HCI: </a:t>
            </a:r>
            <a:r>
              <a:rPr lang="en-US" altLang="en-US" sz="2600" dirty="0" smtClean="0">
                <a:solidFill>
                  <a:srgbClr val="000000"/>
                </a:solidFill>
                <a:cs typeface="Times New Roman" panose="02020603050405020304" pitchFamily="18" charset="0"/>
              </a:rPr>
              <a:t>the application of human factors to the design of computers and computer software</a:t>
            </a:r>
          </a:p>
          <a:p>
            <a:pPr eaLnBrk="1" hangingPunct="1"/>
            <a:endParaRPr lang="en-US" altLang="en-US" sz="2600" dirty="0" smtClean="0">
              <a:solidFill>
                <a:srgbClr val="000000"/>
              </a:solidFill>
              <a:cs typeface="Times New Roman" panose="02020603050405020304" pitchFamily="18" charset="0"/>
            </a:endParaRPr>
          </a:p>
          <a:p>
            <a:pPr eaLnBrk="1" hangingPunct="1"/>
            <a:r>
              <a:rPr lang="en-US" altLang="en-US" sz="2600" b="1" dirty="0" smtClean="0">
                <a:solidFill>
                  <a:srgbClr val="000000"/>
                </a:solidFill>
                <a:cs typeface="Times New Roman" panose="02020603050405020304" pitchFamily="18" charset="0"/>
              </a:rPr>
              <a:t>Using Tools Effectively</a:t>
            </a:r>
          </a:p>
          <a:p>
            <a:pPr marL="857250" lvl="2" indent="-457200">
              <a:buFont typeface="Wingdings" panose="05000000000000000000" pitchFamily="2" charset="2"/>
              <a:buChar char="§"/>
            </a:pPr>
            <a:r>
              <a:rPr lang="en-US" altLang="en-US" dirty="0" smtClean="0">
                <a:solidFill>
                  <a:srgbClr val="000000"/>
                </a:solidFill>
                <a:cs typeface="Times New Roman" panose="02020603050405020304" pitchFamily="18" charset="0"/>
              </a:rPr>
              <a:t>Understand your task</a:t>
            </a:r>
          </a:p>
          <a:p>
            <a:pPr marL="857250" lvl="2" indent="-457200">
              <a:buFont typeface="Wingdings" panose="05000000000000000000" pitchFamily="2" charset="2"/>
              <a:buChar char="§"/>
            </a:pPr>
            <a:r>
              <a:rPr lang="en-US" altLang="en-US" dirty="0" smtClean="0">
                <a:solidFill>
                  <a:srgbClr val="000000"/>
                </a:solidFill>
                <a:cs typeface="Times New Roman" panose="02020603050405020304" pitchFamily="18" charset="0"/>
              </a:rPr>
              <a:t>Understand your tools</a:t>
            </a:r>
          </a:p>
          <a:p>
            <a:pPr marL="1314450" lvl="3" indent="-457200"/>
            <a:endParaRPr lang="en-US" altLang="en-US" dirty="0" smtClean="0">
              <a:solidFill>
                <a:srgbClr val="000000"/>
              </a:solidFill>
              <a:cs typeface="Times New Roman" panose="02020603050405020304" pitchFamily="18" charset="0"/>
            </a:endParaRPr>
          </a:p>
          <a:p>
            <a:pPr marL="400050" lvl="2" indent="0">
              <a:buNone/>
            </a:pPr>
            <a:endParaRPr lang="en-US" altLang="en-US" dirty="0" smtClean="0">
              <a:solidFill>
                <a:srgbClr val="000000"/>
              </a:solidFill>
              <a:cs typeface="Times New Roman" panose="02020603050405020304" pitchFamily="18" charset="0"/>
            </a:endParaRPr>
          </a:p>
          <a:p>
            <a:pPr eaLnBrk="1" hangingPunct="1"/>
            <a:endParaRPr lang="en-US" altLang="en-US" sz="2600" dirty="0" smtClean="0">
              <a:solidFill>
                <a:srgbClr val="000000"/>
              </a:solidFill>
              <a:cs typeface="Times New Roman" panose="02020603050405020304" pitchFamily="18" charset="0"/>
            </a:endParaRPr>
          </a:p>
        </p:txBody>
      </p:sp>
    </p:spTree>
    <p:extLst>
      <p:ext uri="{BB962C8B-B14F-4D97-AF65-F5344CB8AC3E}">
        <p14:creationId xmlns:p14="http://schemas.microsoft.com/office/powerpoint/2010/main" val="1513198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52400" y="1371600"/>
            <a:ext cx="8991600" cy="5105400"/>
          </a:xfrm>
        </p:spPr>
        <p:txBody>
          <a:bodyPr/>
          <a:lstStyle/>
          <a:p>
            <a:pPr marL="0" indent="0">
              <a:buNone/>
            </a:pPr>
            <a:r>
              <a:rPr lang="en-US" sz="2600" dirty="0" smtClean="0"/>
              <a:t>In helping formulate the International Space Station, human factors psychology provided the following insights:</a:t>
            </a:r>
          </a:p>
          <a:p>
            <a:pPr lvl="1"/>
            <a:r>
              <a:rPr lang="en-US" sz="2000" dirty="0" smtClean="0"/>
              <a:t>Rooms should clearly define “up” and “down”</a:t>
            </a:r>
          </a:p>
          <a:p>
            <a:pPr lvl="1"/>
            <a:r>
              <a:rPr lang="en-US" sz="2000" dirty="0" smtClean="0"/>
              <a:t>flexibility is needed for use of living and work areas </a:t>
            </a:r>
          </a:p>
          <a:p>
            <a:pPr lvl="1"/>
            <a:r>
              <a:rPr lang="en-US" sz="2000" dirty="0" smtClean="0"/>
              <a:t>Offer solutions or constant noise on the space station, which disrupts sleep cycles</a:t>
            </a:r>
          </a:p>
          <a:p>
            <a:pPr lvl="1">
              <a:spcBef>
                <a:spcPts val="0"/>
              </a:spcBef>
            </a:pPr>
            <a:r>
              <a:rPr lang="en-US" sz="2000" dirty="0" smtClean="0"/>
              <a:t>Address sensory monotony, stress, and </a:t>
            </a:r>
          </a:p>
          <a:p>
            <a:pPr lvl="1" indent="-57150">
              <a:spcBef>
                <a:spcPts val="0"/>
              </a:spcBef>
              <a:buNone/>
            </a:pPr>
            <a:r>
              <a:rPr lang="en-US" sz="2000" dirty="0" smtClean="0"/>
              <a:t>boredom by creating diversions, such as </a:t>
            </a:r>
          </a:p>
          <a:p>
            <a:pPr lvl="1" indent="-57150">
              <a:spcBef>
                <a:spcPts val="0"/>
              </a:spcBef>
              <a:buNone/>
            </a:pPr>
            <a:r>
              <a:rPr lang="en-US" sz="2000" dirty="0" smtClean="0"/>
              <a:t>movies and music</a:t>
            </a:r>
          </a:p>
          <a:p>
            <a:pPr lvl="1">
              <a:spcAft>
                <a:spcPts val="0"/>
              </a:spcAft>
            </a:pPr>
            <a:r>
              <a:rPr lang="en-US" sz="2000" dirty="0" smtClean="0"/>
              <a:t>Provide areas of privacy for solitary activities</a:t>
            </a:r>
          </a:p>
          <a:p>
            <a:pPr marL="457200" lvl="1" indent="0">
              <a:spcBef>
                <a:spcPts val="0"/>
              </a:spcBef>
              <a:spcAft>
                <a:spcPts val="0"/>
              </a:spcAft>
              <a:buNone/>
              <a:tabLst>
                <a:tab pos="742950" algn="l"/>
              </a:tabLst>
            </a:pPr>
            <a:r>
              <a:rPr lang="en-US" sz="2000" dirty="0" smtClean="0"/>
              <a:t>	such as reading</a:t>
            </a:r>
          </a:p>
        </p:txBody>
      </p:sp>
      <p:sp>
        <p:nvSpPr>
          <p:cNvPr id="3" name="Title 2"/>
          <p:cNvSpPr>
            <a:spLocks noGrp="1"/>
          </p:cNvSpPr>
          <p:nvPr>
            <p:ph type="title"/>
          </p:nvPr>
        </p:nvSpPr>
        <p:spPr/>
        <p:txBody>
          <a:bodyPr/>
          <a:lstStyle/>
          <a:p>
            <a:r>
              <a:rPr lang="en-US" dirty="0" smtClean="0"/>
              <a:t>Human Factors Psychology in Space!</a:t>
            </a:r>
            <a:endParaRPr lang="en-US" dirty="0"/>
          </a:p>
        </p:txBody>
      </p:sp>
      <p:pic>
        <p:nvPicPr>
          <p:cNvPr id="1026" name="Picture 2" descr="C:\Users\Jeannette\Desktop\Coon PPT chapters\Coon 14E PPT project-ch 11 18 images\Coon 14E ch 18 UNF p 595 living in spa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3810000"/>
            <a:ext cx="3048001"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69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
            <a:ext cx="8991600" cy="1219200"/>
          </a:xfrm>
        </p:spPr>
        <p:txBody>
          <a:bodyPr/>
          <a:lstStyle/>
          <a:p>
            <a:pPr eaLnBrk="1" hangingPunct="1"/>
            <a:r>
              <a:rPr lang="en-US" altLang="en-US" dirty="0" smtClean="0">
                <a:solidFill>
                  <a:srgbClr val="000000"/>
                </a:solidFill>
                <a:cs typeface="Times New Roman" panose="02020603050405020304" pitchFamily="18" charset="0"/>
              </a:rPr>
              <a:t>Applied Psychology and I/O Psychology</a:t>
            </a:r>
            <a:endParaRPr lang="en-US" altLang="en-US" dirty="0" smtClean="0">
              <a:solidFill>
                <a:srgbClr val="000000"/>
              </a:solidFill>
              <a:latin typeface="Arial" panose="020B0604020202020204" pitchFamily="34" charset="0"/>
              <a:cs typeface="Times New Roman" panose="02020603050405020304" pitchFamily="18" charset="0"/>
            </a:endParaRPr>
          </a:p>
        </p:txBody>
      </p:sp>
      <p:sp>
        <p:nvSpPr>
          <p:cNvPr id="3075" name="Text Placeholder 2"/>
          <p:cNvSpPr>
            <a:spLocks noGrp="1"/>
          </p:cNvSpPr>
          <p:nvPr>
            <p:ph type="body" idx="1"/>
          </p:nvPr>
        </p:nvSpPr>
        <p:spPr>
          <a:xfrm>
            <a:off x="228600" y="1447800"/>
            <a:ext cx="8686800" cy="4724400"/>
          </a:xfrm>
        </p:spPr>
        <p:txBody>
          <a:bodyPr numCol="2"/>
          <a:lstStyle/>
          <a:p>
            <a:pPr marL="0" indent="0" eaLnBrk="1" hangingPunct="1">
              <a:buNone/>
            </a:pPr>
            <a:r>
              <a:rPr lang="en-US" altLang="en-US" sz="2600" dirty="0" smtClean="0">
                <a:solidFill>
                  <a:srgbClr val="000000"/>
                </a:solidFill>
                <a:cs typeface="Times New Roman" panose="02020603050405020304" pitchFamily="18" charset="0"/>
              </a:rPr>
              <a:t>Applied psychology</a:t>
            </a:r>
          </a:p>
          <a:p>
            <a:pPr eaLnBrk="1" hangingPunct="1"/>
            <a:r>
              <a:rPr lang="en-US" altLang="en-US" sz="2600" dirty="0">
                <a:solidFill>
                  <a:srgbClr val="000000"/>
                </a:solidFill>
                <a:cs typeface="Times New Roman" panose="02020603050405020304" pitchFamily="18" charset="0"/>
              </a:rPr>
              <a:t>U</a:t>
            </a:r>
            <a:r>
              <a:rPr lang="en-US" altLang="en-US" sz="2600" dirty="0" smtClean="0">
                <a:solidFill>
                  <a:srgbClr val="000000"/>
                </a:solidFill>
                <a:cs typeface="Times New Roman" panose="02020603050405020304" pitchFamily="18" charset="0"/>
              </a:rPr>
              <a:t>ses psychological principles and research methods to solve practical problems</a:t>
            </a:r>
          </a:p>
          <a:p>
            <a:pPr eaLnBrk="1" hangingPunct="1"/>
            <a:endParaRPr lang="en-US" altLang="en-US" sz="2600" dirty="0" smtClean="0">
              <a:solidFill>
                <a:srgbClr val="000000"/>
              </a:solidFill>
              <a:cs typeface="Times New Roman" panose="02020603050405020304" pitchFamily="18" charset="0"/>
            </a:endParaRPr>
          </a:p>
          <a:p>
            <a:pPr eaLnBrk="1" hangingPunct="1"/>
            <a:endParaRPr lang="en-US" altLang="en-US" sz="2600" dirty="0">
              <a:solidFill>
                <a:srgbClr val="000000"/>
              </a:solidFill>
              <a:cs typeface="Times New Roman" panose="02020603050405020304" pitchFamily="18" charset="0"/>
            </a:endParaRPr>
          </a:p>
          <a:p>
            <a:pPr eaLnBrk="1" hangingPunct="1"/>
            <a:endParaRPr lang="en-US" altLang="en-US" sz="2600" dirty="0" smtClean="0">
              <a:solidFill>
                <a:srgbClr val="000000"/>
              </a:solidFill>
              <a:cs typeface="Times New Roman" panose="02020603050405020304" pitchFamily="18" charset="0"/>
            </a:endParaRPr>
          </a:p>
          <a:p>
            <a:pPr eaLnBrk="1" hangingPunct="1"/>
            <a:endParaRPr lang="en-US" altLang="en-US" sz="2600" dirty="0">
              <a:solidFill>
                <a:srgbClr val="000000"/>
              </a:solidFill>
              <a:cs typeface="Times New Roman" panose="02020603050405020304" pitchFamily="18" charset="0"/>
            </a:endParaRPr>
          </a:p>
          <a:p>
            <a:pPr marL="0" indent="0" eaLnBrk="1" hangingPunct="1">
              <a:buNone/>
            </a:pPr>
            <a:r>
              <a:rPr lang="en-US" altLang="en-US" sz="2600" dirty="0" smtClean="0">
                <a:solidFill>
                  <a:srgbClr val="000000"/>
                </a:solidFill>
                <a:cs typeface="Times New Roman" panose="02020603050405020304" pitchFamily="18" charset="0"/>
              </a:rPr>
              <a:t>Industrial/Organizational (I/O) psychology</a:t>
            </a:r>
          </a:p>
          <a:p>
            <a:pPr marL="0" indent="0" eaLnBrk="1" hangingPunct="1">
              <a:buNone/>
            </a:pPr>
            <a:r>
              <a:rPr lang="en-US" altLang="en-US" sz="2600" dirty="0">
                <a:solidFill>
                  <a:srgbClr val="000000"/>
                </a:solidFill>
                <a:cs typeface="Times New Roman" panose="02020603050405020304" pitchFamily="18" charset="0"/>
              </a:rPr>
              <a:t>S</a:t>
            </a:r>
            <a:r>
              <a:rPr lang="en-US" altLang="en-US" sz="2600" dirty="0" smtClean="0">
                <a:solidFill>
                  <a:srgbClr val="000000"/>
                </a:solidFill>
                <a:cs typeface="Times New Roman" panose="02020603050405020304" pitchFamily="18" charset="0"/>
              </a:rPr>
              <a:t>tudies people at work and in organizations</a:t>
            </a:r>
          </a:p>
        </p:txBody>
      </p:sp>
    </p:spTree>
    <p:extLst>
      <p:ext uri="{BB962C8B-B14F-4D97-AF65-F5344CB8AC3E}">
        <p14:creationId xmlns:p14="http://schemas.microsoft.com/office/powerpoint/2010/main" val="104960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28600" y="1219200"/>
            <a:ext cx="8915400" cy="5257800"/>
          </a:xfrm>
        </p:spPr>
        <p:txBody>
          <a:bodyPr/>
          <a:lstStyle/>
          <a:p>
            <a:pPr marL="0" lvl="1" indent="0">
              <a:buClr>
                <a:schemeClr val="tx2">
                  <a:lumMod val="50000"/>
                </a:schemeClr>
              </a:buClr>
              <a:buNone/>
            </a:pPr>
            <a:endParaRPr lang="en-US" altLang="en-US" dirty="0">
              <a:solidFill>
                <a:srgbClr val="000000"/>
              </a:solidFill>
              <a:cs typeface="Times New Roman" panose="02020603050405020304" pitchFamily="18" charset="0"/>
            </a:endParaRPr>
          </a:p>
          <a:p>
            <a:pPr marL="457200" lvl="1" indent="0">
              <a:buNone/>
            </a:pPr>
            <a:endParaRPr lang="en-US" altLang="en-US" sz="2400" dirty="0" smtClean="0">
              <a:solidFill>
                <a:srgbClr val="000000"/>
              </a:solidFill>
              <a:cs typeface="Times New Roman" panose="02020603050405020304" pitchFamily="18" charset="0"/>
            </a:endParaRPr>
          </a:p>
          <a:p>
            <a:endParaRPr lang="en-US" altLang="en-US" sz="2600" dirty="0">
              <a:solidFill>
                <a:srgbClr val="000000"/>
              </a:solidFill>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Leadership Theories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01829940"/>
              </p:ext>
            </p:extLst>
          </p:nvPr>
        </p:nvGraphicFramePr>
        <p:xfrm>
          <a:off x="723900" y="1831546"/>
          <a:ext cx="7696200" cy="3657600"/>
        </p:xfrm>
        <a:graphic>
          <a:graphicData uri="http://schemas.openxmlformats.org/drawingml/2006/table">
            <a:tbl>
              <a:tblPr firstRow="1" bandRow="1">
                <a:tableStyleId>{BC89EF96-8CEA-46FF-86C4-4CE0E7609802}</a:tableStyleId>
              </a:tblPr>
              <a:tblGrid>
                <a:gridCol w="1924050"/>
                <a:gridCol w="1924050"/>
                <a:gridCol w="1924050"/>
                <a:gridCol w="1924050"/>
              </a:tblGrid>
              <a:tr h="563880">
                <a:tc>
                  <a:txBody>
                    <a:bodyPr/>
                    <a:lstStyle/>
                    <a:p>
                      <a:pPr algn="l"/>
                      <a:r>
                        <a:rPr lang="en-US" dirty="0" smtClean="0"/>
                        <a:t>Type</a:t>
                      </a:r>
                      <a:r>
                        <a:rPr lang="en-US" baseline="0" dirty="0" smtClean="0"/>
                        <a:t> of Leadership</a:t>
                      </a:r>
                      <a:endParaRPr lang="en-US" dirty="0"/>
                    </a:p>
                  </a:txBody>
                  <a:tcPr/>
                </a:tc>
                <a:tc>
                  <a:txBody>
                    <a:bodyPr/>
                    <a:lstStyle/>
                    <a:p>
                      <a:pPr algn="l"/>
                      <a:r>
                        <a:rPr lang="en-US" dirty="0" smtClean="0"/>
                        <a:t>Theory X</a:t>
                      </a:r>
                      <a:endParaRPr lang="en-US" dirty="0"/>
                    </a:p>
                  </a:txBody>
                  <a:tcPr/>
                </a:tc>
                <a:tc>
                  <a:txBody>
                    <a:bodyPr/>
                    <a:lstStyle/>
                    <a:p>
                      <a:pPr algn="l"/>
                      <a:r>
                        <a:rPr lang="en-US" dirty="0" smtClean="0"/>
                        <a:t>Theory Y</a:t>
                      </a:r>
                      <a:endParaRPr lang="en-US" dirty="0"/>
                    </a:p>
                  </a:txBody>
                  <a:tcPr/>
                </a:tc>
                <a:tc>
                  <a:txBody>
                    <a:bodyPr/>
                    <a:lstStyle/>
                    <a:p>
                      <a:pPr algn="l"/>
                      <a:r>
                        <a:rPr lang="en-US" dirty="0" smtClean="0"/>
                        <a:t>Transformational</a:t>
                      </a:r>
                      <a:endParaRPr lang="en-US" dirty="0"/>
                    </a:p>
                  </a:txBody>
                  <a:tcPr/>
                </a:tc>
              </a:tr>
              <a:tr h="370840">
                <a:tc>
                  <a:txBody>
                    <a:bodyPr/>
                    <a:lstStyle/>
                    <a:p>
                      <a:pPr algn="l"/>
                      <a:r>
                        <a:rPr lang="en-US" b="1" dirty="0" smtClean="0"/>
                        <a:t>Emphasis</a:t>
                      </a:r>
                      <a:endParaRPr lang="en-US" b="1" dirty="0"/>
                    </a:p>
                  </a:txBody>
                  <a:tcPr/>
                </a:tc>
                <a:tc>
                  <a:txBody>
                    <a:bodyPr/>
                    <a:lstStyle/>
                    <a:p>
                      <a:pPr algn="l"/>
                      <a:r>
                        <a:rPr lang="en-US" dirty="0" smtClean="0"/>
                        <a:t>Work efficiency</a:t>
                      </a:r>
                      <a:endParaRPr lang="en-US" dirty="0"/>
                    </a:p>
                  </a:txBody>
                  <a:tcPr/>
                </a:tc>
                <a:tc>
                  <a:txBody>
                    <a:bodyPr/>
                    <a:lstStyle/>
                    <a:p>
                      <a:pPr algn="l"/>
                      <a:r>
                        <a:rPr lang="en-US" dirty="0" smtClean="0"/>
                        <a:t>Psychological</a:t>
                      </a:r>
                      <a:r>
                        <a:rPr lang="en-US" baseline="0" dirty="0" smtClean="0"/>
                        <a:t> efficiency</a:t>
                      </a:r>
                      <a:endParaRPr lang="en-US" dirty="0"/>
                    </a:p>
                  </a:txBody>
                  <a:tcPr/>
                </a:tc>
                <a:tc>
                  <a:txBody>
                    <a:bodyPr/>
                    <a:lstStyle/>
                    <a:p>
                      <a:pPr algn="l"/>
                      <a:r>
                        <a:rPr lang="en-US" dirty="0" smtClean="0"/>
                        <a:t>More complete organization</a:t>
                      </a:r>
                      <a:endParaRPr lang="en-US" dirty="0"/>
                    </a:p>
                  </a:txBody>
                  <a:tcPr/>
                </a:tc>
              </a:tr>
              <a:tr h="370840">
                <a:tc>
                  <a:txBody>
                    <a:bodyPr/>
                    <a:lstStyle/>
                    <a:p>
                      <a:pPr algn="l"/>
                      <a:r>
                        <a:rPr lang="en-US" dirty="0" smtClean="0"/>
                        <a:t>Orientation</a:t>
                      </a:r>
                      <a:endParaRPr lang="en-US" dirty="0"/>
                    </a:p>
                  </a:txBody>
                  <a:tcPr/>
                </a:tc>
                <a:tc>
                  <a:txBody>
                    <a:bodyPr/>
                    <a:lstStyle/>
                    <a:p>
                      <a:pPr algn="l"/>
                      <a:r>
                        <a:rPr lang="en-US" baseline="0" dirty="0" smtClean="0"/>
                        <a:t>task oriented</a:t>
                      </a:r>
                      <a:endParaRPr lang="en-US" dirty="0"/>
                    </a:p>
                  </a:txBody>
                  <a:tcPr/>
                </a:tc>
                <a:tc>
                  <a:txBody>
                    <a:bodyPr/>
                    <a:lstStyle/>
                    <a:p>
                      <a:pPr algn="l"/>
                      <a:r>
                        <a:rPr lang="en-US" dirty="0" smtClean="0"/>
                        <a:t>People</a:t>
                      </a:r>
                      <a:r>
                        <a:rPr lang="en-US" baseline="0" dirty="0" smtClean="0"/>
                        <a:t> oriented</a:t>
                      </a:r>
                      <a:endParaRPr lang="en-US" dirty="0"/>
                    </a:p>
                  </a:txBody>
                  <a:tcPr/>
                </a:tc>
                <a:tc>
                  <a:txBody>
                    <a:bodyPr/>
                    <a:lstStyle/>
                    <a:p>
                      <a:pPr algn="l"/>
                      <a:r>
                        <a:rPr lang="en-US" dirty="0" smtClean="0"/>
                        <a:t>Organization oriented</a:t>
                      </a:r>
                      <a:endParaRPr lang="en-US" dirty="0"/>
                    </a:p>
                  </a:txBody>
                  <a:tcPr/>
                </a:tc>
              </a:tr>
              <a:tr h="370840">
                <a:tc>
                  <a:txBody>
                    <a:bodyPr/>
                    <a:lstStyle/>
                    <a:p>
                      <a:pPr algn="l"/>
                      <a:r>
                        <a:rPr lang="en-US" dirty="0" smtClean="0"/>
                        <a:t>Perspective</a:t>
                      </a:r>
                      <a:endParaRPr lang="en-US" dirty="0"/>
                    </a:p>
                  </a:txBody>
                  <a:tcPr/>
                </a:tc>
                <a:tc>
                  <a:txBody>
                    <a:bodyPr/>
                    <a:lstStyle/>
                    <a:p>
                      <a:pPr algn="l"/>
                      <a:r>
                        <a:rPr lang="en-US" dirty="0" smtClean="0"/>
                        <a:t>Maximum</a:t>
                      </a:r>
                      <a:r>
                        <a:rPr lang="en-US" baseline="0" dirty="0" smtClean="0"/>
                        <a:t> output at lowest cost</a:t>
                      </a:r>
                      <a:endParaRPr lang="en-US" dirty="0"/>
                    </a:p>
                  </a:txBody>
                  <a:tcPr/>
                </a:tc>
                <a:tc>
                  <a:txBody>
                    <a:bodyPr/>
                    <a:lstStyle/>
                    <a:p>
                      <a:pPr algn="l"/>
                      <a:r>
                        <a:rPr lang="en-US" dirty="0" smtClean="0"/>
                        <a:t>People like challenging</a:t>
                      </a:r>
                      <a:r>
                        <a:rPr lang="en-US" baseline="0" dirty="0" smtClean="0"/>
                        <a:t> work and will work hard given the right conditions</a:t>
                      </a:r>
                      <a:endParaRPr lang="en-US" dirty="0"/>
                    </a:p>
                  </a:txBody>
                  <a:tcPr/>
                </a:tc>
                <a:tc>
                  <a:txBody>
                    <a:bodyPr/>
                    <a:lstStyle/>
                    <a:p>
                      <a:pPr algn="l"/>
                      <a:r>
                        <a:rPr lang="en-US" dirty="0" smtClean="0"/>
                        <a:t>People</a:t>
                      </a:r>
                      <a:r>
                        <a:rPr lang="en-US" baseline="0" dirty="0" smtClean="0"/>
                        <a:t> exceed expectations when they are inspired and intellectually stimulated</a:t>
                      </a:r>
                      <a:endParaRPr lang="en-US" dirty="0"/>
                    </a:p>
                  </a:txBody>
                  <a:tcPr/>
                </a:tc>
              </a:tr>
            </a:tbl>
          </a:graphicData>
        </a:graphic>
      </p:graphicFrame>
    </p:spTree>
    <p:extLst>
      <p:ext uri="{BB962C8B-B14F-4D97-AF65-F5344CB8AC3E}">
        <p14:creationId xmlns:p14="http://schemas.microsoft.com/office/powerpoint/2010/main" val="32987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12032"/>
            <a:ext cx="9144000" cy="1219199"/>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Leadership Strategies </a:t>
            </a:r>
          </a:p>
        </p:txBody>
      </p:sp>
      <p:sp>
        <p:nvSpPr>
          <p:cNvPr id="7171" name="Text Placeholder 2"/>
          <p:cNvSpPr>
            <a:spLocks noGrp="1"/>
          </p:cNvSpPr>
          <p:nvPr>
            <p:ph type="body" idx="1"/>
          </p:nvPr>
        </p:nvSpPr>
        <p:spPr>
          <a:xfrm>
            <a:off x="228600" y="1371601"/>
            <a:ext cx="8686800" cy="4952999"/>
          </a:xfrm>
        </p:spPr>
        <p:txBody>
          <a:bodyPr/>
          <a:lstStyle/>
          <a:p>
            <a:pPr marL="457200" lvl="1" indent="0">
              <a:buNone/>
            </a:pPr>
            <a:endParaRPr lang="en-US" altLang="en-US" sz="2600" dirty="0" smtClean="0">
              <a:solidFill>
                <a:srgbClr val="000000"/>
              </a:solidFill>
              <a:cs typeface="Times New Roman" panose="02020603050405020304" pitchFamily="18" charset="0"/>
            </a:endParaRPr>
          </a:p>
          <a:p>
            <a:pPr marL="457200" lvl="1" indent="0">
              <a:lnSpc>
                <a:spcPct val="90000"/>
              </a:lnSpc>
              <a:buNone/>
            </a:pPr>
            <a:r>
              <a:rPr lang="en-US" altLang="en-US" sz="2200" dirty="0" smtClean="0">
                <a:solidFill>
                  <a:srgbClr val="000000"/>
                </a:solidFill>
                <a:cs typeface="Times New Roman" panose="02020603050405020304" pitchFamily="18" charset="0"/>
              </a:rPr>
              <a:t> </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133600"/>
            <a:ext cx="3276600" cy="2685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Diagram 2"/>
          <p:cNvGraphicFramePr/>
          <p:nvPr>
            <p:extLst>
              <p:ext uri="{D42A27DB-BD31-4B8C-83A1-F6EECF244321}">
                <p14:modId xmlns:p14="http://schemas.microsoft.com/office/powerpoint/2010/main" val="2431253134"/>
              </p:ext>
            </p:extLst>
          </p:nvPr>
        </p:nvGraphicFramePr>
        <p:xfrm>
          <a:off x="-247650" y="16002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34740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52400" y="1219200"/>
            <a:ext cx="8991600" cy="5257800"/>
          </a:xfrm>
        </p:spPr>
        <p:txBody>
          <a:bodyPr/>
          <a:lstStyle/>
          <a:p>
            <a:pPr marL="0" indent="0" eaLnBrk="1" hangingPunct="1">
              <a:buNone/>
            </a:pPr>
            <a:endParaRPr lang="en-US" altLang="en-US" sz="2400" dirty="0">
              <a:solidFill>
                <a:srgbClr val="000000"/>
              </a:solidFill>
              <a:cs typeface="Times New Roman" panose="02020603050405020304" pitchFamily="18" charset="0"/>
            </a:endParaRPr>
          </a:p>
          <a:p>
            <a:pPr marL="0" indent="0" eaLnBrk="1" hangingPunct="1">
              <a:buNone/>
            </a:pPr>
            <a:r>
              <a:rPr lang="en-US" altLang="en-US" sz="2600" dirty="0" smtClean="0">
                <a:solidFill>
                  <a:srgbClr val="000000"/>
                </a:solidFill>
                <a:cs typeface="Times New Roman" panose="02020603050405020304" pitchFamily="18" charset="0"/>
              </a:rPr>
              <a:t>Job satisfaction: good fit between work and a person’s </a:t>
            </a:r>
          </a:p>
          <a:p>
            <a:pPr lvl="1"/>
            <a:r>
              <a:rPr lang="en-US" altLang="en-US" sz="1800" dirty="0" smtClean="0">
                <a:solidFill>
                  <a:srgbClr val="000000"/>
                </a:solidFill>
                <a:cs typeface="Times New Roman" panose="02020603050405020304" pitchFamily="18" charset="0"/>
              </a:rPr>
              <a:t>Interests abilities</a:t>
            </a:r>
          </a:p>
          <a:p>
            <a:pPr lvl="1"/>
            <a:r>
              <a:rPr lang="en-US" altLang="en-US" sz="1800" dirty="0">
                <a:solidFill>
                  <a:srgbClr val="000000"/>
                </a:solidFill>
                <a:cs typeface="Times New Roman" panose="02020603050405020304" pitchFamily="18" charset="0"/>
              </a:rPr>
              <a:t>n</a:t>
            </a:r>
            <a:r>
              <a:rPr lang="en-US" altLang="en-US" sz="1800" dirty="0" smtClean="0">
                <a:solidFill>
                  <a:srgbClr val="000000"/>
                </a:solidFill>
                <a:cs typeface="Times New Roman" panose="02020603050405020304" pitchFamily="18" charset="0"/>
              </a:rPr>
              <a:t>eeds</a:t>
            </a:r>
          </a:p>
          <a:p>
            <a:pPr lvl="1"/>
            <a:r>
              <a:rPr lang="en-US" altLang="en-US" sz="1800" dirty="0" smtClean="0">
                <a:solidFill>
                  <a:srgbClr val="000000"/>
                </a:solidFill>
                <a:cs typeface="Times New Roman" panose="02020603050405020304" pitchFamily="18" charset="0"/>
              </a:rPr>
              <a:t>expectations</a:t>
            </a:r>
          </a:p>
          <a:p>
            <a:pPr marL="0" lvl="1" indent="0">
              <a:buNone/>
            </a:pPr>
            <a:r>
              <a:rPr lang="en-US" altLang="en-US" sz="2000" dirty="0" smtClean="0">
                <a:solidFill>
                  <a:srgbClr val="000000"/>
                </a:solidFill>
                <a:cs typeface="Times New Roman" panose="02020603050405020304" pitchFamily="18" charset="0"/>
              </a:rPr>
              <a:t>Theory Y leadership tends to improve </a:t>
            </a:r>
          </a:p>
          <a:p>
            <a:pPr marL="0" lvl="1" indent="0">
              <a:buNone/>
            </a:pPr>
            <a:r>
              <a:rPr lang="en-US" altLang="en-US" sz="2000" dirty="0" smtClean="0">
                <a:solidFill>
                  <a:srgbClr val="000000"/>
                </a:solidFill>
                <a:cs typeface="Times New Roman" panose="02020603050405020304" pitchFamily="18" charset="0"/>
              </a:rPr>
              <a:t>job </a:t>
            </a:r>
            <a:r>
              <a:rPr lang="en-US" altLang="en-US" sz="2000" dirty="0">
                <a:solidFill>
                  <a:srgbClr val="000000"/>
                </a:solidFill>
                <a:cs typeface="Times New Roman" panose="02020603050405020304" pitchFamily="18" charset="0"/>
              </a:rPr>
              <a:t>satisfaction over Theory X </a:t>
            </a:r>
            <a:r>
              <a:rPr lang="en-US" altLang="en-US" sz="2000" dirty="0" smtClean="0">
                <a:solidFill>
                  <a:srgbClr val="000000"/>
                </a:solidFill>
                <a:cs typeface="Times New Roman" panose="02020603050405020304" pitchFamily="18" charset="0"/>
              </a:rPr>
              <a:t>leadership.</a:t>
            </a:r>
          </a:p>
          <a:p>
            <a:pPr marL="0" lvl="1" indent="0">
              <a:buNone/>
            </a:pPr>
            <a:endParaRPr lang="en-US" altLang="en-US" sz="2000" dirty="0">
              <a:solidFill>
                <a:srgbClr val="000000"/>
              </a:solidFill>
              <a:cs typeface="Times New Roman" panose="02020603050405020304" pitchFamily="18" charset="0"/>
            </a:endParaRPr>
          </a:p>
          <a:p>
            <a:pPr marL="0" lvl="1" indent="0">
              <a:buNone/>
            </a:pPr>
            <a:endParaRPr lang="en-US" altLang="en-US" sz="2000" dirty="0">
              <a:solidFill>
                <a:srgbClr val="000000"/>
              </a:solidFill>
              <a:cs typeface="Times New Roman" panose="02020603050405020304" pitchFamily="18" charset="0"/>
            </a:endParaRPr>
          </a:p>
          <a:p>
            <a:pPr marL="457200" lvl="1" indent="0">
              <a:buNone/>
            </a:pPr>
            <a:endParaRPr lang="en-US" altLang="en-US" sz="1800" dirty="0" smtClean="0">
              <a:solidFill>
                <a:srgbClr val="000000"/>
              </a:solidFill>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Job Satisfaction</a:t>
            </a:r>
            <a:endParaRPr lang="en-US"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200400"/>
            <a:ext cx="3445042" cy="2808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56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28600" y="1447800"/>
            <a:ext cx="8534400" cy="4953000"/>
          </a:xfrm>
        </p:spPr>
        <p:txBody>
          <a:bodyPr/>
          <a:lstStyle/>
          <a:p>
            <a:pPr eaLnBrk="1" hangingPunct="1"/>
            <a:r>
              <a:rPr lang="en-US" altLang="en-US" sz="2400" b="1" dirty="0" smtClean="0">
                <a:solidFill>
                  <a:srgbClr val="000000"/>
                </a:solidFill>
                <a:cs typeface="Times New Roman" panose="02020603050405020304" pitchFamily="18" charset="0"/>
              </a:rPr>
              <a:t>Organizational Culture</a:t>
            </a:r>
          </a:p>
          <a:p>
            <a:pPr lvl="1"/>
            <a:r>
              <a:rPr lang="en-US" altLang="en-US" sz="2000" dirty="0" smtClean="0">
                <a:solidFill>
                  <a:srgbClr val="000000"/>
                </a:solidFill>
                <a:cs typeface="Times New Roman" panose="02020603050405020304" pitchFamily="18" charset="0"/>
              </a:rPr>
              <a:t>blend of customs, beliefs, values, </a:t>
            </a:r>
            <a:r>
              <a:rPr lang="en-US" altLang="en-US" sz="2000" dirty="0" err="1" smtClean="0">
                <a:solidFill>
                  <a:srgbClr val="000000"/>
                </a:solidFill>
                <a:cs typeface="Times New Roman" panose="02020603050405020304" pitchFamily="18" charset="0"/>
              </a:rPr>
              <a:t>attittudes</a:t>
            </a:r>
            <a:r>
              <a:rPr lang="en-US" altLang="en-US" sz="2000" dirty="0" smtClean="0">
                <a:solidFill>
                  <a:srgbClr val="000000"/>
                </a:solidFill>
                <a:cs typeface="Times New Roman" panose="02020603050405020304" pitchFamily="18" charset="0"/>
              </a:rPr>
              <a:t> and rituals within an organization</a:t>
            </a:r>
          </a:p>
          <a:p>
            <a:pPr lvl="1"/>
            <a:r>
              <a:rPr lang="en-US" altLang="en-US" sz="2000" dirty="0" smtClean="0">
                <a:solidFill>
                  <a:srgbClr val="000000"/>
                </a:solidFill>
                <a:cs typeface="Times New Roman" panose="02020603050405020304" pitchFamily="18" charset="0"/>
              </a:rPr>
              <a:t>Creates organization’s unique “flavor”</a:t>
            </a:r>
          </a:p>
          <a:p>
            <a:pPr lvl="1"/>
            <a:r>
              <a:rPr lang="en-US" altLang="en-US" sz="2000" dirty="0" smtClean="0">
                <a:solidFill>
                  <a:srgbClr val="000000"/>
                </a:solidFill>
                <a:cs typeface="Times New Roman" panose="02020603050405020304" pitchFamily="18" charset="0"/>
              </a:rPr>
              <a:t>Includes things like dress code and how workers are hired and trained</a:t>
            </a:r>
          </a:p>
          <a:p>
            <a:pPr lvl="1"/>
            <a:r>
              <a:rPr lang="en-US" altLang="en-US" sz="2000" dirty="0" smtClean="0">
                <a:solidFill>
                  <a:srgbClr val="000000"/>
                </a:solidFill>
                <a:cs typeface="Times New Roman" panose="02020603050405020304" pitchFamily="18" charset="0"/>
              </a:rPr>
              <a:t>Workers who display good fit, conscientiousness, helpfulness, and participation are good </a:t>
            </a:r>
            <a:r>
              <a:rPr lang="en-US" altLang="en-US" sz="2000" b="1" dirty="0" smtClean="0">
                <a:solidFill>
                  <a:srgbClr val="000000"/>
                </a:solidFill>
                <a:cs typeface="Times New Roman" panose="02020603050405020304" pitchFamily="18" charset="0"/>
              </a:rPr>
              <a:t>organizational citizens</a:t>
            </a:r>
            <a:endParaRPr lang="en-US" altLang="en-US" sz="2000" dirty="0" smtClean="0">
              <a:solidFill>
                <a:srgbClr val="000000"/>
              </a:solidFill>
              <a:cs typeface="Times New Roman" panose="02020603050405020304" pitchFamily="18" charset="0"/>
            </a:endParaRPr>
          </a:p>
          <a:p>
            <a:pPr marL="457200" lvl="1" indent="0">
              <a:buNone/>
            </a:pPr>
            <a:endParaRPr lang="en-US" altLang="en-US" sz="2400" dirty="0" smtClean="0">
              <a:solidFill>
                <a:srgbClr val="000000"/>
              </a:solidFill>
              <a:cs typeface="Times New Roman" panose="02020603050405020304" pitchFamily="18" charset="0"/>
            </a:endParaRPr>
          </a:p>
          <a:p>
            <a:pPr marL="457200" lvl="1" indent="0">
              <a:buNone/>
            </a:pPr>
            <a:endParaRPr lang="en-US" altLang="en-US" sz="2400" dirty="0" smtClean="0">
              <a:solidFill>
                <a:srgbClr val="000000"/>
              </a:solidFill>
              <a:cs typeface="Times New Roman" panose="02020603050405020304" pitchFamily="18" charset="0"/>
            </a:endParaRPr>
          </a:p>
          <a:p>
            <a:pPr marL="0" indent="0" eaLnBrk="1" hangingPunct="1">
              <a:buNone/>
            </a:pPr>
            <a:r>
              <a:rPr lang="en-US" altLang="en-US" sz="2600" dirty="0" smtClean="0">
                <a:solidFill>
                  <a:srgbClr val="000000"/>
                </a:solidFill>
                <a:cs typeface="Times New Roman" panose="02020603050405020304" pitchFamily="18" charset="0"/>
              </a:rPr>
              <a:t>	</a:t>
            </a:r>
            <a:endParaRPr lang="en-US" altLang="en-US" sz="2600" dirty="0">
              <a:solidFill>
                <a:srgbClr val="000000"/>
              </a:solidFill>
              <a:cs typeface="Times New Roman" panose="02020603050405020304" pitchFamily="18" charset="0"/>
            </a:endParaRPr>
          </a:p>
          <a:p>
            <a:endParaRPr lang="en-US" altLang="en-US" dirty="0">
              <a:solidFill>
                <a:srgbClr val="000000"/>
              </a:solidFill>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Characteristics of Organizations</a:t>
            </a:r>
            <a:endParaRPr lang="en-US" dirty="0"/>
          </a:p>
        </p:txBody>
      </p:sp>
    </p:spTree>
    <p:extLst>
      <p:ext uri="{BB962C8B-B14F-4D97-AF65-F5344CB8AC3E}">
        <p14:creationId xmlns:p14="http://schemas.microsoft.com/office/powerpoint/2010/main" val="2184890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1219200"/>
          </a:xfrm>
        </p:spPr>
        <p:txBody>
          <a:bodyPr/>
          <a:lstStyle/>
          <a:p>
            <a:pPr eaLnBrk="1" hangingPunct="1"/>
            <a:r>
              <a:rPr lang="en-US" altLang="en-US" dirty="0" smtClean="0">
                <a:solidFill>
                  <a:srgbClr val="000000"/>
                </a:solidFill>
                <a:latin typeface="Arial" panose="020B0604020202020204" pitchFamily="34" charset="0"/>
                <a:cs typeface="Times New Roman" panose="02020603050405020304" pitchFamily="18" charset="0"/>
              </a:rPr>
              <a:t>Personnel Psychology and Selection Procedures</a:t>
            </a:r>
          </a:p>
        </p:txBody>
      </p:sp>
      <p:sp>
        <p:nvSpPr>
          <p:cNvPr id="12291" name="Text Placeholder 2"/>
          <p:cNvSpPr>
            <a:spLocks noGrp="1"/>
          </p:cNvSpPr>
          <p:nvPr>
            <p:ph type="body" idx="1"/>
          </p:nvPr>
        </p:nvSpPr>
        <p:spPr>
          <a:xfrm>
            <a:off x="152400" y="1371600"/>
            <a:ext cx="8839200" cy="4953000"/>
          </a:xfrm>
        </p:spPr>
        <p:txBody>
          <a:bodyPr/>
          <a:lstStyle/>
          <a:p>
            <a:r>
              <a:rPr lang="en-US" altLang="en-US" sz="2400" b="1" dirty="0" smtClean="0">
                <a:solidFill>
                  <a:srgbClr val="000000"/>
                </a:solidFill>
                <a:cs typeface="Times New Roman" panose="02020603050405020304" pitchFamily="18" charset="0"/>
              </a:rPr>
              <a:t>Personnel </a:t>
            </a:r>
            <a:r>
              <a:rPr lang="en-US" altLang="en-US" sz="2400" b="1" dirty="0">
                <a:solidFill>
                  <a:srgbClr val="000000"/>
                </a:solidFill>
                <a:cs typeface="Times New Roman" panose="02020603050405020304" pitchFamily="18" charset="0"/>
              </a:rPr>
              <a:t>P</a:t>
            </a:r>
            <a:r>
              <a:rPr lang="en-US" altLang="en-US" sz="2400" b="1" dirty="0" smtClean="0">
                <a:solidFill>
                  <a:srgbClr val="000000"/>
                </a:solidFill>
                <a:cs typeface="Times New Roman" panose="02020603050405020304" pitchFamily="18" charset="0"/>
              </a:rPr>
              <a:t>sychology</a:t>
            </a:r>
            <a:endParaRPr lang="en-US" altLang="en-US" sz="2400" dirty="0">
              <a:solidFill>
                <a:srgbClr val="000000"/>
              </a:solidFill>
              <a:cs typeface="Times New Roman" panose="02020603050405020304" pitchFamily="18" charset="0"/>
            </a:endParaRPr>
          </a:p>
          <a:p>
            <a:pPr lvl="1"/>
            <a:r>
              <a:rPr lang="en-US" altLang="en-US" sz="2000" dirty="0" smtClean="0">
                <a:solidFill>
                  <a:srgbClr val="000000"/>
                </a:solidFill>
                <a:cs typeface="Times New Roman" panose="02020603050405020304" pitchFamily="18" charset="0"/>
              </a:rPr>
              <a:t>Concerned with enhancing success in hiring with good fit between employees and organizations</a:t>
            </a:r>
          </a:p>
          <a:p>
            <a:pPr lvl="1"/>
            <a:r>
              <a:rPr lang="en-US" altLang="en-US" sz="2000" dirty="0" smtClean="0">
                <a:solidFill>
                  <a:srgbClr val="000000"/>
                </a:solidFill>
                <a:cs typeface="Times New Roman" panose="02020603050405020304" pitchFamily="18" charset="0"/>
              </a:rPr>
              <a:t>Work with testing, selection, placement and promotion of employees</a:t>
            </a:r>
          </a:p>
          <a:p>
            <a:pPr marL="457200" lvl="1" indent="0">
              <a:buNone/>
            </a:pPr>
            <a:endParaRPr lang="en-US" altLang="en-US" sz="2000" dirty="0">
              <a:solidFill>
                <a:srgbClr val="000000"/>
              </a:solidFill>
              <a:cs typeface="Times New Roman" panose="02020603050405020304" pitchFamily="18" charset="0"/>
            </a:endParaRPr>
          </a:p>
          <a:p>
            <a:r>
              <a:rPr lang="en-US" altLang="en-US" sz="2400" b="1" dirty="0" smtClean="0">
                <a:solidFill>
                  <a:srgbClr val="000000"/>
                </a:solidFill>
                <a:cs typeface="Times New Roman" panose="02020603050405020304" pitchFamily="18" charset="0"/>
              </a:rPr>
              <a:t>Selection Procedures</a:t>
            </a:r>
          </a:p>
          <a:p>
            <a:pPr lvl="1"/>
            <a:r>
              <a:rPr lang="en-US" altLang="en-US" sz="2000" b="1" dirty="0" smtClean="0">
                <a:solidFill>
                  <a:srgbClr val="000000"/>
                </a:solidFill>
                <a:cs typeface="Times New Roman" panose="02020603050405020304" pitchFamily="18" charset="0"/>
              </a:rPr>
              <a:t>Job analysis-understand the role being filled</a:t>
            </a:r>
          </a:p>
          <a:p>
            <a:pPr lvl="1"/>
            <a:r>
              <a:rPr lang="en-US" altLang="en-US" sz="2000" b="1" dirty="0" smtClean="0">
                <a:solidFill>
                  <a:srgbClr val="000000"/>
                </a:solidFill>
                <a:cs typeface="Times New Roman" panose="02020603050405020304" pitchFamily="18" charset="0"/>
              </a:rPr>
              <a:t>Collecting </a:t>
            </a:r>
            <a:r>
              <a:rPr lang="en-US" altLang="en-US" sz="2000" b="1" dirty="0" err="1" smtClean="0">
                <a:solidFill>
                  <a:srgbClr val="000000"/>
                </a:solidFill>
                <a:cs typeface="Times New Roman" panose="02020603050405020304" pitchFamily="18" charset="0"/>
              </a:rPr>
              <a:t>biodata</a:t>
            </a:r>
            <a:r>
              <a:rPr lang="en-US" altLang="en-US" sz="2000" b="1" dirty="0" smtClean="0">
                <a:solidFill>
                  <a:srgbClr val="000000"/>
                </a:solidFill>
                <a:cs typeface="Times New Roman" panose="02020603050405020304" pitchFamily="18" charset="0"/>
              </a:rPr>
              <a:t> from applicants</a:t>
            </a:r>
          </a:p>
          <a:p>
            <a:pPr lvl="1"/>
            <a:r>
              <a:rPr lang="en-US" altLang="en-US" sz="2000" b="1" dirty="0" smtClean="0">
                <a:solidFill>
                  <a:srgbClr val="000000"/>
                </a:solidFill>
                <a:cs typeface="Times New Roman" panose="02020603050405020304" pitchFamily="18" charset="0"/>
              </a:rPr>
              <a:t>Interviews</a:t>
            </a:r>
          </a:p>
          <a:p>
            <a:pPr lvl="1"/>
            <a:r>
              <a:rPr lang="en-US" altLang="en-US" sz="2000" b="1" dirty="0" smtClean="0">
                <a:solidFill>
                  <a:srgbClr val="000000"/>
                </a:solidFill>
                <a:cs typeface="Times New Roman" panose="02020603050405020304" pitchFamily="18" charset="0"/>
              </a:rPr>
              <a:t>Psychological testing</a:t>
            </a:r>
          </a:p>
          <a:p>
            <a:pPr lvl="1"/>
            <a:endParaRPr lang="en-US" altLang="en-US" sz="2000" b="1" dirty="0" smtClean="0">
              <a:solidFill>
                <a:srgbClr val="000000"/>
              </a:solidFill>
              <a:cs typeface="Times New Roman" panose="02020603050405020304" pitchFamily="18" charset="0"/>
            </a:endParaRPr>
          </a:p>
          <a:p>
            <a:pPr lvl="1"/>
            <a:endParaRPr lang="en-US" altLang="en-US" sz="2000" b="1" dirty="0" smtClean="0">
              <a:solidFill>
                <a:srgbClr val="000000"/>
              </a:solidFill>
              <a:cs typeface="Times New Roman" panose="02020603050405020304" pitchFamily="18" charset="0"/>
            </a:endParaRPr>
          </a:p>
          <a:p>
            <a:pPr lvl="1"/>
            <a:endParaRPr lang="en-US" altLang="en-US" sz="2000" b="1" dirty="0" smtClean="0">
              <a:solidFill>
                <a:srgbClr val="000000"/>
              </a:solidFill>
              <a:cs typeface="Times New Roman" panose="02020603050405020304" pitchFamily="18" charset="0"/>
            </a:endParaRPr>
          </a:p>
        </p:txBody>
      </p:sp>
    </p:spTree>
    <p:extLst>
      <p:ext uri="{BB962C8B-B14F-4D97-AF65-F5344CB8AC3E}">
        <p14:creationId xmlns:p14="http://schemas.microsoft.com/office/powerpoint/2010/main" val="3424743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Influences on the Environment</a:t>
            </a:r>
            <a:endParaRPr lang="en-US" dirty="0"/>
          </a:p>
        </p:txBody>
      </p:sp>
      <p:sp>
        <p:nvSpPr>
          <p:cNvPr id="3" name="Content Placeholder 2"/>
          <p:cNvSpPr>
            <a:spLocks noGrp="1"/>
          </p:cNvSpPr>
          <p:nvPr>
            <p:ph sz="half" idx="2"/>
          </p:nvPr>
        </p:nvSpPr>
        <p:spPr>
          <a:xfrm>
            <a:off x="342900" y="1371600"/>
            <a:ext cx="8648700" cy="5105400"/>
          </a:xfrm>
        </p:spPr>
        <p:txBody>
          <a:bodyPr/>
          <a:lstStyle/>
          <a:p>
            <a:r>
              <a:rPr lang="en-US" sz="2600" dirty="0" smtClean="0"/>
              <a:t>This section covers:</a:t>
            </a:r>
          </a:p>
          <a:p>
            <a:pPr lvl="1"/>
            <a:r>
              <a:rPr lang="en-US" sz="2400" dirty="0" smtClean="0"/>
              <a:t>Environmental psychology</a:t>
            </a:r>
          </a:p>
          <a:p>
            <a:pPr lvl="1"/>
            <a:r>
              <a:rPr lang="en-US" sz="2400" dirty="0" smtClean="0"/>
              <a:t>Stressful Environments</a:t>
            </a:r>
          </a:p>
          <a:p>
            <a:pPr lvl="2"/>
            <a:r>
              <a:rPr lang="en-US" sz="2000" dirty="0" smtClean="0"/>
              <a:t> crowding</a:t>
            </a:r>
          </a:p>
          <a:p>
            <a:pPr lvl="2"/>
            <a:r>
              <a:rPr lang="en-US" sz="2000" dirty="0" smtClean="0"/>
              <a:t>Attentional overload </a:t>
            </a:r>
          </a:p>
          <a:p>
            <a:pPr lvl="2"/>
            <a:r>
              <a:rPr lang="en-US" sz="2000" dirty="0" smtClean="0"/>
              <a:t>noise pollution</a:t>
            </a:r>
          </a:p>
          <a:p>
            <a:pPr lvl="1"/>
            <a:r>
              <a:rPr lang="en-US" sz="2400" dirty="0" smtClean="0"/>
              <a:t>Overpopulation</a:t>
            </a:r>
          </a:p>
          <a:p>
            <a:pPr lvl="1"/>
            <a:r>
              <a:rPr lang="en-US" sz="2400" dirty="0" smtClean="0"/>
              <a:t> Environmental damage and Resource consumption</a:t>
            </a:r>
          </a:p>
          <a:p>
            <a:pPr lvl="1"/>
            <a:r>
              <a:rPr lang="en-US" sz="2400" dirty="0" smtClean="0"/>
              <a:t>Social dilemmas</a:t>
            </a:r>
          </a:p>
          <a:p>
            <a:pPr lvl="1"/>
            <a:r>
              <a:rPr lang="en-US" sz="2400" dirty="0" smtClean="0"/>
              <a:t>Environmental problem solving</a:t>
            </a:r>
            <a:endParaRPr lang="en-US" sz="2400" dirty="0"/>
          </a:p>
        </p:txBody>
      </p:sp>
      <p:pic>
        <p:nvPicPr>
          <p:cNvPr id="4" name="Picture 2" descr="C:\Users\Jeannette\Desktop\Coon PPT chapters\Coon 14E PPT project-ch 11 18 images\Coon 14E ch 18 UNF p 582 Mexico oil rig explo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371600"/>
            <a:ext cx="3352800" cy="2057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003670" y="3375853"/>
            <a:ext cx="2140330" cy="400110"/>
          </a:xfrm>
          <a:prstGeom prst="rect">
            <a:avLst/>
          </a:prstGeom>
          <a:noFill/>
        </p:spPr>
        <p:txBody>
          <a:bodyPr wrap="none" rtlCol="0">
            <a:spAutoFit/>
          </a:bodyPr>
          <a:lstStyle/>
          <a:p>
            <a:r>
              <a:rPr lang="en-US" sz="2000" dirty="0"/>
              <a:t>Oil Rig Explosion</a:t>
            </a:r>
          </a:p>
        </p:txBody>
      </p:sp>
    </p:spTree>
    <p:extLst>
      <p:ext uri="{BB962C8B-B14F-4D97-AF65-F5344CB8AC3E}">
        <p14:creationId xmlns:p14="http://schemas.microsoft.com/office/powerpoint/2010/main" val="304790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17886</TotalTime>
  <Words>4763</Words>
  <Application>Microsoft Office PowerPoint</Application>
  <PresentationFormat>On-screen Show (4:3)</PresentationFormat>
  <Paragraphs>589</Paragraphs>
  <Slides>29</Slides>
  <Notes>26</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29</vt:i4>
      </vt:variant>
    </vt:vector>
  </HeadingPairs>
  <TitlesOfParts>
    <vt:vector size="43" baseType="lpstr">
      <vt:lpstr>MS PGothic</vt:lpstr>
      <vt:lpstr>Arial</vt:lpstr>
      <vt:lpstr>Calibri</vt:lpstr>
      <vt:lpstr>Tahoma</vt:lpstr>
      <vt:lpstr>Times New Roman</vt:lpstr>
      <vt:lpstr>Wingdings</vt:lpstr>
      <vt:lpstr>Wingdings 3</vt:lpstr>
      <vt:lpstr>1_Office Theme</vt:lpstr>
      <vt:lpstr>2_Office Theme</vt:lpstr>
      <vt:lpstr>4_Office Theme</vt:lpstr>
      <vt:lpstr>5_Office Theme</vt:lpstr>
      <vt:lpstr>3_Office Theme</vt:lpstr>
      <vt:lpstr>6_Office Theme</vt:lpstr>
      <vt:lpstr>7_Office Theme</vt:lpstr>
      <vt:lpstr>Chapter 18: Applied Psychology</vt:lpstr>
      <vt:lpstr>Industrial / Organizational (I/O) Psychology</vt:lpstr>
      <vt:lpstr>Applied Psychology and I/O Psychology</vt:lpstr>
      <vt:lpstr>Leadership Theories</vt:lpstr>
      <vt:lpstr>Leadership Strategies </vt:lpstr>
      <vt:lpstr>Job Satisfaction</vt:lpstr>
      <vt:lpstr>Characteristics of Organizations</vt:lpstr>
      <vt:lpstr>Personnel Psychology and Selection Procedures</vt:lpstr>
      <vt:lpstr>Human Influences on the Environment</vt:lpstr>
      <vt:lpstr>Environmental Psychology</vt:lpstr>
      <vt:lpstr>Stressful Environments: Crowding </vt:lpstr>
      <vt:lpstr>Stressful Environments:   Attentional Overload and Noise Pollution</vt:lpstr>
      <vt:lpstr>Overpopulation</vt:lpstr>
      <vt:lpstr>Environmental Damage and   Resource Consumption</vt:lpstr>
      <vt:lpstr>Environmental Problems and Social Dilemmas</vt:lpstr>
      <vt:lpstr>Escaping Dilemmas</vt:lpstr>
      <vt:lpstr>Environmental Problem Solving</vt:lpstr>
      <vt:lpstr>Psychology of Law, Education, and Sports</vt:lpstr>
      <vt:lpstr>Psychology of Law</vt:lpstr>
      <vt:lpstr>Jury Behavior</vt:lpstr>
      <vt:lpstr>Scientific Jury Selection and  Death-Qualified Juries</vt:lpstr>
      <vt:lpstr>Educational Psychology</vt:lpstr>
      <vt:lpstr>Learning and Teaching Styles</vt:lpstr>
      <vt:lpstr>Sports Psychology:  Task Analysis and Motor Skills</vt:lpstr>
      <vt:lpstr>Reaching Peak Performance </vt:lpstr>
      <vt:lpstr>Human Factors Psychology</vt:lpstr>
      <vt:lpstr>Designing for Human Use</vt:lpstr>
      <vt:lpstr>Human-Computer Interaction (HCI) and Using Tools Effectively</vt:lpstr>
      <vt:lpstr>Human Factors Psychology in Space!</vt:lpstr>
    </vt:vector>
  </TitlesOfParts>
  <Company>Cengage Learning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IP Biopsych Part 1</dc:title>
  <dc:creator>Rita Mitra</dc:creator>
  <cp:lastModifiedBy>Austin, Clayton</cp:lastModifiedBy>
  <cp:revision>1257</cp:revision>
  <dcterms:created xsi:type="dcterms:W3CDTF">2011-11-29T18:47:51Z</dcterms:created>
  <dcterms:modified xsi:type="dcterms:W3CDTF">2015-03-16T23:47:00Z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-407865471</vt:i4>
  </property>
  <property fmtid="{D5CDD505-2E9C-101B-9397-08002B2CF9AE}" pid="3" name="_NewReviewCycle">
    <vt:lpwstr/>
  </property>
  <property fmtid="{D5CDD505-2E9C-101B-9397-08002B2CF9AE}" pid="4" name="_EmailSubject">
    <vt:lpwstr>Coon PPT</vt:lpwstr>
  </property>
  <property fmtid="{D5CDD505-2E9C-101B-9397-08002B2CF9AE}" pid="5" name="_AuthorEmail">
    <vt:lpwstr>Clayton.Austin@cengage.com</vt:lpwstr>
  </property>
  <property fmtid="{D5CDD505-2E9C-101B-9397-08002B2CF9AE}" pid="6" name="_AuthorEmailDisplayName">
    <vt:lpwstr>Austin, Clayton</vt:lpwstr>
  </property>
  <property fmtid="{D5CDD505-2E9C-101B-9397-08002B2CF9AE}" pid="7" name="_PreviousAdHocReviewCycleID">
    <vt:i4>-128351704</vt:i4>
  </property>
</Properties>
</file>