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810" r:id="rId2"/>
  </p:sldMasterIdLst>
  <p:notesMasterIdLst>
    <p:notesMasterId r:id="rId11"/>
  </p:notesMasterIdLst>
  <p:handoutMasterIdLst>
    <p:handoutMasterId r:id="rId12"/>
  </p:handoutMasterIdLst>
  <p:sldIdLst>
    <p:sldId id="375" r:id="rId3"/>
    <p:sldId id="393" r:id="rId4"/>
    <p:sldId id="392" r:id="rId5"/>
    <p:sldId id="394" r:id="rId6"/>
    <p:sldId id="396" r:id="rId7"/>
    <p:sldId id="397" r:id="rId8"/>
    <p:sldId id="398" r:id="rId9"/>
    <p:sldId id="399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" initials="P" lastIdx="2" clrIdx="0"/>
  <p:cmAuthor id="1" name="Spiegelman, Jason S." initials="SJS" lastIdx="17" clrIdx="1"/>
  <p:cmAuthor id="2" name="Carly Stair" initials="CS" lastIdx="7" clrIdx="2"/>
  <p:cmAuthor id="3" name="Behensky, Charles" initials="BC" lastIdx="3" clrIdx="3">
    <p:extLst>
      <p:ext uri="{19B8F6BF-5375-455C-9EA6-DF929625EA0E}">
        <p15:presenceInfo xmlns:p15="http://schemas.microsoft.com/office/powerpoint/2012/main" userId="S-1-5-21-4027829005-1107895287-290554039-573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  <a:srgbClr val="6388FD"/>
    <a:srgbClr val="2B67AF"/>
    <a:srgbClr val="308ACA"/>
    <a:srgbClr val="3278C8"/>
    <a:srgbClr val="CCDAEC"/>
    <a:srgbClr val="75A7DD"/>
    <a:srgbClr val="629DD1"/>
    <a:srgbClr val="32A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15" autoAdjust="0"/>
    <p:restoredTop sz="56204" autoAdjust="0"/>
  </p:normalViewPr>
  <p:slideViewPr>
    <p:cSldViewPr>
      <p:cViewPr varScale="1">
        <p:scale>
          <a:sx n="63" d="100"/>
          <a:sy n="63" d="100"/>
        </p:scale>
        <p:origin x="118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250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71B99A7-940D-43EE-A635-451D962CB9FC}" type="datetimeFigureOut">
              <a:rPr lang="en-US"/>
              <a:pPr>
                <a:defRPr/>
              </a:pPr>
              <a:t>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B9F2514-638C-4031-A4EB-8481F71746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9128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333B9B5-F6D7-4318-B432-D59F27B20DAC}" type="datetimeFigureOut">
              <a:rPr lang="en-US" altLang="en-US"/>
              <a:pPr>
                <a:defRPr/>
              </a:pPr>
              <a:t>2/18/2015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4B1768B-3959-44A2-98E9-1DEF05CB2F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980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wgbh/nova/tech/criminal-mind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EvSvw4sL4yo" TargetMode="External"/><Relationship Id="rId4" Type="http://schemas.openxmlformats.org/officeDocument/2006/relationships/hyperlink" Target="https://www.youtube.com/watch?v=xj1l3OtTkVA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7li_TMJ0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DBcoRLkut8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FwgEevvnc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4h_NMJf37D8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bnF-kgonpQ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pqkxYX59okw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gsaw.org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900" b="1" dirty="0" smtClean="0"/>
              <a:t>IMAGE: </a:t>
            </a:r>
            <a:r>
              <a:rPr lang="en-US" sz="900" dirty="0" smtClean="0"/>
              <a:t>[© </a:t>
            </a:r>
            <a:r>
              <a:rPr lang="en-US" sz="900" dirty="0"/>
              <a:t>Marmaduke St. </a:t>
            </a:r>
            <a:r>
              <a:rPr lang="en-US" sz="900" dirty="0" smtClean="0"/>
              <a:t>Duke/</a:t>
            </a:r>
            <a:r>
              <a:rPr lang="en-US" sz="900" dirty="0" err="1" smtClean="0"/>
              <a:t>Alamy</a:t>
            </a:r>
            <a:r>
              <a:rPr lang="en-US" sz="900" dirty="0" smtClean="0"/>
              <a:t>] (</a:t>
            </a:r>
            <a:r>
              <a:rPr lang="en-US" sz="900" dirty="0" err="1" smtClean="0"/>
              <a:t>Cacioppo</a:t>
            </a:r>
            <a:r>
              <a:rPr lang="en-US" sz="900" dirty="0" smtClean="0"/>
              <a:t>, p. 497)</a:t>
            </a:r>
          </a:p>
          <a:p>
            <a:pPr marL="0" marR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 strike="noStrike" kern="1200" baseline="0" dirty="0" smtClean="0">
                <a:solidFill>
                  <a:schemeClr val="tx1"/>
                </a:solidFill>
              </a:rPr>
              <a:t>Social Influence 1 of 11</a:t>
            </a:r>
          </a:p>
          <a:p>
            <a:pPr>
              <a:spcBef>
                <a:spcPts val="0"/>
              </a:spcBef>
            </a:pPr>
            <a:endParaRPr lang="en-US" sz="900" b="0" i="0" u="none" strike="noStrike" kern="1200" baseline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900" dirty="0" smtClean="0"/>
              <a:t>This section covers:</a:t>
            </a:r>
          </a:p>
          <a:p>
            <a:pPr lvl="1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dirty="0" smtClean="0"/>
              <a:t>How the presence of others influences our behavior</a:t>
            </a:r>
          </a:p>
          <a:p>
            <a:pPr lvl="1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dirty="0" smtClean="0"/>
              <a:t>How we interact with others</a:t>
            </a:r>
          </a:p>
          <a:p>
            <a:pPr lvl="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lvl="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dirty="0" smtClean="0"/>
              <a:t>Think about how</a:t>
            </a:r>
            <a:r>
              <a:rPr lang="en-US" sz="900" baseline="0" dirty="0" smtClean="0"/>
              <a:t> you behave for a second. Do you behave differently when you’re alone versus when others are around?</a:t>
            </a:r>
          </a:p>
          <a:p>
            <a:pPr lvl="1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dirty="0" smtClean="0"/>
              <a:t>Are there things you do when alone</a:t>
            </a:r>
            <a:r>
              <a:rPr lang="en-US" sz="900" baseline="0" dirty="0" smtClean="0"/>
              <a:t> that you wouldn’t do in front of others?</a:t>
            </a:r>
          </a:p>
          <a:p>
            <a:pPr lvl="2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aseline="0" dirty="0" smtClean="0"/>
              <a:t>A lot of people like to sing in the shower, but would be mortified to do it in public.</a:t>
            </a:r>
          </a:p>
          <a:p>
            <a:pPr lvl="1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aseline="0" dirty="0" smtClean="0"/>
              <a:t>The presence of other people can have a big impact on how we act.</a:t>
            </a:r>
          </a:p>
          <a:p>
            <a:pPr lvl="2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aseline="0" dirty="0" smtClean="0"/>
              <a:t>Other people provide a social context in which certain behaviors are more acceptable than others.</a:t>
            </a:r>
          </a:p>
          <a:p>
            <a:pPr lvl="2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00" baseline="0" dirty="0" smtClean="0"/>
              <a:t>The presence of others can even change the way we think about a situation.</a:t>
            </a:r>
            <a:endParaRPr lang="en-US" sz="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1768B-3959-44A2-98E9-1DEF05CB2FB9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270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900" b="1" dirty="0" smtClean="0"/>
              <a:t>IMAGE:</a:t>
            </a:r>
            <a:r>
              <a:rPr lang="en-US" sz="900" b="0" dirty="0" smtClean="0"/>
              <a:t> [© </a:t>
            </a:r>
            <a:r>
              <a:rPr lang="en-US" sz="900" b="0" dirty="0" err="1" smtClean="0"/>
              <a:t>Ric</a:t>
            </a:r>
            <a:r>
              <a:rPr lang="en-US" sz="900" b="0" dirty="0" smtClean="0"/>
              <a:t> Tapia/Newscom] (Coon, p. 630)</a:t>
            </a:r>
          </a:p>
          <a:p>
            <a:r>
              <a:rPr lang="en-US" sz="900" b="1" i="0" u="none" strike="noStrike" kern="1200" baseline="0" dirty="0" smtClean="0">
                <a:solidFill>
                  <a:schemeClr val="tx1"/>
                </a:solidFill>
              </a:rPr>
              <a:t>Social Influence 9 of 11</a:t>
            </a:r>
          </a:p>
          <a:p>
            <a:endParaRPr lang="en-US" sz="900" b="0" i="0" u="none" strike="noStrike" kern="1200" baseline="0" dirty="0" smtClean="0">
              <a:solidFill>
                <a:schemeClr val="tx1"/>
              </a:solidFill>
            </a:endParaRPr>
          </a:p>
          <a:p>
            <a:r>
              <a:rPr lang="en-US" sz="900" b="1" dirty="0" smtClean="0"/>
              <a:t>Aggression</a:t>
            </a:r>
            <a:r>
              <a:rPr lang="en-US" sz="900" b="0" dirty="0" smtClean="0"/>
              <a:t> is the conscious intent to harm others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Instrumental aggression occurs when harm is done because it helps</a:t>
            </a:r>
            <a:r>
              <a:rPr lang="en-US" sz="900" b="0" baseline="0" dirty="0" smtClean="0"/>
              <a:t> in obtaining </a:t>
            </a:r>
            <a:r>
              <a:rPr lang="en-US" sz="900" b="0" dirty="0" smtClean="0"/>
              <a:t>a particular goal.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A</a:t>
            </a:r>
            <a:r>
              <a:rPr lang="en-US" sz="900" b="0" baseline="0" dirty="0" smtClean="0"/>
              <a:t> child that wants to play with someone else’s toy may hit that person to get them to drop the toy.</a:t>
            </a:r>
            <a:endParaRPr lang="en-US" sz="900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Hostile aggression occurs</a:t>
            </a:r>
            <a:r>
              <a:rPr lang="en-US" sz="900" b="0" baseline="0" dirty="0" smtClean="0"/>
              <a:t> when causing pain or harm is the intended goal.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baseline="0" dirty="0" smtClean="0"/>
              <a:t>A child bullies a classmate by pushing him or her into a locker.</a:t>
            </a:r>
            <a:endParaRPr lang="en-US" sz="900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Relational aggression harms another person’s social standing through behaviors such as ignoring, exclusion, and gossip.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Defensive aggression</a:t>
            </a:r>
            <a:r>
              <a:rPr lang="en-US" sz="900" b="0" baseline="0" dirty="0" smtClean="0"/>
              <a:t> involves</a:t>
            </a:r>
            <a:r>
              <a:rPr lang="en-US" sz="900" b="0" dirty="0" smtClean="0"/>
              <a:t> harm done to others as a form of self-defense.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b="0" dirty="0" smtClean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900" b="0" dirty="0" smtClean="0"/>
              <a:t>Although it is probably safe to say that our human heritage contains a capacity for aggression, the actual expression of aggression is elicited by environmental factors and modified by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The biological underpinnings of aggression reflect genetic, hormonal, and neurotransmitter influences.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Higher levels of testosterone are associated with increased capacity for aggression.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Some drugs, especially alcohol, lower inhibitions, which can lead to increased aggressive behavior.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The frustration-aggression hypothesis states that frustrating situations produce an internal motivation to act aggressively.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The aggression may be directed at the source of the frustration, such as a person hitting a dog that won’t stop barking.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Sometimes, aggression can’t be directed at the source, so it’s directed at an available target.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After getting reprimanded at work, a person may drive home in an aggressive manner, causing problems for others on the road.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Social-cognitive theorists view aggression as learned behaviors that are acquired through observational learning and reinforcement.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Children may see their parents or siblings modeling aggressive behavior.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Children often see aggressive actions being reinforced on television and in movies.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According to some estimates, the average child is exposed to several thousand acts of violence by the time they finish elementary school.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When the hero of a movie is rewarded for using violence against the “bad guy,” it sends a powerful message about the appropriateness of using violence.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The amount of violent programming a person watches is positively correlated with engaging in aggressive behaviors.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900" b="0" i="0" u="none" strike="noStrike" kern="1200" baseline="0" dirty="0" smtClean="0">
              <a:solidFill>
                <a:schemeClr val="tx1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900" dirty="0" smtClean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900" dirty="0" smtClean="0"/>
              <a:t>How </a:t>
            </a:r>
            <a:r>
              <a:rPr lang="en-US" sz="900" dirty="0"/>
              <a:t>can genes and the environment interact to produce criminal behavior? </a:t>
            </a:r>
            <a:r>
              <a:rPr lang="en-US" sz="900" dirty="0" smtClean="0"/>
              <a:t>	</a:t>
            </a:r>
            <a:r>
              <a:rPr lang="en-US" sz="900" dirty="0" smtClean="0">
                <a:hlinkClick r:id="rId3"/>
              </a:rPr>
              <a:t>http</a:t>
            </a:r>
            <a:r>
              <a:rPr lang="en-US" sz="900" dirty="0">
                <a:hlinkClick r:id="rId3"/>
              </a:rPr>
              <a:t>://www.pbs.org/wgbh/nova/tech/criminal-minds.html</a:t>
            </a:r>
            <a:r>
              <a:rPr lang="en-US" sz="900" dirty="0"/>
              <a:t>  (15:40)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00" b="0" dirty="0" smtClean="0"/>
              <a:t>Learn about the</a:t>
            </a:r>
            <a:r>
              <a:rPr lang="en-US" sz="900" b="0" baseline="0" dirty="0" smtClean="0"/>
              <a:t> biology of aggression: </a:t>
            </a:r>
            <a:r>
              <a:rPr lang="en-US" sz="900" b="0" baseline="0" dirty="0" smtClean="0">
                <a:hlinkClick r:id="rId4"/>
              </a:rPr>
              <a:t>https://www.youtube.com/watch?v=xj1l3OtTkVA</a:t>
            </a:r>
            <a:r>
              <a:rPr lang="en-US" sz="900" b="0" baseline="0" dirty="0" smtClean="0"/>
              <a:t>  (18:13) and the role of social factors in aggression: </a:t>
            </a:r>
            <a:r>
              <a:rPr lang="en-US" sz="900" b="0" baseline="0" dirty="0" smtClean="0">
                <a:hlinkClick r:id="rId5"/>
              </a:rPr>
              <a:t>https://www.youtube.com/watch?v=EvSvw4sL4yo</a:t>
            </a:r>
            <a:r>
              <a:rPr lang="en-US" sz="900" b="0" baseline="0" dirty="0" smtClean="0"/>
              <a:t>  (24:07)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1768B-3959-44A2-98E9-1DEF05CB2FB9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411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900" b="1" dirty="0" smtClean="0"/>
              <a:t>IMAGE:</a:t>
            </a:r>
            <a:r>
              <a:rPr lang="en-US" sz="900" b="0" dirty="0" smtClean="0"/>
              <a:t> [© AP Photo/Marl </a:t>
            </a:r>
            <a:r>
              <a:rPr lang="en-US" sz="900" b="0" dirty="0" err="1" smtClean="0"/>
              <a:t>Lennihan</a:t>
            </a:r>
            <a:r>
              <a:rPr lang="en-US" sz="900" b="0" dirty="0" smtClean="0"/>
              <a:t>] (Coon, p. 626)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 strike="noStrike" kern="1200" baseline="0" dirty="0" smtClean="0">
                <a:solidFill>
                  <a:schemeClr val="tx1"/>
                </a:solidFill>
              </a:rPr>
              <a:t>Social Influence 10 of 11</a:t>
            </a:r>
          </a:p>
          <a:p>
            <a:endParaRPr lang="en-US" sz="900" b="0" i="0" u="none" strike="noStrike" kern="1200" baseline="0" dirty="0" smtClean="0">
              <a:solidFill>
                <a:schemeClr val="tx1"/>
              </a:solidFill>
            </a:endParaRPr>
          </a:p>
          <a:p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Does the person lying on the ground need help? </a:t>
            </a:r>
          </a:p>
          <a:p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What factors determine whether a person in trouble will receive help in an emergency? </a:t>
            </a:r>
          </a:p>
          <a:p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Surprisingly, the presence of more potential helpers tends to lower the chances that help will be given.</a:t>
            </a:r>
            <a:endParaRPr lang="en-US" sz="900" b="1" dirty="0" smtClean="0"/>
          </a:p>
          <a:p>
            <a:endParaRPr lang="en-US" sz="900" b="1" dirty="0" smtClean="0"/>
          </a:p>
          <a:p>
            <a:r>
              <a:rPr lang="en-US" sz="900" b="1" dirty="0" smtClean="0"/>
              <a:t>Altruism</a:t>
            </a:r>
            <a:r>
              <a:rPr lang="en-US" sz="900" b="1" baseline="0" dirty="0" smtClean="0"/>
              <a:t> </a:t>
            </a:r>
            <a:r>
              <a:rPr lang="en-US" sz="900" b="0" baseline="0" dirty="0" smtClean="0"/>
              <a:t>is</a:t>
            </a:r>
            <a:r>
              <a:rPr lang="en-US" sz="900" b="0" dirty="0" smtClean="0"/>
              <a:t> being willing to engage in helping behavior without any expectation of reward.</a:t>
            </a:r>
            <a:r>
              <a:rPr lang="en-US" sz="900" b="0" baseline="0" dirty="0" smtClean="0"/>
              <a:t> In some cases, being altruistic actually comes with a cost.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Someone</a:t>
            </a:r>
            <a:r>
              <a:rPr lang="en-US" sz="900" b="0" baseline="0" dirty="0" smtClean="0"/>
              <a:t> that is </a:t>
            </a:r>
            <a:r>
              <a:rPr lang="en-US" sz="900" b="0" dirty="0" smtClean="0"/>
              <a:t>donating a kidney or bone marrow is putting themselves at a slight risk of having medical complications during the surgery.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If behavior usually leads to improved survival and reproduction, how can we account for altruism?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Several different evolutionary mechanisms have been proposed that account for the continuation of cooperative, altruistic behavior.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“Altruistic” genes will survive as long as the cost to the altruist is associated with a large enough benefit to relatives.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b="0" dirty="0" smtClean="0"/>
              <a:t>Selfishness might be limited by punishment administered by other group members.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900" b="0" dirty="0" smtClean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900" b="0" dirty="0" smtClean="0"/>
              <a:t>Learn more about altruism:</a:t>
            </a:r>
            <a:r>
              <a:rPr lang="en-US" sz="900" b="0" baseline="0" dirty="0" smtClean="0"/>
              <a:t> </a:t>
            </a:r>
            <a:r>
              <a:rPr lang="en-US" sz="900" b="0" baseline="0" dirty="0" smtClean="0">
                <a:hlinkClick r:id="rId3"/>
              </a:rPr>
              <a:t>https://www.youtube.com/watch?v=db7li_TMJ0M</a:t>
            </a:r>
            <a:r>
              <a:rPr lang="en-US" sz="900" b="0" baseline="0" dirty="0" smtClean="0"/>
              <a:t>  (22:30)</a:t>
            </a:r>
            <a:endParaRPr lang="en-US" sz="9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1768B-3959-44A2-98E9-1DEF05CB2FB9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4114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</a:rPr>
              <a:t>Social Influence 11 of 11</a:t>
            </a:r>
          </a:p>
          <a:p>
            <a:endParaRPr lang="en-US" dirty="0" smtClean="0"/>
          </a:p>
          <a:p>
            <a:r>
              <a:rPr lang="en-US" dirty="0" smtClean="0"/>
              <a:t>One</a:t>
            </a:r>
            <a:r>
              <a:rPr lang="en-US" baseline="0" dirty="0" smtClean="0"/>
              <a:t> surprising finding about altruism is that people’s willingness to get involved in a situation or provide help is influenced by the presence of others. People often show </a:t>
            </a:r>
            <a:r>
              <a:rPr lang="en-US" b="1" baseline="0" dirty="0" smtClean="0"/>
              <a:t>bystander apathy</a:t>
            </a:r>
            <a:r>
              <a:rPr lang="en-US" b="0" baseline="0" dirty="0" smtClean="0"/>
              <a:t>, when other people are around.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The more people that are around to help, the less likely it is for any particular individual to get involved.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It’s as if people feel less responsibility since there are so many others who could provide help instead.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“It’s OK if </a:t>
            </a:r>
            <a:r>
              <a:rPr lang="en-US" b="0" i="1" baseline="0" dirty="0" smtClean="0"/>
              <a:t>I</a:t>
            </a:r>
            <a:r>
              <a:rPr lang="en-US" b="0" baseline="0" dirty="0" smtClean="0"/>
              <a:t> don’t help, because </a:t>
            </a:r>
            <a:r>
              <a:rPr lang="en-US" b="0" i="1" baseline="0" dirty="0" smtClean="0"/>
              <a:t>somebody</a:t>
            </a:r>
            <a:r>
              <a:rPr lang="en-US" b="0" i="0" baseline="0" dirty="0" smtClean="0"/>
              <a:t> will.”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0" i="0" baseline="0" dirty="0" smtClean="0"/>
              <a:t>Psychologists call this </a:t>
            </a:r>
            <a:r>
              <a:rPr lang="en-US" b="0" i="1" baseline="0" dirty="0" smtClean="0"/>
              <a:t>diffusion of responsibility</a:t>
            </a:r>
            <a:r>
              <a:rPr lang="en-US" b="0" i="0" baseline="0" dirty="0" smtClean="0"/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 baseline="0" dirty="0" err="1" smtClean="0"/>
              <a:t>Latané</a:t>
            </a:r>
            <a:r>
              <a:rPr lang="en-US" b="0" i="0" baseline="0" dirty="0" smtClean="0"/>
              <a:t> and Darley constructed a model of the thought process involved in deciding whether to provide help.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baseline="0" dirty="0" smtClean="0"/>
              <a:t>First, someone must actually notice the situation. If they’re distracted or preoccupied, they may not even know help is needed.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baseline="0" dirty="0" smtClean="0"/>
              <a:t>Next, they must determine whether it’s an emergency.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0" i="0" baseline="0" dirty="0" smtClean="0"/>
              <a:t>If a man is lying unconscious on the sidewalk, he might need medical assistance.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b="0" i="0" baseline="0" dirty="0" smtClean="0"/>
              <a:t>If that same man is lying in a car with the seat reclined, he’s probably just sleeping.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0" i="0" baseline="0" dirty="0" smtClean="0"/>
              <a:t>If there are a bunch of people milling about, the situation may not seem like an emergency. You might misinterpret what’s really happening.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baseline="0" dirty="0" smtClean="0"/>
              <a:t>Finally, they need to take responsibility for getting involved.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="0" i="0" baseline="0" dirty="0" smtClean="0"/>
              <a:t>In a crowd, people are often reluctant to be the first to help, because they may not feel personally responsible.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b="0" i="0" baseline="0" dirty="0" smtClean="0"/>
              <a:t>When people see someone else helping, they’re more willing to jump in.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1768B-3959-44A2-98E9-1DEF05CB2FB9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0270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000" b="1" dirty="0" smtClean="0"/>
              <a:t>IMAGE:</a:t>
            </a:r>
            <a:r>
              <a:rPr lang="en-US" sz="1000" b="0" dirty="0" smtClean="0"/>
              <a:t> </a:t>
            </a:r>
            <a:r>
              <a:rPr lang="en-US" sz="1000" b="0" dirty="0" smtClean="0">
                <a:cs typeface="Arial" pitchFamily="34" charset="0"/>
              </a:rPr>
              <a:t>[©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Juan Camilo Bernal/Shutterstock.com] (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</a:rPr>
              <a:t>Weiten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, p. 427)</a:t>
            </a:r>
            <a:endParaRPr lang="en-US" sz="1000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u="none" strike="noStrike" kern="1200" baseline="0" dirty="0" smtClean="0">
                <a:solidFill>
                  <a:schemeClr val="tx1"/>
                </a:solidFill>
              </a:rPr>
              <a:t>Social Cognition 10 of 13</a:t>
            </a:r>
          </a:p>
          <a:p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i="0" u="none" strike="noStrike" kern="1200" baseline="0" dirty="0" smtClean="0">
                <a:solidFill>
                  <a:schemeClr val="tx1"/>
                </a:solidFill>
              </a:rPr>
              <a:t>Stereotypes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 are a simplified set of traits that are associated with group membership.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They provide a shortcut that can guide how you think about a person by allowing you to make certain assumptions.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Most stereotypes are based on sex, age, and race, but they can be applied to any group.</a:t>
            </a:r>
          </a:p>
          <a:p>
            <a:pPr marL="1085850" marR="0" lvl="2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For instance, there are certain assumptions people make about teachers, athletes, fraternity/sorority members, blue-collar workers, people with certain religious beliefs, and a whole host of other groups.</a:t>
            </a:r>
          </a:p>
          <a:p>
            <a:pPr marL="1085850" marR="0" lvl="2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They can even be based on split-second perceptions about someone’s appearance.</a:t>
            </a:r>
          </a:p>
          <a:p>
            <a:pPr marL="1543050" marR="0" lvl="3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Often, they contain a mixture of </a:t>
            </a:r>
            <a:r>
              <a:rPr lang="en-US" sz="1000" b="0" i="1" u="none" strike="noStrike" kern="1200" baseline="0" dirty="0" smtClean="0">
                <a:solidFill>
                  <a:schemeClr val="tx1"/>
                </a:solidFill>
              </a:rPr>
              <a:t>positive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 and </a:t>
            </a:r>
            <a:r>
              <a:rPr lang="en-US" sz="1000" b="0" i="1" u="none" strike="noStrike" kern="1200" baseline="0" dirty="0" smtClean="0">
                <a:solidFill>
                  <a:schemeClr val="tx1"/>
                </a:solidFill>
              </a:rPr>
              <a:t>negative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 qualities.</a:t>
            </a:r>
          </a:p>
          <a:p>
            <a:pPr marL="1085850" marR="0" lvl="2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They’re still an oversimplification that defines a person by superficial characteristics.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Listen to another explanation of prejudice with this TED Talk: </a:t>
            </a:r>
          </a:p>
          <a:p>
            <a:pPr>
              <a:defRPr/>
            </a:pPr>
            <a:r>
              <a:rPr lang="en-US" sz="1000" dirty="0" smtClean="0">
                <a:hlinkClick r:id="rId3"/>
              </a:rPr>
              <a:t>https</a:t>
            </a:r>
            <a:r>
              <a:rPr lang="en-US" sz="1000" dirty="0">
                <a:hlinkClick r:id="rId3"/>
              </a:rPr>
              <a:t>://www.youtube.com/watch?v=KDBcoRLkut8</a:t>
            </a:r>
            <a:r>
              <a:rPr lang="en-US" sz="1000" dirty="0"/>
              <a:t> (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16:23)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1" i="0" u="none" strike="noStrike" kern="1200" baseline="0" dirty="0" smtClean="0">
              <a:solidFill>
                <a:schemeClr val="tx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1" i="0" u="none" strike="noStrike" kern="120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1768B-3959-44A2-98E9-1DEF05CB2FB9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4555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smtClean="0"/>
              <a:t>IMAGE: </a:t>
            </a: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[© Cengage Learning] (</a:t>
            </a:r>
            <a:r>
              <a:rPr lang="en-US" sz="900" b="0" i="0" u="none" strike="noStrike" kern="1200" baseline="0" dirty="0" err="1" smtClean="0">
                <a:solidFill>
                  <a:schemeClr val="tx1"/>
                </a:solidFill>
              </a:rPr>
              <a:t>Cacioppo</a:t>
            </a: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, Figure 13.8, p. 509)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 strike="noStrike" kern="1200" baseline="0" dirty="0" smtClean="0">
                <a:solidFill>
                  <a:schemeClr val="tx1"/>
                </a:solidFill>
              </a:rPr>
              <a:t>Social Cognition 11 of 13</a:t>
            </a:r>
          </a:p>
          <a:p>
            <a:endParaRPr lang="en-US" sz="900" dirty="0" smtClean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A person who makes a negative assessment of another person on the basis of his or her membership in a group is demonstrating </a:t>
            </a:r>
            <a:r>
              <a:rPr lang="en-US" sz="900" b="1" i="0" u="none" strike="noStrike" kern="1200" baseline="0" dirty="0" smtClean="0">
                <a:solidFill>
                  <a:schemeClr val="tx1"/>
                </a:solidFill>
              </a:rPr>
              <a:t>prejudice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Members of many types of groups are victims of prejudice: racial minorities, gays and lesbians, women, the homeless, and the overweight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People’s prejudice toward a group often conflicts with their behaviors toward individual members of that group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Prejudice can result from direct experience or indirectly absorbed from the social world 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Human prejudice based on group membership might have deep roots in our evolutionary past as an  important skill for early hunter-gatherers</a:t>
            </a:r>
          </a:p>
          <a:p>
            <a:r>
              <a:rPr lang="en-US" sz="900" dirty="0" smtClean="0"/>
              <a:t>Participants’ ratings of stereotypical “Black features” predicted the men’s likelihood of being sentenced for murder with the death penalty, but only when the victim was described as White. </a:t>
            </a:r>
          </a:p>
          <a:p>
            <a:r>
              <a:rPr lang="en-US" sz="900" dirty="0" smtClean="0"/>
              <a:t>The men in these photographs have no criminal records but are examples of individuals who were viewed as less stereotypical (left) and more stereotypical (right). </a:t>
            </a:r>
          </a:p>
          <a:p>
            <a:r>
              <a:rPr lang="en-US" sz="900" dirty="0" smtClean="0"/>
              <a:t>Source: From Eberhardt, J. L., et al. (2006). Looking deathworthy: Perceived stereotypicality of black defendants predicts capital-sentencing outcomes, Psychological Science 17(5), 383–386. </a:t>
            </a:r>
          </a:p>
          <a:p>
            <a:r>
              <a:rPr lang="en-US" sz="900" dirty="0" smtClean="0"/>
              <a:t>Copyright © 2006 Association for Psychological Science.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00" dirty="0" smtClean="0"/>
              <a:t>Learn</a:t>
            </a:r>
            <a:r>
              <a:rPr lang="en-US" sz="900" baseline="0" dirty="0" smtClean="0"/>
              <a:t> more about prejudice: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00" baseline="0" dirty="0" smtClean="0"/>
              <a:t>People who are overweight and obese:  </a:t>
            </a:r>
            <a:r>
              <a:rPr lang="en-US" sz="900" baseline="0" dirty="0" smtClean="0">
                <a:hlinkClick r:id="rId3"/>
              </a:rPr>
              <a:t>https://www.youtube.com/watch?v=nFwgEevvncs</a:t>
            </a:r>
            <a:r>
              <a:rPr lang="en-US" sz="900" baseline="0" dirty="0" smtClean="0"/>
              <a:t>  (8:06)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00" baseline="0" dirty="0" smtClean="0"/>
              <a:t>Homophobia: </a:t>
            </a:r>
            <a:r>
              <a:rPr lang="en-US" sz="900" baseline="0" dirty="0" smtClean="0">
                <a:hlinkClick r:id="rId4"/>
              </a:rPr>
              <a:t>https://www.youtube.com/watch?v=4h_NMJf37D8</a:t>
            </a:r>
            <a:r>
              <a:rPr lang="en-US" sz="900" baseline="0" dirty="0" smtClean="0"/>
              <a:t>  (9:59)</a:t>
            </a:r>
          </a:p>
          <a:p>
            <a:r>
              <a:rPr lang="en-US" sz="900" b="0" i="0" u="none" strike="noStrike" kern="1200" baseline="0" dirty="0" smtClean="0">
                <a:solidFill>
                  <a:schemeClr val="tx1"/>
                </a:solidFill>
              </a:rPr>
              <a:t> 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1768B-3959-44A2-98E9-1DEF05CB2FB9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8392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/>
              <a:t>IMAGE: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[© Bob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</a:rPr>
              <a:t>Daemmrich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/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</a:rPr>
              <a:t>Alamy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] (Coon, p. 639)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u="none" strike="noStrike" kern="1200" baseline="0" dirty="0" smtClean="0">
                <a:solidFill>
                  <a:schemeClr val="tx1"/>
                </a:solidFill>
              </a:rPr>
              <a:t>Social Cognition 12 of 13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i="0" u="none" strike="noStrike" kern="1200" baseline="0" dirty="0" smtClean="0">
                <a:solidFill>
                  <a:schemeClr val="tx1"/>
                </a:solidFill>
              </a:rPr>
              <a:t>Discrimination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involves treating members of various social groups differently in circumstances where their rights or treatment should be identical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Discrimination involves an action or behavior. Prejudice, whether subtle or overt, is often a factor in discriminatory behavior.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Sometimes, the actions are taken to exclude a certain group of people.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Refusing to rent an apartment to members of a certain ethnic or racial group.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Choosing to only interview males for job opening.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Sometimes, the actions target a specific group of people.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Under the NYPD stop-and-frisk program, officers stopped many more African-Americans (56% of stops) and Latinos (29%) than Caucasians (11%)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Many school districts in the United States require students to wear uniforms.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Appearance (including gang colors) is one of the major reasons kids treat each other differently.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Uniforms help minimize status inequalities and in-group/out-group distinctions.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In Long Beach, California, a switch to uniforms was followed by a 91 percent drop in student assaults, thefts, vandalism, and weapons and drug violations (Ritter, 1998).</a:t>
            </a:r>
          </a:p>
          <a:p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dirty="0" smtClean="0"/>
              <a:t>Learn</a:t>
            </a:r>
            <a:r>
              <a:rPr lang="en-US" sz="1000" baseline="0" dirty="0" smtClean="0"/>
              <a:t> more about discrimination: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aseline="0" dirty="0" smtClean="0"/>
              <a:t>Individuals with mental illness and employment issues: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aseline="0" dirty="0" smtClean="0">
                <a:hlinkClick r:id="rId3"/>
              </a:rPr>
              <a:t>https://www.youtube.com/watch?v=PbnF-kgonpQ</a:t>
            </a:r>
            <a:r>
              <a:rPr lang="en-US" sz="1000" baseline="0" dirty="0" smtClean="0"/>
              <a:t>  (11:42)</a:t>
            </a:r>
          </a:p>
          <a:p>
            <a:r>
              <a:rPr lang="en-US" sz="1000" dirty="0"/>
              <a:t>Racism and the death penalty: </a:t>
            </a:r>
            <a:r>
              <a:rPr lang="en-US" sz="1000" dirty="0">
                <a:hlinkClick r:id="rId4"/>
              </a:rPr>
              <a:t>https://www.youtube.com/watch?v=pqkxYX59okw</a:t>
            </a:r>
            <a:r>
              <a:rPr lang="en-US" sz="1000" dirty="0"/>
              <a:t>  (1:52:27)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000" baseline="0" dirty="0" smtClean="0"/>
          </a:p>
          <a:p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1768B-3959-44A2-98E9-1DEF05CB2FB9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462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/>
              <a:t>IMAGE: 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[© Illustration: Cengage Learning; Photo: Monkey Business Images/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</a:rPr>
              <a:t>Shutterstock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] (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</a:rPr>
              <a:t>Cacioppo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, p. </a:t>
            </a:r>
            <a:r>
              <a:rPr lang="en-US" sz="1000" b="0" i="0" u="none" strike="noStrike" kern="1200" baseline="0" smtClean="0">
                <a:solidFill>
                  <a:schemeClr val="tx1"/>
                </a:solidFill>
              </a:rPr>
              <a:t>510)</a:t>
            </a:r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u="none" strike="noStrike" kern="1200" baseline="0" dirty="0" smtClean="0">
                <a:solidFill>
                  <a:schemeClr val="tx1"/>
                </a:solidFill>
              </a:rPr>
              <a:t>Social Cognition 13 of 13</a:t>
            </a:r>
          </a:p>
          <a:p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dirty="0" smtClean="0"/>
              <a:t>Increased contact can reduce prejudice, but specific kinds of contact are necessary: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Contact between people of equal standing is more effective in reducing prejudice.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When inequality exists,</a:t>
            </a:r>
            <a:r>
              <a:rPr lang="en-US" sz="1000" baseline="0" dirty="0" smtClean="0"/>
              <a:t> people tend to self-segregate and differences persist.</a:t>
            </a:r>
            <a:endParaRPr lang="en-US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Contact is particularly beneficial in reducing prejudice when groups participate in cooperative activities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Aronson’s jigsaw</a:t>
            </a:r>
            <a:r>
              <a:rPr lang="en-US" sz="1000" baseline="0" dirty="0" smtClean="0"/>
              <a:t> classroom is an example of this.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Students from diverse groups are asked to complete a project.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Each child is responsible for a different portion of the project.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Children have to depend upon one another and are accountable to one another.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As children focus on the task, they attend less to their differences.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They begin to see each other as belonging to the same group,</a:t>
            </a:r>
            <a:r>
              <a:rPr lang="en-US" sz="1000" baseline="0" dirty="0" smtClean="0"/>
              <a:t> which reduces prejudice and hostility.</a:t>
            </a:r>
            <a:endParaRPr lang="en-US" sz="1000" dirty="0" smtClean="0"/>
          </a:p>
          <a:p>
            <a:endParaRPr lang="en-US" sz="1000" b="0" i="0" u="none" strike="noStrike" kern="1200" baseline="0" dirty="0" smtClean="0">
              <a:solidFill>
                <a:schemeClr val="tx1"/>
              </a:solidFill>
            </a:endParaRP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</a:rPr>
              <a:t>Cooperative learning programs similar to Aronson’s jigsaw classroom above are used in the vast majority of public schools in the United States today.</a:t>
            </a:r>
          </a:p>
          <a:p>
            <a:r>
              <a:rPr lang="en-US" sz="1000" dirty="0">
                <a:hlinkClick r:id="rId3"/>
              </a:rPr>
              <a:t>http://www.jigsaw.org</a:t>
            </a:r>
            <a:r>
              <a:rPr lang="en-US" sz="1000" dirty="0" smtClean="0">
                <a:hlinkClick r:id="rId3"/>
              </a:rPr>
              <a:t>/</a:t>
            </a:r>
            <a:endParaRPr lang="en-US" sz="1000" dirty="0" smtClean="0"/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1768B-3959-44A2-98E9-1DEF05CB2FB9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427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6" y="0"/>
            <a:ext cx="9144896" cy="122469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233770"/>
            <a:ext cx="9144000" cy="1417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347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73924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326994"/>
            <a:ext cx="8763000" cy="65420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-5378" y="0"/>
            <a:ext cx="9144896" cy="122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083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-5378" y="0"/>
            <a:ext cx="9144896" cy="122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1030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326994"/>
            <a:ext cx="8458200" cy="4921406"/>
          </a:xfrm>
        </p:spPr>
        <p:txBody>
          <a:bodyPr/>
          <a:lstStyle>
            <a:lvl1pPr marL="457200" indent="-457200">
              <a:buFont typeface="Wingdings 3" panose="05040102010807070707" pitchFamily="18" charset="2"/>
              <a:buChar char="}"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600" baseline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75000"/>
                </a:schemeClr>
              </a:buClr>
              <a:defRPr baseline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-5378" y="0"/>
            <a:ext cx="9144896" cy="122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17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46978"/>
            <a:ext cx="9144000" cy="1417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347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-5378" y="0"/>
            <a:ext cx="9144896" cy="122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371600"/>
            <a:ext cx="8458200" cy="4921406"/>
          </a:xfrm>
        </p:spPr>
        <p:txBody>
          <a:bodyPr/>
          <a:lstStyle>
            <a:lvl1pPr marL="457200" indent="-457200">
              <a:buFont typeface="Wingdings 3" panose="05040102010807070707" pitchFamily="18" charset="2"/>
              <a:buChar char="}"/>
              <a:defRPr baseline="0">
                <a:solidFill>
                  <a:schemeClr val="tx2">
                    <a:lumMod val="50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baseline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75000"/>
                </a:schemeClr>
              </a:buClr>
              <a:defRPr baseline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l="6666" t="8621" r="6666" b="6896"/>
          <a:stretch/>
        </p:blipFill>
        <p:spPr>
          <a:xfrm>
            <a:off x="3293442" y="3128465"/>
            <a:ext cx="254725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3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46978"/>
            <a:ext cx="9144000" cy="1417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347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-5378" y="0"/>
            <a:ext cx="9144896" cy="122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371600"/>
            <a:ext cx="8458200" cy="4921406"/>
          </a:xfrm>
        </p:spPr>
        <p:txBody>
          <a:bodyPr/>
          <a:lstStyle>
            <a:lvl1pPr marL="457200" indent="-457200">
              <a:buFont typeface="Wingdings 3" panose="05040102010807070707" pitchFamily="18" charset="2"/>
              <a:buChar char="}"/>
              <a:defRPr baseline="0">
                <a:solidFill>
                  <a:schemeClr val="tx2">
                    <a:lumMod val="50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baseline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75000"/>
                </a:schemeClr>
              </a:buClr>
              <a:defRPr baseline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1421"/>
          <a:stretch/>
        </p:blipFill>
        <p:spPr>
          <a:xfrm>
            <a:off x="2280799" y="3048000"/>
            <a:ext cx="4572541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2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-5378" y="0"/>
            <a:ext cx="9144896" cy="122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9269" y="139676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</a:t>
            </a:r>
            <a:r>
              <a:rPr lang="en-US" dirty="0" smtClean="0"/>
              <a:t>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485580"/>
            <a:ext cx="9144001" cy="379512"/>
          </a:xfrm>
          <a:prstGeom prst="rect">
            <a:avLst/>
          </a:prstGeom>
          <a:solidFill>
            <a:srgbClr val="32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/>
          <p:cNvSpPr txBox="1"/>
          <p:nvPr userDrawn="1"/>
        </p:nvSpPr>
        <p:spPr>
          <a:xfrm>
            <a:off x="6763231" y="6548372"/>
            <a:ext cx="2376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 2016 Cengage Learning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482" y="6462326"/>
            <a:ext cx="9135036" cy="46325"/>
          </a:xfrm>
          <a:prstGeom prst="rect">
            <a:avLst/>
          </a:prstGeom>
          <a:solidFill>
            <a:srgbClr val="255997"/>
          </a:solidFill>
          <a:ln w="28575">
            <a:solidFill>
              <a:srgbClr val="255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0" y="1233770"/>
            <a:ext cx="9144000" cy="1417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347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 userDrawn="1"/>
        </p:nvSpPr>
        <p:spPr>
          <a:xfrm>
            <a:off x="0" y="6519446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119063"/>
            <a:r>
              <a:rPr lang="en-US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Influence</a:t>
            </a:r>
          </a:p>
        </p:txBody>
      </p:sp>
    </p:spTree>
    <p:extLst>
      <p:ext uri="{BB962C8B-B14F-4D97-AF65-F5344CB8AC3E}">
        <p14:creationId xmlns:p14="http://schemas.microsoft.com/office/powerpoint/2010/main" val="362906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84" r:id="rId2"/>
    <p:sldLayoutId id="2147483785" r:id="rId3"/>
    <p:sldLayoutId id="2147483789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119063" indent="0" algn="l" rtl="0" fontAlgn="base">
        <a:spcBef>
          <a:spcPct val="0"/>
        </a:spcBef>
        <a:spcAft>
          <a:spcPct val="0"/>
        </a:spcAft>
        <a:defRPr sz="3200" kern="1200" baseline="0">
          <a:solidFill>
            <a:schemeClr val="tx2">
              <a:lumMod val="50000"/>
            </a:schemeClr>
          </a:solidFill>
          <a:latin typeface="Arial" pitchFamily="34" charset="0"/>
          <a:ea typeface="Arial" charset="0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9pPr>
    </p:titleStyle>
    <p:bodyStyle>
      <a:lvl1pPr marL="457200" indent="-457200" algn="l" rtl="0" fontAlgn="base">
        <a:spcBef>
          <a:spcPts val="900"/>
        </a:spcBef>
        <a:spcAft>
          <a:spcPct val="0"/>
        </a:spcAft>
        <a:buClr>
          <a:schemeClr val="tx2">
            <a:lumMod val="50000"/>
          </a:schemeClr>
        </a:buClr>
        <a:buFont typeface="Wingdings 3" panose="05040102010807070707" pitchFamily="18" charset="2"/>
        <a:buChar char=""/>
        <a:defRPr sz="32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742950" indent="-285750" algn="l" rtl="0" fontAlgn="base">
        <a:spcBef>
          <a:spcPts val="900"/>
        </a:spcBef>
        <a:spcAft>
          <a:spcPct val="0"/>
        </a:spcAft>
        <a:buClr>
          <a:schemeClr val="tx2">
            <a:lumMod val="75000"/>
          </a:schemeClr>
        </a:buClr>
        <a:buFont typeface="Wingdings" panose="05000000000000000000" pitchFamily="2" charset="2"/>
        <a:buChar char="§"/>
        <a:defRPr sz="2800" kern="1200">
          <a:solidFill>
            <a:schemeClr val="tx2">
              <a:lumMod val="75000"/>
            </a:schemeClr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fontAlgn="base">
        <a:spcBef>
          <a:spcPts val="900"/>
        </a:spcBef>
        <a:spcAft>
          <a:spcPct val="0"/>
        </a:spcAft>
        <a:buClr>
          <a:schemeClr val="tx2">
            <a:lumMod val="50000"/>
          </a:schemeClr>
        </a:buClr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fontAlgn="base">
        <a:spcBef>
          <a:spcPts val="900"/>
        </a:spcBef>
        <a:spcAft>
          <a:spcPct val="0"/>
        </a:spcAft>
        <a:buClr>
          <a:schemeClr val="tx2">
            <a:lumMod val="60000"/>
            <a:lumOff val="40000"/>
          </a:schemeClr>
        </a:buClr>
        <a:buFont typeface="Wingdings" panose="05000000000000000000" pitchFamily="2" charset="2"/>
        <a:buChar char="§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fontAlgn="base">
        <a:spcBef>
          <a:spcPts val="900"/>
        </a:spcBef>
        <a:spcAft>
          <a:spcPct val="0"/>
        </a:spcAft>
        <a:buClr>
          <a:schemeClr val="tx2">
            <a:lumMod val="60000"/>
            <a:lumOff val="40000"/>
          </a:schemeClr>
        </a:buClr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078"/>
            <a:ext cx="9139517" cy="124284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-5378" y="0"/>
            <a:ext cx="9144896" cy="122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9269" y="139676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</a:t>
            </a:r>
            <a:r>
              <a:rPr lang="en-US" dirty="0" smtClean="0"/>
              <a:t>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485580"/>
            <a:ext cx="9144001" cy="379512"/>
          </a:xfrm>
          <a:prstGeom prst="rect">
            <a:avLst/>
          </a:prstGeom>
          <a:solidFill>
            <a:srgbClr val="32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/>
          <p:cNvSpPr txBox="1"/>
          <p:nvPr userDrawn="1"/>
        </p:nvSpPr>
        <p:spPr>
          <a:xfrm>
            <a:off x="6763231" y="6548372"/>
            <a:ext cx="2376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 2016 Cengage Learning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62932"/>
            <a:ext cx="9139518" cy="45719"/>
          </a:xfrm>
          <a:prstGeom prst="rect">
            <a:avLst/>
          </a:prstGeom>
          <a:solidFill>
            <a:srgbClr val="255997"/>
          </a:solidFill>
          <a:ln w="28575">
            <a:solidFill>
              <a:srgbClr val="255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0" y="1233770"/>
            <a:ext cx="9144000" cy="1417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347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 userDrawn="1"/>
        </p:nvSpPr>
        <p:spPr>
          <a:xfrm>
            <a:off x="0" y="6519446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119063"/>
            <a:r>
              <a:rPr lang="en-US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PSYCHOLOGY</a:t>
            </a:r>
          </a:p>
        </p:txBody>
      </p:sp>
    </p:spTree>
    <p:extLst>
      <p:ext uri="{BB962C8B-B14F-4D97-AF65-F5344CB8AC3E}">
        <p14:creationId xmlns:p14="http://schemas.microsoft.com/office/powerpoint/2010/main" val="40644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119063" indent="0" algn="l" rtl="0" fontAlgn="base">
        <a:spcBef>
          <a:spcPct val="0"/>
        </a:spcBef>
        <a:spcAft>
          <a:spcPct val="0"/>
        </a:spcAft>
        <a:defRPr sz="3200" kern="1200" baseline="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ts val="9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742950" indent="-285750" algn="l" rtl="0" fontAlgn="base">
        <a:spcBef>
          <a:spcPts val="9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fontAlgn="base">
        <a:spcBef>
          <a:spcPts val="9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fontAlgn="base">
        <a:spcBef>
          <a:spcPts val="9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fontAlgn="base">
        <a:spcBef>
          <a:spcPts val="9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Prosocial and Antisocial Behavior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42900" y="1371600"/>
            <a:ext cx="8458200" cy="1752600"/>
          </a:xfrm>
        </p:spPr>
        <p:txBody>
          <a:bodyPr/>
          <a:lstStyle/>
          <a:p>
            <a:r>
              <a:rPr lang="en-US" dirty="0" smtClean="0"/>
              <a:t>This section covers:</a:t>
            </a:r>
          </a:p>
          <a:p>
            <a:pPr lvl="1"/>
            <a:r>
              <a:rPr lang="en-US" dirty="0" smtClean="0"/>
              <a:t>How we interact with others</a:t>
            </a:r>
          </a:p>
          <a:p>
            <a:pPr lvl="1"/>
            <a:r>
              <a:rPr lang="en-US" dirty="0" smtClean="0"/>
              <a:t>How our behavior is influenced by others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04800" y="1326994"/>
            <a:ext cx="4114800" cy="4921406"/>
          </a:xfrm>
        </p:spPr>
        <p:txBody>
          <a:bodyPr/>
          <a:lstStyle/>
          <a:p>
            <a:r>
              <a:rPr lang="en-US" dirty="0" smtClean="0"/>
              <a:t>An action done with the intent to harm others</a:t>
            </a:r>
          </a:p>
          <a:p>
            <a:r>
              <a:rPr lang="en-US" dirty="0" smtClean="0"/>
              <a:t>Several contributing factors:</a:t>
            </a:r>
          </a:p>
          <a:p>
            <a:pPr lvl="1"/>
            <a:r>
              <a:rPr lang="en-US" dirty="0" smtClean="0"/>
              <a:t>Biology</a:t>
            </a:r>
          </a:p>
          <a:p>
            <a:pPr lvl="1"/>
            <a:r>
              <a:rPr lang="en-US" dirty="0" smtClean="0"/>
              <a:t>Frustration</a:t>
            </a:r>
          </a:p>
          <a:p>
            <a:pPr lvl="1"/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82897"/>
            <a:ext cx="4098235" cy="42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19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Engaging in helping behaviors without the expectation of any personal gain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Altruism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270" y="2590800"/>
            <a:ext cx="545160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8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People’s willingness to lend help decreases when others are around.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Bystander Apathy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96" y="2361753"/>
            <a:ext cx="8478904" cy="38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61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a typeface="MS PGothic" panose="020B0600070205080204" pitchFamily="34" charset="-128"/>
              </a:rPr>
              <a:t>A simplified </a:t>
            </a:r>
            <a:r>
              <a:rPr lang="en-US" dirty="0">
                <a:solidFill>
                  <a:schemeClr val="tx1"/>
                </a:solidFill>
                <a:ea typeface="MS PGothic" panose="020B0600070205080204" pitchFamily="34" charset="-128"/>
              </a:rPr>
              <a:t>set of traits that are associated with group membership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Stereotyping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802" y="2499360"/>
            <a:ext cx="563219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 preconceived </a:t>
            </a:r>
            <a:r>
              <a:rPr lang="en-US" dirty="0"/>
              <a:t>opinion </a:t>
            </a:r>
            <a:r>
              <a:rPr lang="en-US" dirty="0" smtClean="0"/>
              <a:t>or attitude </a:t>
            </a:r>
            <a:r>
              <a:rPr lang="en-US" dirty="0"/>
              <a:t>about an issue, person, or group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Prejudice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52" y="2438400"/>
            <a:ext cx="8280399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biased treatment </a:t>
            </a:r>
            <a:r>
              <a:rPr lang="en-US" dirty="0"/>
              <a:t>of people based on </a:t>
            </a:r>
            <a:r>
              <a:rPr lang="en-US" dirty="0" smtClean="0"/>
              <a:t>their membership </a:t>
            </a:r>
            <a:r>
              <a:rPr lang="en-US" dirty="0"/>
              <a:t>in a particular group </a:t>
            </a:r>
            <a:r>
              <a:rPr lang="en-US" dirty="0" smtClean="0"/>
              <a:t>or category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401" y="2362200"/>
            <a:ext cx="539430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782" y="1666875"/>
            <a:ext cx="6124575" cy="45815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Increase contact in cooperative activities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Prejudice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7033</TotalTime>
  <Words>1959</Words>
  <Application>Microsoft Office PowerPoint</Application>
  <PresentationFormat>On-screen Show (4:3)</PresentationFormat>
  <Paragraphs>171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MS PGothic</vt:lpstr>
      <vt:lpstr>Arial</vt:lpstr>
      <vt:lpstr>Calibri</vt:lpstr>
      <vt:lpstr>Tahoma</vt:lpstr>
      <vt:lpstr>Wingdings</vt:lpstr>
      <vt:lpstr>Wingdings 3</vt:lpstr>
      <vt:lpstr>Office Theme</vt:lpstr>
      <vt:lpstr>3_Office Theme</vt:lpstr>
      <vt:lpstr>Prosocial and Antisocial Behavior</vt:lpstr>
      <vt:lpstr>Aggression</vt:lpstr>
      <vt:lpstr>Altruism</vt:lpstr>
      <vt:lpstr>Bystander Apathy</vt:lpstr>
      <vt:lpstr>Stereotyping</vt:lpstr>
      <vt:lpstr>Prejudice</vt:lpstr>
      <vt:lpstr>Discrimination</vt:lpstr>
      <vt:lpstr>Reducing Prejudice</vt:lpstr>
    </vt:vector>
  </TitlesOfParts>
  <Company>Cengage Learning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IP Biopsych Part 1</dc:title>
  <dc:creator>Rita Mitra</dc:creator>
  <cp:lastModifiedBy>Hojjat, Kimiya</cp:lastModifiedBy>
  <cp:revision>647</cp:revision>
  <dcterms:created xsi:type="dcterms:W3CDTF">2011-11-29T18:47:51Z</dcterms:created>
  <dcterms:modified xsi:type="dcterms:W3CDTF">2015-02-18T23:48:08Z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1870064386</vt:i4>
  </property>
  <property fmtid="{D5CDD505-2E9C-101B-9397-08002B2CF9AE}" pid="3" name="_NewReviewCycle">
    <vt:lpwstr/>
  </property>
  <property fmtid="{D5CDD505-2E9C-101B-9397-08002B2CF9AE}" pid="4" name="_EmailSubject">
    <vt:lpwstr>Social Psychology Slides - First File</vt:lpwstr>
  </property>
  <property fmtid="{D5CDD505-2E9C-101B-9397-08002B2CF9AE}" pid="5" name="_AuthorEmail">
    <vt:lpwstr>Carly.McJunkin@cengage.com</vt:lpwstr>
  </property>
  <property fmtid="{D5CDD505-2E9C-101B-9397-08002B2CF9AE}" pid="6" name="_AuthorEmailDisplayName">
    <vt:lpwstr>McJunkin, Carly</vt:lpwstr>
  </property>
</Properties>
</file>