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810" r:id="rId2"/>
  </p:sldMasterIdLst>
  <p:notesMasterIdLst>
    <p:notesMasterId r:id="rId19"/>
  </p:notesMasterIdLst>
  <p:handoutMasterIdLst>
    <p:handoutMasterId r:id="rId20"/>
  </p:handoutMasterIdLst>
  <p:sldIdLst>
    <p:sldId id="375" r:id="rId3"/>
    <p:sldId id="351" r:id="rId4"/>
    <p:sldId id="379" r:id="rId5"/>
    <p:sldId id="378" r:id="rId6"/>
    <p:sldId id="356" r:id="rId7"/>
    <p:sldId id="388" r:id="rId8"/>
    <p:sldId id="382" r:id="rId9"/>
    <p:sldId id="383" r:id="rId10"/>
    <p:sldId id="381" r:id="rId11"/>
    <p:sldId id="390" r:id="rId12"/>
    <p:sldId id="391" r:id="rId13"/>
    <p:sldId id="392" r:id="rId14"/>
    <p:sldId id="393" r:id="rId15"/>
    <p:sldId id="394" r:id="rId16"/>
    <p:sldId id="395" r:id="rId17"/>
    <p:sldId id="396" r:id="rId1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 initials="P" lastIdx="1" clrIdx="0"/>
  <p:cmAuthor id="1" name="Spiegelman, Jason S." initials="SJS" lastIdx="14" clrIdx="1"/>
  <p:cmAuthor id="2" name="Carly Stair" initials="CS" lastIdx="7" clrIdx="2"/>
  <p:cmAuthor id="3" name="Charles Behensky" initials="CB" lastIdx="6" clrIdx="3"/>
  <p:cmAuthor id="4" name="Behensky, Charles" initials="BC" lastIdx="1" clrIdx="4">
    <p:extLst>
      <p:ext uri="{19B8F6BF-5375-455C-9EA6-DF929625EA0E}">
        <p15:presenceInfo xmlns:p15="http://schemas.microsoft.com/office/powerpoint/2012/main" userId="S-1-5-21-4027829005-1107895287-290554039-573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99"/>
    <a:srgbClr val="6388FD"/>
    <a:srgbClr val="2B67AF"/>
    <a:srgbClr val="308ACA"/>
    <a:srgbClr val="3278C8"/>
    <a:srgbClr val="CCDAEC"/>
    <a:srgbClr val="75A7DD"/>
    <a:srgbClr val="629DD1"/>
    <a:srgbClr val="32A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6" autoAdjust="0"/>
    <p:restoredTop sz="56496" autoAdjust="0"/>
  </p:normalViewPr>
  <p:slideViewPr>
    <p:cSldViewPr>
      <p:cViewPr varScale="1">
        <p:scale>
          <a:sx n="66" d="100"/>
          <a:sy n="66" d="100"/>
        </p:scale>
        <p:origin x="162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80" d="100"/>
          <a:sy n="80" d="100"/>
        </p:scale>
        <p:origin x="2958" y="-63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C1B58-269C-4B3B-A7C6-5FF67C07A770}" type="doc">
      <dgm:prSet loTypeId="urn:microsoft.com/office/officeart/2009/3/layout/HorizontalOrganizationChart" loCatId="hierarchy" qsTypeId="urn:microsoft.com/office/officeart/2005/8/quickstyle/simple3" qsCatId="simple" csTypeId="urn:microsoft.com/office/officeart/2005/8/colors/colorful4" csCatId="colorful" phldr="1"/>
      <dgm:spPr/>
      <dgm:t>
        <a:bodyPr/>
        <a:lstStyle/>
        <a:p>
          <a:endParaRPr lang="en-US"/>
        </a:p>
      </dgm:t>
    </dgm:pt>
    <dgm:pt modelId="{02191801-C927-4A8D-8CF7-BECA3DC5AC76}">
      <dgm:prSet phldrT="[Text]"/>
      <dgm:spPr/>
      <dgm:t>
        <a:bodyPr/>
        <a:lstStyle/>
        <a:p>
          <a:r>
            <a:rPr lang="en-US" dirty="0" smtClean="0"/>
            <a:t>Attitude on gun control</a:t>
          </a:r>
          <a:endParaRPr lang="en-US" dirty="0"/>
        </a:p>
      </dgm:t>
    </dgm:pt>
    <dgm:pt modelId="{DC2BB414-80D0-4294-A8AB-A0B815E8C38E}" type="parTrans" cxnId="{B74461F8-BCC5-4E98-92E1-B6D114D59880}">
      <dgm:prSet/>
      <dgm:spPr/>
      <dgm:t>
        <a:bodyPr/>
        <a:lstStyle/>
        <a:p>
          <a:endParaRPr lang="en-US"/>
        </a:p>
      </dgm:t>
    </dgm:pt>
    <dgm:pt modelId="{DFC6AAF6-725A-48A6-A727-A679AE685027}" type="sibTrans" cxnId="{B74461F8-BCC5-4E98-92E1-B6D114D59880}">
      <dgm:prSet/>
      <dgm:spPr/>
      <dgm:t>
        <a:bodyPr/>
        <a:lstStyle/>
        <a:p>
          <a:endParaRPr lang="en-US"/>
        </a:p>
      </dgm:t>
    </dgm:pt>
    <dgm:pt modelId="{81FAA1DF-5038-4A00-9AB5-B4688F47C3E9}">
      <dgm:prSet phldrT="[Text]"/>
      <dgm:spPr/>
      <dgm:t>
        <a:bodyPr/>
        <a:lstStyle/>
        <a:p>
          <a:r>
            <a:rPr lang="en-US" dirty="0" smtClean="0"/>
            <a:t>Cognitive      (beliefs, ideas)</a:t>
          </a:r>
          <a:endParaRPr lang="en-US" dirty="0"/>
        </a:p>
      </dgm:t>
    </dgm:pt>
    <dgm:pt modelId="{645AA764-0AA3-4EFE-AF64-E546BAEE19A4}" type="parTrans" cxnId="{25355501-C2E2-4A6D-AA71-FAF40A084214}">
      <dgm:prSet/>
      <dgm:spPr/>
      <dgm:t>
        <a:bodyPr/>
        <a:lstStyle/>
        <a:p>
          <a:endParaRPr lang="en-US"/>
        </a:p>
      </dgm:t>
    </dgm:pt>
    <dgm:pt modelId="{4B8428AF-D21F-4AF5-BE84-F55579333D9B}" type="sibTrans" cxnId="{25355501-C2E2-4A6D-AA71-FAF40A084214}">
      <dgm:prSet/>
      <dgm:spPr/>
      <dgm:t>
        <a:bodyPr/>
        <a:lstStyle/>
        <a:p>
          <a:endParaRPr lang="en-US"/>
        </a:p>
      </dgm:t>
    </dgm:pt>
    <dgm:pt modelId="{8677872B-7107-4F3C-856D-32F4D6E2BB01}">
      <dgm:prSet phldrT="[Text]"/>
      <dgm:spPr/>
      <dgm:t>
        <a:bodyPr/>
        <a:lstStyle/>
        <a:p>
          <a:r>
            <a:rPr lang="en-US" dirty="0" smtClean="0"/>
            <a:t>Behavioral   (actions)</a:t>
          </a:r>
          <a:endParaRPr lang="en-US" dirty="0"/>
        </a:p>
      </dgm:t>
    </dgm:pt>
    <dgm:pt modelId="{C3785297-4F35-4F02-B4E8-15DAFCF7982A}" type="parTrans" cxnId="{D3BD1286-A976-42E2-BEAB-312E429A11C1}">
      <dgm:prSet/>
      <dgm:spPr/>
      <dgm:t>
        <a:bodyPr/>
        <a:lstStyle/>
        <a:p>
          <a:endParaRPr lang="en-US"/>
        </a:p>
      </dgm:t>
    </dgm:pt>
    <dgm:pt modelId="{7E8793AE-9B5D-417D-97B0-753E5F4E593A}" type="sibTrans" cxnId="{D3BD1286-A976-42E2-BEAB-312E429A11C1}">
      <dgm:prSet/>
      <dgm:spPr/>
      <dgm:t>
        <a:bodyPr/>
        <a:lstStyle/>
        <a:p>
          <a:endParaRPr lang="en-US"/>
        </a:p>
      </dgm:t>
    </dgm:pt>
    <dgm:pt modelId="{488F0AAE-3EC1-4D25-A796-E5A3ABFBAC0C}">
      <dgm:prSet phldrT="[Text]"/>
      <dgm:spPr/>
      <dgm:t>
        <a:bodyPr/>
        <a:lstStyle/>
        <a:p>
          <a:r>
            <a:rPr lang="en-US" dirty="0" smtClean="0"/>
            <a:t>Affective   (emotions, feelings)</a:t>
          </a:r>
          <a:endParaRPr lang="en-US" dirty="0"/>
        </a:p>
      </dgm:t>
    </dgm:pt>
    <dgm:pt modelId="{149741E9-90B8-43C7-89EA-B85B8B1EFBC6}" type="parTrans" cxnId="{5DFCC8CD-01EE-4E0A-A7E8-B20AAC9E44E5}">
      <dgm:prSet/>
      <dgm:spPr/>
      <dgm:t>
        <a:bodyPr/>
        <a:lstStyle/>
        <a:p>
          <a:endParaRPr lang="en-US"/>
        </a:p>
      </dgm:t>
    </dgm:pt>
    <dgm:pt modelId="{1CD68E3F-D184-4625-AD97-ADB5B7B23F31}" type="sibTrans" cxnId="{5DFCC8CD-01EE-4E0A-A7E8-B20AAC9E44E5}">
      <dgm:prSet/>
      <dgm:spPr/>
      <dgm:t>
        <a:bodyPr/>
        <a:lstStyle/>
        <a:p>
          <a:endParaRPr lang="en-US"/>
        </a:p>
      </dgm:t>
    </dgm:pt>
    <dgm:pt modelId="{4FF11C80-970F-4A31-93E5-BFB2BC7B10A1}">
      <dgm:prSet phldrT="[Text]"/>
      <dgm:spPr/>
      <dgm:t>
        <a:bodyPr/>
        <a:lstStyle/>
        <a:p>
          <a:r>
            <a:rPr lang="en-US" dirty="0" smtClean="0"/>
            <a:t>“Gun owners are more likely to shoot a loved one than a criminal.”</a:t>
          </a:r>
          <a:endParaRPr lang="en-US" dirty="0"/>
        </a:p>
      </dgm:t>
    </dgm:pt>
    <dgm:pt modelId="{1B963409-4D11-4372-A217-494AC031D3ED}" type="parTrans" cxnId="{44332B42-582E-45A3-A8DA-070FAC6AF03A}">
      <dgm:prSet/>
      <dgm:spPr/>
      <dgm:t>
        <a:bodyPr/>
        <a:lstStyle/>
        <a:p>
          <a:endParaRPr lang="en-US"/>
        </a:p>
      </dgm:t>
    </dgm:pt>
    <dgm:pt modelId="{5E3A66E9-EF2E-419E-82ED-28F56D119186}" type="sibTrans" cxnId="{44332B42-582E-45A3-A8DA-070FAC6AF03A}">
      <dgm:prSet/>
      <dgm:spPr/>
      <dgm:t>
        <a:bodyPr/>
        <a:lstStyle/>
        <a:p>
          <a:endParaRPr lang="en-US"/>
        </a:p>
      </dgm:t>
    </dgm:pt>
    <dgm:pt modelId="{E7A0CA9D-F950-4A11-B8EE-4E611E186EC0}">
      <dgm:prSet phldrT="[Text]"/>
      <dgm:spPr/>
      <dgm:t>
        <a:bodyPr/>
        <a:lstStyle/>
        <a:p>
          <a:r>
            <a:rPr lang="en-US" dirty="0" smtClean="0"/>
            <a:t>“Guns just make me sick”</a:t>
          </a:r>
          <a:endParaRPr lang="en-US" dirty="0"/>
        </a:p>
      </dgm:t>
    </dgm:pt>
    <dgm:pt modelId="{81F8935A-093F-46FD-B99C-28B380E6D4D1}" type="parTrans" cxnId="{36723A0F-084F-4F00-93B7-098EA11E4EA6}">
      <dgm:prSet/>
      <dgm:spPr/>
      <dgm:t>
        <a:bodyPr/>
        <a:lstStyle/>
        <a:p>
          <a:endParaRPr lang="en-US"/>
        </a:p>
      </dgm:t>
    </dgm:pt>
    <dgm:pt modelId="{3B673F2C-73AD-4C03-9A34-00E0E79A03BD}" type="sibTrans" cxnId="{36723A0F-084F-4F00-93B7-098EA11E4EA6}">
      <dgm:prSet/>
      <dgm:spPr/>
      <dgm:t>
        <a:bodyPr/>
        <a:lstStyle/>
        <a:p>
          <a:endParaRPr lang="en-US"/>
        </a:p>
      </dgm:t>
    </dgm:pt>
    <dgm:pt modelId="{01538CB4-C9CC-45FE-AAA2-1641E52CC90D}">
      <dgm:prSet phldrT="[Text]"/>
      <dgm:spPr/>
      <dgm:t>
        <a:bodyPr/>
        <a:lstStyle/>
        <a:p>
          <a:r>
            <a:rPr lang="en-US" dirty="0" smtClean="0"/>
            <a:t>“I vote for gun-control politicians.”</a:t>
          </a:r>
          <a:endParaRPr lang="en-US" dirty="0"/>
        </a:p>
      </dgm:t>
    </dgm:pt>
    <dgm:pt modelId="{4920BB63-CF8D-4A33-86B0-9807ABB999D8}" type="parTrans" cxnId="{8F81C7B8-00E7-4595-9A68-6482F6CC3D3D}">
      <dgm:prSet/>
      <dgm:spPr/>
      <dgm:t>
        <a:bodyPr/>
        <a:lstStyle/>
        <a:p>
          <a:endParaRPr lang="en-US"/>
        </a:p>
      </dgm:t>
    </dgm:pt>
    <dgm:pt modelId="{50421E77-6806-4558-AF8A-CD3DF114F3C6}" type="sibTrans" cxnId="{8F81C7B8-00E7-4595-9A68-6482F6CC3D3D}">
      <dgm:prSet/>
      <dgm:spPr/>
      <dgm:t>
        <a:bodyPr/>
        <a:lstStyle/>
        <a:p>
          <a:endParaRPr lang="en-US"/>
        </a:p>
      </dgm:t>
    </dgm:pt>
    <dgm:pt modelId="{30A87F07-D861-443E-A347-571AF6EAF069}" type="pres">
      <dgm:prSet presAssocID="{4FAC1B58-269C-4B3B-A7C6-5FF67C07A770}" presName="hierChild1" presStyleCnt="0">
        <dgm:presLayoutVars>
          <dgm:orgChart val="1"/>
          <dgm:chPref val="1"/>
          <dgm:dir/>
          <dgm:animOne val="branch"/>
          <dgm:animLvl val="lvl"/>
          <dgm:resizeHandles/>
        </dgm:presLayoutVars>
      </dgm:prSet>
      <dgm:spPr/>
      <dgm:t>
        <a:bodyPr/>
        <a:lstStyle/>
        <a:p>
          <a:endParaRPr lang="en-US"/>
        </a:p>
      </dgm:t>
    </dgm:pt>
    <dgm:pt modelId="{13793DB4-4FC9-466E-97BD-F8C0E3F11C65}" type="pres">
      <dgm:prSet presAssocID="{02191801-C927-4A8D-8CF7-BECA3DC5AC76}" presName="hierRoot1" presStyleCnt="0">
        <dgm:presLayoutVars>
          <dgm:hierBranch val="init"/>
        </dgm:presLayoutVars>
      </dgm:prSet>
      <dgm:spPr/>
    </dgm:pt>
    <dgm:pt modelId="{745DDEA8-75E6-4113-B7F5-AB5F49427330}" type="pres">
      <dgm:prSet presAssocID="{02191801-C927-4A8D-8CF7-BECA3DC5AC76}" presName="rootComposite1" presStyleCnt="0"/>
      <dgm:spPr/>
    </dgm:pt>
    <dgm:pt modelId="{E5CB793B-80AE-4DFA-95FE-6684037F60AA}" type="pres">
      <dgm:prSet presAssocID="{02191801-C927-4A8D-8CF7-BECA3DC5AC76}" presName="rootText1" presStyleLbl="node0" presStyleIdx="0" presStyleCnt="1" custScaleX="73646" custScaleY="211236">
        <dgm:presLayoutVars>
          <dgm:chPref val="3"/>
        </dgm:presLayoutVars>
      </dgm:prSet>
      <dgm:spPr/>
      <dgm:t>
        <a:bodyPr/>
        <a:lstStyle/>
        <a:p>
          <a:endParaRPr lang="en-US"/>
        </a:p>
      </dgm:t>
    </dgm:pt>
    <dgm:pt modelId="{2DB71C61-8DFF-4EF1-8745-864423F20834}" type="pres">
      <dgm:prSet presAssocID="{02191801-C927-4A8D-8CF7-BECA3DC5AC76}" presName="rootConnector1" presStyleLbl="node1" presStyleIdx="0" presStyleCnt="0"/>
      <dgm:spPr/>
      <dgm:t>
        <a:bodyPr/>
        <a:lstStyle/>
        <a:p>
          <a:endParaRPr lang="en-US"/>
        </a:p>
      </dgm:t>
    </dgm:pt>
    <dgm:pt modelId="{1CA9D8F9-4366-4BF5-B5C9-7297A2D17395}" type="pres">
      <dgm:prSet presAssocID="{02191801-C927-4A8D-8CF7-BECA3DC5AC76}" presName="hierChild2" presStyleCnt="0"/>
      <dgm:spPr/>
    </dgm:pt>
    <dgm:pt modelId="{8C7F163A-45AD-4D2A-B5AE-7F462E208EF4}" type="pres">
      <dgm:prSet presAssocID="{645AA764-0AA3-4EFE-AF64-E546BAEE19A4}" presName="Name64" presStyleLbl="parChTrans1D2" presStyleIdx="0" presStyleCnt="3"/>
      <dgm:spPr/>
      <dgm:t>
        <a:bodyPr/>
        <a:lstStyle/>
        <a:p>
          <a:endParaRPr lang="en-US"/>
        </a:p>
      </dgm:t>
    </dgm:pt>
    <dgm:pt modelId="{68BB1881-6668-4B3D-BBE9-1ABB65C2DB29}" type="pres">
      <dgm:prSet presAssocID="{81FAA1DF-5038-4A00-9AB5-B4688F47C3E9}" presName="hierRoot2" presStyleCnt="0">
        <dgm:presLayoutVars>
          <dgm:hierBranch val="init"/>
        </dgm:presLayoutVars>
      </dgm:prSet>
      <dgm:spPr/>
    </dgm:pt>
    <dgm:pt modelId="{37BBCCEA-E879-4A4D-B639-0B2EF5ECF011}" type="pres">
      <dgm:prSet presAssocID="{81FAA1DF-5038-4A00-9AB5-B4688F47C3E9}" presName="rootComposite" presStyleCnt="0"/>
      <dgm:spPr/>
    </dgm:pt>
    <dgm:pt modelId="{DE6FB818-1EF9-4CED-B153-E5A31594562C}" type="pres">
      <dgm:prSet presAssocID="{81FAA1DF-5038-4A00-9AB5-B4688F47C3E9}" presName="rootText" presStyleLbl="node2" presStyleIdx="0" presStyleCnt="3" custScaleY="160271">
        <dgm:presLayoutVars>
          <dgm:chPref val="3"/>
        </dgm:presLayoutVars>
      </dgm:prSet>
      <dgm:spPr/>
      <dgm:t>
        <a:bodyPr/>
        <a:lstStyle/>
        <a:p>
          <a:endParaRPr lang="en-US"/>
        </a:p>
      </dgm:t>
    </dgm:pt>
    <dgm:pt modelId="{9B52D91C-7B03-4838-9461-49C81372E95E}" type="pres">
      <dgm:prSet presAssocID="{81FAA1DF-5038-4A00-9AB5-B4688F47C3E9}" presName="rootConnector" presStyleLbl="node2" presStyleIdx="0" presStyleCnt="3"/>
      <dgm:spPr/>
      <dgm:t>
        <a:bodyPr/>
        <a:lstStyle/>
        <a:p>
          <a:endParaRPr lang="en-US"/>
        </a:p>
      </dgm:t>
    </dgm:pt>
    <dgm:pt modelId="{4F23BB5B-3086-4BDE-B535-D200AC5CDE3A}" type="pres">
      <dgm:prSet presAssocID="{81FAA1DF-5038-4A00-9AB5-B4688F47C3E9}" presName="hierChild4" presStyleCnt="0"/>
      <dgm:spPr/>
    </dgm:pt>
    <dgm:pt modelId="{287301FD-24B4-480E-95DD-2BCDF97E03F1}" type="pres">
      <dgm:prSet presAssocID="{1B963409-4D11-4372-A217-494AC031D3ED}" presName="Name64" presStyleLbl="parChTrans1D3" presStyleIdx="0" presStyleCnt="3"/>
      <dgm:spPr/>
      <dgm:t>
        <a:bodyPr/>
        <a:lstStyle/>
        <a:p>
          <a:endParaRPr lang="en-US"/>
        </a:p>
      </dgm:t>
    </dgm:pt>
    <dgm:pt modelId="{A9A85F0D-FBCA-4845-AB28-CFC3C6493061}" type="pres">
      <dgm:prSet presAssocID="{4FF11C80-970F-4A31-93E5-BFB2BC7B10A1}" presName="hierRoot2" presStyleCnt="0">
        <dgm:presLayoutVars>
          <dgm:hierBranch val="init"/>
        </dgm:presLayoutVars>
      </dgm:prSet>
      <dgm:spPr/>
    </dgm:pt>
    <dgm:pt modelId="{A3F2CB56-5D09-4A32-921F-EA0CE4EED728}" type="pres">
      <dgm:prSet presAssocID="{4FF11C80-970F-4A31-93E5-BFB2BC7B10A1}" presName="rootComposite" presStyleCnt="0"/>
      <dgm:spPr/>
    </dgm:pt>
    <dgm:pt modelId="{65394585-3816-4832-915D-BF6483EBA113}" type="pres">
      <dgm:prSet presAssocID="{4FF11C80-970F-4A31-93E5-BFB2BC7B10A1}" presName="rootText" presStyleLbl="node3" presStyleIdx="0" presStyleCnt="3" custScaleY="186146">
        <dgm:presLayoutVars>
          <dgm:chPref val="3"/>
        </dgm:presLayoutVars>
      </dgm:prSet>
      <dgm:spPr/>
      <dgm:t>
        <a:bodyPr/>
        <a:lstStyle/>
        <a:p>
          <a:endParaRPr lang="en-US"/>
        </a:p>
      </dgm:t>
    </dgm:pt>
    <dgm:pt modelId="{49CEFBF2-DD67-4E3C-9827-75B5C860CCD6}" type="pres">
      <dgm:prSet presAssocID="{4FF11C80-970F-4A31-93E5-BFB2BC7B10A1}" presName="rootConnector" presStyleLbl="node3" presStyleIdx="0" presStyleCnt="3"/>
      <dgm:spPr/>
      <dgm:t>
        <a:bodyPr/>
        <a:lstStyle/>
        <a:p>
          <a:endParaRPr lang="en-US"/>
        </a:p>
      </dgm:t>
    </dgm:pt>
    <dgm:pt modelId="{9E3C606B-7BDA-4CFC-8C58-FE53CAF5AE1A}" type="pres">
      <dgm:prSet presAssocID="{4FF11C80-970F-4A31-93E5-BFB2BC7B10A1}" presName="hierChild4" presStyleCnt="0"/>
      <dgm:spPr/>
    </dgm:pt>
    <dgm:pt modelId="{A3907C7A-149F-4200-9F83-B7AB36F0805A}" type="pres">
      <dgm:prSet presAssocID="{4FF11C80-970F-4A31-93E5-BFB2BC7B10A1}" presName="hierChild5" presStyleCnt="0"/>
      <dgm:spPr/>
    </dgm:pt>
    <dgm:pt modelId="{77879173-8EC4-4F0E-B9FA-EE33DC4A3F44}" type="pres">
      <dgm:prSet presAssocID="{81FAA1DF-5038-4A00-9AB5-B4688F47C3E9}" presName="hierChild5" presStyleCnt="0"/>
      <dgm:spPr/>
    </dgm:pt>
    <dgm:pt modelId="{5948F1AF-6D51-43E7-8343-D4615F5B38B1}" type="pres">
      <dgm:prSet presAssocID="{149741E9-90B8-43C7-89EA-B85B8B1EFBC6}" presName="Name64" presStyleLbl="parChTrans1D2" presStyleIdx="1" presStyleCnt="3"/>
      <dgm:spPr/>
      <dgm:t>
        <a:bodyPr/>
        <a:lstStyle/>
        <a:p>
          <a:endParaRPr lang="en-US"/>
        </a:p>
      </dgm:t>
    </dgm:pt>
    <dgm:pt modelId="{05FC1046-254F-4B3D-9605-08A7F213A849}" type="pres">
      <dgm:prSet presAssocID="{488F0AAE-3EC1-4D25-A796-E5A3ABFBAC0C}" presName="hierRoot2" presStyleCnt="0">
        <dgm:presLayoutVars>
          <dgm:hierBranch val="init"/>
        </dgm:presLayoutVars>
      </dgm:prSet>
      <dgm:spPr/>
    </dgm:pt>
    <dgm:pt modelId="{1BAC4904-8B0C-45A5-B2EA-2F6938139647}" type="pres">
      <dgm:prSet presAssocID="{488F0AAE-3EC1-4D25-A796-E5A3ABFBAC0C}" presName="rootComposite" presStyleCnt="0"/>
      <dgm:spPr/>
    </dgm:pt>
    <dgm:pt modelId="{63350CC1-8D08-4E68-8F01-CFD20D25AFDF}" type="pres">
      <dgm:prSet presAssocID="{488F0AAE-3EC1-4D25-A796-E5A3ABFBAC0C}" presName="rootText" presStyleLbl="node2" presStyleIdx="1" presStyleCnt="3" custScaleY="173384">
        <dgm:presLayoutVars>
          <dgm:chPref val="3"/>
        </dgm:presLayoutVars>
      </dgm:prSet>
      <dgm:spPr/>
      <dgm:t>
        <a:bodyPr/>
        <a:lstStyle/>
        <a:p>
          <a:endParaRPr lang="en-US"/>
        </a:p>
      </dgm:t>
    </dgm:pt>
    <dgm:pt modelId="{AF114A33-B649-4663-9534-C54083AC2DEF}" type="pres">
      <dgm:prSet presAssocID="{488F0AAE-3EC1-4D25-A796-E5A3ABFBAC0C}" presName="rootConnector" presStyleLbl="node2" presStyleIdx="1" presStyleCnt="3"/>
      <dgm:spPr/>
      <dgm:t>
        <a:bodyPr/>
        <a:lstStyle/>
        <a:p>
          <a:endParaRPr lang="en-US"/>
        </a:p>
      </dgm:t>
    </dgm:pt>
    <dgm:pt modelId="{83499013-B7ED-4FAB-99CF-86054E85ABD3}" type="pres">
      <dgm:prSet presAssocID="{488F0AAE-3EC1-4D25-A796-E5A3ABFBAC0C}" presName="hierChild4" presStyleCnt="0"/>
      <dgm:spPr/>
    </dgm:pt>
    <dgm:pt modelId="{F7474039-1067-4915-8EE7-D0BD56B8F5A8}" type="pres">
      <dgm:prSet presAssocID="{81F8935A-093F-46FD-B99C-28B380E6D4D1}" presName="Name64" presStyleLbl="parChTrans1D3" presStyleIdx="1" presStyleCnt="3"/>
      <dgm:spPr/>
      <dgm:t>
        <a:bodyPr/>
        <a:lstStyle/>
        <a:p>
          <a:endParaRPr lang="en-US"/>
        </a:p>
      </dgm:t>
    </dgm:pt>
    <dgm:pt modelId="{103F5453-67AA-4D87-A1BA-B3C25DB82717}" type="pres">
      <dgm:prSet presAssocID="{E7A0CA9D-F950-4A11-B8EE-4E611E186EC0}" presName="hierRoot2" presStyleCnt="0">
        <dgm:presLayoutVars>
          <dgm:hierBranch val="init"/>
        </dgm:presLayoutVars>
      </dgm:prSet>
      <dgm:spPr/>
    </dgm:pt>
    <dgm:pt modelId="{8B096B60-AA29-48E1-A54E-73B952945C1B}" type="pres">
      <dgm:prSet presAssocID="{E7A0CA9D-F950-4A11-B8EE-4E611E186EC0}" presName="rootComposite" presStyleCnt="0"/>
      <dgm:spPr/>
    </dgm:pt>
    <dgm:pt modelId="{AC37042F-FCBA-456F-BCC7-51FA2FC47F31}" type="pres">
      <dgm:prSet presAssocID="{E7A0CA9D-F950-4A11-B8EE-4E611E186EC0}" presName="rootText" presStyleLbl="node3" presStyleIdx="1" presStyleCnt="3">
        <dgm:presLayoutVars>
          <dgm:chPref val="3"/>
        </dgm:presLayoutVars>
      </dgm:prSet>
      <dgm:spPr/>
      <dgm:t>
        <a:bodyPr/>
        <a:lstStyle/>
        <a:p>
          <a:endParaRPr lang="en-US"/>
        </a:p>
      </dgm:t>
    </dgm:pt>
    <dgm:pt modelId="{A2FDFB16-5F31-4BF7-B726-55B5CA66D882}" type="pres">
      <dgm:prSet presAssocID="{E7A0CA9D-F950-4A11-B8EE-4E611E186EC0}" presName="rootConnector" presStyleLbl="node3" presStyleIdx="1" presStyleCnt="3"/>
      <dgm:spPr/>
      <dgm:t>
        <a:bodyPr/>
        <a:lstStyle/>
        <a:p>
          <a:endParaRPr lang="en-US"/>
        </a:p>
      </dgm:t>
    </dgm:pt>
    <dgm:pt modelId="{37AC641D-A588-4617-8C4A-737AF20557E9}" type="pres">
      <dgm:prSet presAssocID="{E7A0CA9D-F950-4A11-B8EE-4E611E186EC0}" presName="hierChild4" presStyleCnt="0"/>
      <dgm:spPr/>
    </dgm:pt>
    <dgm:pt modelId="{CA328C92-CA79-43A2-924E-AB5B9DEF18CC}" type="pres">
      <dgm:prSet presAssocID="{E7A0CA9D-F950-4A11-B8EE-4E611E186EC0}" presName="hierChild5" presStyleCnt="0"/>
      <dgm:spPr/>
    </dgm:pt>
    <dgm:pt modelId="{13B7A85C-D248-41F7-A183-72DBA882DBBF}" type="pres">
      <dgm:prSet presAssocID="{488F0AAE-3EC1-4D25-A796-E5A3ABFBAC0C}" presName="hierChild5" presStyleCnt="0"/>
      <dgm:spPr/>
    </dgm:pt>
    <dgm:pt modelId="{0074C0B5-1397-4DBC-9D2F-BBDEE4209B32}" type="pres">
      <dgm:prSet presAssocID="{C3785297-4F35-4F02-B4E8-15DAFCF7982A}" presName="Name64" presStyleLbl="parChTrans1D2" presStyleIdx="2" presStyleCnt="3"/>
      <dgm:spPr/>
      <dgm:t>
        <a:bodyPr/>
        <a:lstStyle/>
        <a:p>
          <a:endParaRPr lang="en-US"/>
        </a:p>
      </dgm:t>
    </dgm:pt>
    <dgm:pt modelId="{CA9A0D9D-2B93-4AAA-8EAF-3B5E899FEB4F}" type="pres">
      <dgm:prSet presAssocID="{8677872B-7107-4F3C-856D-32F4D6E2BB01}" presName="hierRoot2" presStyleCnt="0">
        <dgm:presLayoutVars>
          <dgm:hierBranch val="init"/>
        </dgm:presLayoutVars>
      </dgm:prSet>
      <dgm:spPr/>
    </dgm:pt>
    <dgm:pt modelId="{B98A931B-D383-456E-924F-BC3C1BA87D14}" type="pres">
      <dgm:prSet presAssocID="{8677872B-7107-4F3C-856D-32F4D6E2BB01}" presName="rootComposite" presStyleCnt="0"/>
      <dgm:spPr/>
    </dgm:pt>
    <dgm:pt modelId="{9DC9E747-827A-449F-99DF-7438B57AAED4}" type="pres">
      <dgm:prSet presAssocID="{8677872B-7107-4F3C-856D-32F4D6E2BB01}" presName="rootText" presStyleLbl="node2" presStyleIdx="2" presStyleCnt="3" custScaleY="144956">
        <dgm:presLayoutVars>
          <dgm:chPref val="3"/>
        </dgm:presLayoutVars>
      </dgm:prSet>
      <dgm:spPr/>
      <dgm:t>
        <a:bodyPr/>
        <a:lstStyle/>
        <a:p>
          <a:endParaRPr lang="en-US"/>
        </a:p>
      </dgm:t>
    </dgm:pt>
    <dgm:pt modelId="{5B1950C5-A676-4040-A358-B8E45FDF5932}" type="pres">
      <dgm:prSet presAssocID="{8677872B-7107-4F3C-856D-32F4D6E2BB01}" presName="rootConnector" presStyleLbl="node2" presStyleIdx="2" presStyleCnt="3"/>
      <dgm:spPr/>
      <dgm:t>
        <a:bodyPr/>
        <a:lstStyle/>
        <a:p>
          <a:endParaRPr lang="en-US"/>
        </a:p>
      </dgm:t>
    </dgm:pt>
    <dgm:pt modelId="{B7E793C8-30B5-40D5-969B-C42AE8F6EF81}" type="pres">
      <dgm:prSet presAssocID="{8677872B-7107-4F3C-856D-32F4D6E2BB01}" presName="hierChild4" presStyleCnt="0"/>
      <dgm:spPr/>
    </dgm:pt>
    <dgm:pt modelId="{22614EFF-7405-41FB-B37A-34042CA36AD9}" type="pres">
      <dgm:prSet presAssocID="{4920BB63-CF8D-4A33-86B0-9807ABB999D8}" presName="Name64" presStyleLbl="parChTrans1D3" presStyleIdx="2" presStyleCnt="3"/>
      <dgm:spPr/>
      <dgm:t>
        <a:bodyPr/>
        <a:lstStyle/>
        <a:p>
          <a:endParaRPr lang="en-US"/>
        </a:p>
      </dgm:t>
    </dgm:pt>
    <dgm:pt modelId="{F746FBA8-422A-4B9C-8900-90BA4724AC40}" type="pres">
      <dgm:prSet presAssocID="{01538CB4-C9CC-45FE-AAA2-1641E52CC90D}" presName="hierRoot2" presStyleCnt="0">
        <dgm:presLayoutVars>
          <dgm:hierBranch val="init"/>
        </dgm:presLayoutVars>
      </dgm:prSet>
      <dgm:spPr/>
    </dgm:pt>
    <dgm:pt modelId="{18923FAD-5809-4DEC-8EB8-309DCE0D14F2}" type="pres">
      <dgm:prSet presAssocID="{01538CB4-C9CC-45FE-AAA2-1641E52CC90D}" presName="rootComposite" presStyleCnt="0"/>
      <dgm:spPr/>
    </dgm:pt>
    <dgm:pt modelId="{8A07B2E6-E40E-462C-8E73-C091AEC9ED5E}" type="pres">
      <dgm:prSet presAssocID="{01538CB4-C9CC-45FE-AAA2-1641E52CC90D}" presName="rootText" presStyleLbl="node3" presStyleIdx="2" presStyleCnt="3">
        <dgm:presLayoutVars>
          <dgm:chPref val="3"/>
        </dgm:presLayoutVars>
      </dgm:prSet>
      <dgm:spPr/>
      <dgm:t>
        <a:bodyPr/>
        <a:lstStyle/>
        <a:p>
          <a:endParaRPr lang="en-US"/>
        </a:p>
      </dgm:t>
    </dgm:pt>
    <dgm:pt modelId="{18344C7C-D113-4B73-B2D3-08370C1F5094}" type="pres">
      <dgm:prSet presAssocID="{01538CB4-C9CC-45FE-AAA2-1641E52CC90D}" presName="rootConnector" presStyleLbl="node3" presStyleIdx="2" presStyleCnt="3"/>
      <dgm:spPr/>
      <dgm:t>
        <a:bodyPr/>
        <a:lstStyle/>
        <a:p>
          <a:endParaRPr lang="en-US"/>
        </a:p>
      </dgm:t>
    </dgm:pt>
    <dgm:pt modelId="{FF9F65DB-FB12-46FA-8077-D54B183614B2}" type="pres">
      <dgm:prSet presAssocID="{01538CB4-C9CC-45FE-AAA2-1641E52CC90D}" presName="hierChild4" presStyleCnt="0"/>
      <dgm:spPr/>
    </dgm:pt>
    <dgm:pt modelId="{92A7E1FB-71FF-4669-B9A6-F171978C34A9}" type="pres">
      <dgm:prSet presAssocID="{01538CB4-C9CC-45FE-AAA2-1641E52CC90D}" presName="hierChild5" presStyleCnt="0"/>
      <dgm:spPr/>
    </dgm:pt>
    <dgm:pt modelId="{926CF542-4CB4-49FA-A0D7-5B7BA13154BB}" type="pres">
      <dgm:prSet presAssocID="{8677872B-7107-4F3C-856D-32F4D6E2BB01}" presName="hierChild5" presStyleCnt="0"/>
      <dgm:spPr/>
    </dgm:pt>
    <dgm:pt modelId="{E544DAE7-E1F4-4CBA-9BC4-E9C486E40391}" type="pres">
      <dgm:prSet presAssocID="{02191801-C927-4A8D-8CF7-BECA3DC5AC76}" presName="hierChild3" presStyleCnt="0"/>
      <dgm:spPr/>
    </dgm:pt>
  </dgm:ptLst>
  <dgm:cxnLst>
    <dgm:cxn modelId="{334626E2-96FF-48A8-86C3-A147507FCF1B}" type="presOf" srcId="{81FAA1DF-5038-4A00-9AB5-B4688F47C3E9}" destId="{DE6FB818-1EF9-4CED-B153-E5A31594562C}" srcOrd="0" destOrd="0" presId="urn:microsoft.com/office/officeart/2009/3/layout/HorizontalOrganizationChart"/>
    <dgm:cxn modelId="{EDB6BFE8-AED6-4C38-8AF3-0D8B2D07FFEB}" type="presOf" srcId="{4FAC1B58-269C-4B3B-A7C6-5FF67C07A770}" destId="{30A87F07-D861-443E-A347-571AF6EAF069}" srcOrd="0" destOrd="0" presId="urn:microsoft.com/office/officeart/2009/3/layout/HorizontalOrganizationChart"/>
    <dgm:cxn modelId="{EB8D7781-C8EA-4A6F-AC3A-B735C35874B8}" type="presOf" srcId="{1B963409-4D11-4372-A217-494AC031D3ED}" destId="{287301FD-24B4-480E-95DD-2BCDF97E03F1}" srcOrd="0" destOrd="0" presId="urn:microsoft.com/office/officeart/2009/3/layout/HorizontalOrganizationChart"/>
    <dgm:cxn modelId="{9925BC9A-8946-4DB6-AA75-73B8C20A781D}" type="presOf" srcId="{488F0AAE-3EC1-4D25-A796-E5A3ABFBAC0C}" destId="{63350CC1-8D08-4E68-8F01-CFD20D25AFDF}" srcOrd="0" destOrd="0" presId="urn:microsoft.com/office/officeart/2009/3/layout/HorizontalOrganizationChart"/>
    <dgm:cxn modelId="{5DFCC8CD-01EE-4E0A-A7E8-B20AAC9E44E5}" srcId="{02191801-C927-4A8D-8CF7-BECA3DC5AC76}" destId="{488F0AAE-3EC1-4D25-A796-E5A3ABFBAC0C}" srcOrd="1" destOrd="0" parTransId="{149741E9-90B8-43C7-89EA-B85B8B1EFBC6}" sibTransId="{1CD68E3F-D184-4625-AD97-ADB5B7B23F31}"/>
    <dgm:cxn modelId="{9BADD8A6-1892-4EB7-957D-4555405DF1B3}" type="presOf" srcId="{E7A0CA9D-F950-4A11-B8EE-4E611E186EC0}" destId="{A2FDFB16-5F31-4BF7-B726-55B5CA66D882}" srcOrd="1" destOrd="0" presId="urn:microsoft.com/office/officeart/2009/3/layout/HorizontalOrganizationChart"/>
    <dgm:cxn modelId="{2D8C7CCF-C2C8-406F-851F-C07E995C0470}" type="presOf" srcId="{01538CB4-C9CC-45FE-AAA2-1641E52CC90D}" destId="{8A07B2E6-E40E-462C-8E73-C091AEC9ED5E}" srcOrd="0" destOrd="0" presId="urn:microsoft.com/office/officeart/2009/3/layout/HorizontalOrganizationChart"/>
    <dgm:cxn modelId="{6F6B8450-D49B-4194-A83A-53C90DE61985}" type="presOf" srcId="{4FF11C80-970F-4A31-93E5-BFB2BC7B10A1}" destId="{65394585-3816-4832-915D-BF6483EBA113}" srcOrd="0" destOrd="0" presId="urn:microsoft.com/office/officeart/2009/3/layout/HorizontalOrganizationChart"/>
    <dgm:cxn modelId="{44332B42-582E-45A3-A8DA-070FAC6AF03A}" srcId="{81FAA1DF-5038-4A00-9AB5-B4688F47C3E9}" destId="{4FF11C80-970F-4A31-93E5-BFB2BC7B10A1}" srcOrd="0" destOrd="0" parTransId="{1B963409-4D11-4372-A217-494AC031D3ED}" sibTransId="{5E3A66E9-EF2E-419E-82ED-28F56D119186}"/>
    <dgm:cxn modelId="{2B220076-C4BE-49EF-AB66-9CF9F694B97B}" type="presOf" srcId="{02191801-C927-4A8D-8CF7-BECA3DC5AC76}" destId="{2DB71C61-8DFF-4EF1-8745-864423F20834}" srcOrd="1" destOrd="0" presId="urn:microsoft.com/office/officeart/2009/3/layout/HorizontalOrganizationChart"/>
    <dgm:cxn modelId="{8F81C7B8-00E7-4595-9A68-6482F6CC3D3D}" srcId="{8677872B-7107-4F3C-856D-32F4D6E2BB01}" destId="{01538CB4-C9CC-45FE-AAA2-1641E52CC90D}" srcOrd="0" destOrd="0" parTransId="{4920BB63-CF8D-4A33-86B0-9807ABB999D8}" sibTransId="{50421E77-6806-4558-AF8A-CD3DF114F3C6}"/>
    <dgm:cxn modelId="{25355501-C2E2-4A6D-AA71-FAF40A084214}" srcId="{02191801-C927-4A8D-8CF7-BECA3DC5AC76}" destId="{81FAA1DF-5038-4A00-9AB5-B4688F47C3E9}" srcOrd="0" destOrd="0" parTransId="{645AA764-0AA3-4EFE-AF64-E546BAEE19A4}" sibTransId="{4B8428AF-D21F-4AF5-BE84-F55579333D9B}"/>
    <dgm:cxn modelId="{BE41CEC2-65F7-4EBB-834B-F57213809C39}" type="presOf" srcId="{4FF11C80-970F-4A31-93E5-BFB2BC7B10A1}" destId="{49CEFBF2-DD67-4E3C-9827-75B5C860CCD6}" srcOrd="1" destOrd="0" presId="urn:microsoft.com/office/officeart/2009/3/layout/HorizontalOrganizationChart"/>
    <dgm:cxn modelId="{81B405D5-A0F8-4106-B8D0-6241472AB81D}" type="presOf" srcId="{488F0AAE-3EC1-4D25-A796-E5A3ABFBAC0C}" destId="{AF114A33-B649-4663-9534-C54083AC2DEF}" srcOrd="1" destOrd="0" presId="urn:microsoft.com/office/officeart/2009/3/layout/HorizontalOrganizationChart"/>
    <dgm:cxn modelId="{52DF4A90-CA1B-4D47-B4A9-8E8772209579}" type="presOf" srcId="{81F8935A-093F-46FD-B99C-28B380E6D4D1}" destId="{F7474039-1067-4915-8EE7-D0BD56B8F5A8}" srcOrd="0" destOrd="0" presId="urn:microsoft.com/office/officeart/2009/3/layout/HorizontalOrganizationChart"/>
    <dgm:cxn modelId="{6FF091F6-F602-4F77-9166-EE5B5AADD835}" type="presOf" srcId="{645AA764-0AA3-4EFE-AF64-E546BAEE19A4}" destId="{8C7F163A-45AD-4D2A-B5AE-7F462E208EF4}" srcOrd="0" destOrd="0" presId="urn:microsoft.com/office/officeart/2009/3/layout/HorizontalOrganizationChart"/>
    <dgm:cxn modelId="{36723A0F-084F-4F00-93B7-098EA11E4EA6}" srcId="{488F0AAE-3EC1-4D25-A796-E5A3ABFBAC0C}" destId="{E7A0CA9D-F950-4A11-B8EE-4E611E186EC0}" srcOrd="0" destOrd="0" parTransId="{81F8935A-093F-46FD-B99C-28B380E6D4D1}" sibTransId="{3B673F2C-73AD-4C03-9A34-00E0E79A03BD}"/>
    <dgm:cxn modelId="{8B53315D-5C88-4F73-A520-56EEC8088289}" type="presOf" srcId="{4920BB63-CF8D-4A33-86B0-9807ABB999D8}" destId="{22614EFF-7405-41FB-B37A-34042CA36AD9}" srcOrd="0" destOrd="0" presId="urn:microsoft.com/office/officeart/2009/3/layout/HorizontalOrganizationChart"/>
    <dgm:cxn modelId="{73483176-ED30-40A4-8ED1-BC96A3EAA33F}" type="presOf" srcId="{8677872B-7107-4F3C-856D-32F4D6E2BB01}" destId="{9DC9E747-827A-449F-99DF-7438B57AAED4}" srcOrd="0" destOrd="0" presId="urn:microsoft.com/office/officeart/2009/3/layout/HorizontalOrganizationChart"/>
    <dgm:cxn modelId="{6C0F0853-55D7-4885-902B-E4D3CEA6687C}" type="presOf" srcId="{E7A0CA9D-F950-4A11-B8EE-4E611E186EC0}" destId="{AC37042F-FCBA-456F-BCC7-51FA2FC47F31}" srcOrd="0" destOrd="0" presId="urn:microsoft.com/office/officeart/2009/3/layout/HorizontalOrganizationChart"/>
    <dgm:cxn modelId="{DA5221EB-8F52-4BB9-8406-E9631AE8D241}" type="presOf" srcId="{149741E9-90B8-43C7-89EA-B85B8B1EFBC6}" destId="{5948F1AF-6D51-43E7-8343-D4615F5B38B1}" srcOrd="0" destOrd="0" presId="urn:microsoft.com/office/officeart/2009/3/layout/HorizontalOrganizationChart"/>
    <dgm:cxn modelId="{86736ADC-2351-4C46-BF18-2884491F54D7}" type="presOf" srcId="{8677872B-7107-4F3C-856D-32F4D6E2BB01}" destId="{5B1950C5-A676-4040-A358-B8E45FDF5932}" srcOrd="1" destOrd="0" presId="urn:microsoft.com/office/officeart/2009/3/layout/HorizontalOrganizationChart"/>
    <dgm:cxn modelId="{79339FB9-9042-43F6-8587-AECB2E604EF8}" type="presOf" srcId="{C3785297-4F35-4F02-B4E8-15DAFCF7982A}" destId="{0074C0B5-1397-4DBC-9D2F-BBDEE4209B32}" srcOrd="0" destOrd="0" presId="urn:microsoft.com/office/officeart/2009/3/layout/HorizontalOrganizationChart"/>
    <dgm:cxn modelId="{B74461F8-BCC5-4E98-92E1-B6D114D59880}" srcId="{4FAC1B58-269C-4B3B-A7C6-5FF67C07A770}" destId="{02191801-C927-4A8D-8CF7-BECA3DC5AC76}" srcOrd="0" destOrd="0" parTransId="{DC2BB414-80D0-4294-A8AB-A0B815E8C38E}" sibTransId="{DFC6AAF6-725A-48A6-A727-A679AE685027}"/>
    <dgm:cxn modelId="{5AC2CA1B-E41D-4E4A-AF30-0060CB7332F7}" type="presOf" srcId="{01538CB4-C9CC-45FE-AAA2-1641E52CC90D}" destId="{18344C7C-D113-4B73-B2D3-08370C1F5094}" srcOrd="1" destOrd="0" presId="urn:microsoft.com/office/officeart/2009/3/layout/HorizontalOrganizationChart"/>
    <dgm:cxn modelId="{AF932354-CCAD-4597-8C0A-B7076DD76520}" type="presOf" srcId="{02191801-C927-4A8D-8CF7-BECA3DC5AC76}" destId="{E5CB793B-80AE-4DFA-95FE-6684037F60AA}" srcOrd="0" destOrd="0" presId="urn:microsoft.com/office/officeart/2009/3/layout/HorizontalOrganizationChart"/>
    <dgm:cxn modelId="{D3BD1286-A976-42E2-BEAB-312E429A11C1}" srcId="{02191801-C927-4A8D-8CF7-BECA3DC5AC76}" destId="{8677872B-7107-4F3C-856D-32F4D6E2BB01}" srcOrd="2" destOrd="0" parTransId="{C3785297-4F35-4F02-B4E8-15DAFCF7982A}" sibTransId="{7E8793AE-9B5D-417D-97B0-753E5F4E593A}"/>
    <dgm:cxn modelId="{F27D4E75-FF30-4834-A363-26E7AB68C987}" type="presOf" srcId="{81FAA1DF-5038-4A00-9AB5-B4688F47C3E9}" destId="{9B52D91C-7B03-4838-9461-49C81372E95E}" srcOrd="1" destOrd="0" presId="urn:microsoft.com/office/officeart/2009/3/layout/HorizontalOrganizationChart"/>
    <dgm:cxn modelId="{97F4968C-6FD8-49C7-9A51-8A15DDD40758}" type="presParOf" srcId="{30A87F07-D861-443E-A347-571AF6EAF069}" destId="{13793DB4-4FC9-466E-97BD-F8C0E3F11C65}" srcOrd="0" destOrd="0" presId="urn:microsoft.com/office/officeart/2009/3/layout/HorizontalOrganizationChart"/>
    <dgm:cxn modelId="{C589B1EF-57A3-4D66-9919-198BFE07608C}" type="presParOf" srcId="{13793DB4-4FC9-466E-97BD-F8C0E3F11C65}" destId="{745DDEA8-75E6-4113-B7F5-AB5F49427330}" srcOrd="0" destOrd="0" presId="urn:microsoft.com/office/officeart/2009/3/layout/HorizontalOrganizationChart"/>
    <dgm:cxn modelId="{D2F61B3F-1B9C-472B-B814-75CCCEC68846}" type="presParOf" srcId="{745DDEA8-75E6-4113-B7F5-AB5F49427330}" destId="{E5CB793B-80AE-4DFA-95FE-6684037F60AA}" srcOrd="0" destOrd="0" presId="urn:microsoft.com/office/officeart/2009/3/layout/HorizontalOrganizationChart"/>
    <dgm:cxn modelId="{A510B11A-97BB-4793-BCC5-496EB2FE3908}" type="presParOf" srcId="{745DDEA8-75E6-4113-B7F5-AB5F49427330}" destId="{2DB71C61-8DFF-4EF1-8745-864423F20834}" srcOrd="1" destOrd="0" presId="urn:microsoft.com/office/officeart/2009/3/layout/HorizontalOrganizationChart"/>
    <dgm:cxn modelId="{B9E1ED19-04F8-4742-8E08-A4636F0BFD39}" type="presParOf" srcId="{13793DB4-4FC9-466E-97BD-F8C0E3F11C65}" destId="{1CA9D8F9-4366-4BF5-B5C9-7297A2D17395}" srcOrd="1" destOrd="0" presId="urn:microsoft.com/office/officeart/2009/3/layout/HorizontalOrganizationChart"/>
    <dgm:cxn modelId="{1FFA0B05-01AF-430D-B11A-249CBF5D22BA}" type="presParOf" srcId="{1CA9D8F9-4366-4BF5-B5C9-7297A2D17395}" destId="{8C7F163A-45AD-4D2A-B5AE-7F462E208EF4}" srcOrd="0" destOrd="0" presId="urn:microsoft.com/office/officeart/2009/3/layout/HorizontalOrganizationChart"/>
    <dgm:cxn modelId="{854E0175-FF5C-4396-B1B3-8B0A99FFE338}" type="presParOf" srcId="{1CA9D8F9-4366-4BF5-B5C9-7297A2D17395}" destId="{68BB1881-6668-4B3D-BBE9-1ABB65C2DB29}" srcOrd="1" destOrd="0" presId="urn:microsoft.com/office/officeart/2009/3/layout/HorizontalOrganizationChart"/>
    <dgm:cxn modelId="{1B16B03C-E331-405A-B210-252DB3F68FB6}" type="presParOf" srcId="{68BB1881-6668-4B3D-BBE9-1ABB65C2DB29}" destId="{37BBCCEA-E879-4A4D-B639-0B2EF5ECF011}" srcOrd="0" destOrd="0" presId="urn:microsoft.com/office/officeart/2009/3/layout/HorizontalOrganizationChart"/>
    <dgm:cxn modelId="{9B8E0C5A-F90E-4178-A0E1-619AD18A484A}" type="presParOf" srcId="{37BBCCEA-E879-4A4D-B639-0B2EF5ECF011}" destId="{DE6FB818-1EF9-4CED-B153-E5A31594562C}" srcOrd="0" destOrd="0" presId="urn:microsoft.com/office/officeart/2009/3/layout/HorizontalOrganizationChart"/>
    <dgm:cxn modelId="{9C0F1788-20A3-435A-AD46-36269B667C19}" type="presParOf" srcId="{37BBCCEA-E879-4A4D-B639-0B2EF5ECF011}" destId="{9B52D91C-7B03-4838-9461-49C81372E95E}" srcOrd="1" destOrd="0" presId="urn:microsoft.com/office/officeart/2009/3/layout/HorizontalOrganizationChart"/>
    <dgm:cxn modelId="{CFD7D8F7-3C4E-4D7F-BDC7-0F0E54D27626}" type="presParOf" srcId="{68BB1881-6668-4B3D-BBE9-1ABB65C2DB29}" destId="{4F23BB5B-3086-4BDE-B535-D200AC5CDE3A}" srcOrd="1" destOrd="0" presId="urn:microsoft.com/office/officeart/2009/3/layout/HorizontalOrganizationChart"/>
    <dgm:cxn modelId="{EB349C03-3FD7-494E-87C9-9C5406357CC8}" type="presParOf" srcId="{4F23BB5B-3086-4BDE-B535-D200AC5CDE3A}" destId="{287301FD-24B4-480E-95DD-2BCDF97E03F1}" srcOrd="0" destOrd="0" presId="urn:microsoft.com/office/officeart/2009/3/layout/HorizontalOrganizationChart"/>
    <dgm:cxn modelId="{5D8FCB61-43B4-4618-8CC9-08CC9825B347}" type="presParOf" srcId="{4F23BB5B-3086-4BDE-B535-D200AC5CDE3A}" destId="{A9A85F0D-FBCA-4845-AB28-CFC3C6493061}" srcOrd="1" destOrd="0" presId="urn:microsoft.com/office/officeart/2009/3/layout/HorizontalOrganizationChart"/>
    <dgm:cxn modelId="{E716806C-037C-41BC-B335-33D5EC579959}" type="presParOf" srcId="{A9A85F0D-FBCA-4845-AB28-CFC3C6493061}" destId="{A3F2CB56-5D09-4A32-921F-EA0CE4EED728}" srcOrd="0" destOrd="0" presId="urn:microsoft.com/office/officeart/2009/3/layout/HorizontalOrganizationChart"/>
    <dgm:cxn modelId="{37579F22-2F11-4EFA-AF18-2AB4E1F03AA0}" type="presParOf" srcId="{A3F2CB56-5D09-4A32-921F-EA0CE4EED728}" destId="{65394585-3816-4832-915D-BF6483EBA113}" srcOrd="0" destOrd="0" presId="urn:microsoft.com/office/officeart/2009/3/layout/HorizontalOrganizationChart"/>
    <dgm:cxn modelId="{5D1A2BDA-4FA7-4CBA-96F6-A3551AB3A070}" type="presParOf" srcId="{A3F2CB56-5D09-4A32-921F-EA0CE4EED728}" destId="{49CEFBF2-DD67-4E3C-9827-75B5C860CCD6}" srcOrd="1" destOrd="0" presId="urn:microsoft.com/office/officeart/2009/3/layout/HorizontalOrganizationChart"/>
    <dgm:cxn modelId="{1A9187CD-0FE3-4721-B95E-472E97B2D923}" type="presParOf" srcId="{A9A85F0D-FBCA-4845-AB28-CFC3C6493061}" destId="{9E3C606B-7BDA-4CFC-8C58-FE53CAF5AE1A}" srcOrd="1" destOrd="0" presId="urn:microsoft.com/office/officeart/2009/3/layout/HorizontalOrganizationChart"/>
    <dgm:cxn modelId="{7214A149-9DF2-4903-9EF3-517EEF97D185}" type="presParOf" srcId="{A9A85F0D-FBCA-4845-AB28-CFC3C6493061}" destId="{A3907C7A-149F-4200-9F83-B7AB36F0805A}" srcOrd="2" destOrd="0" presId="urn:microsoft.com/office/officeart/2009/3/layout/HorizontalOrganizationChart"/>
    <dgm:cxn modelId="{7CA4A642-C915-494D-BE3D-086E9459C623}" type="presParOf" srcId="{68BB1881-6668-4B3D-BBE9-1ABB65C2DB29}" destId="{77879173-8EC4-4F0E-B9FA-EE33DC4A3F44}" srcOrd="2" destOrd="0" presId="urn:microsoft.com/office/officeart/2009/3/layout/HorizontalOrganizationChart"/>
    <dgm:cxn modelId="{46E4A53F-A915-4DBD-A51F-0ABD70C1AC5E}" type="presParOf" srcId="{1CA9D8F9-4366-4BF5-B5C9-7297A2D17395}" destId="{5948F1AF-6D51-43E7-8343-D4615F5B38B1}" srcOrd="2" destOrd="0" presId="urn:microsoft.com/office/officeart/2009/3/layout/HorizontalOrganizationChart"/>
    <dgm:cxn modelId="{02D07014-C3EB-4DA1-BCC8-52D38EF43590}" type="presParOf" srcId="{1CA9D8F9-4366-4BF5-B5C9-7297A2D17395}" destId="{05FC1046-254F-4B3D-9605-08A7F213A849}" srcOrd="3" destOrd="0" presId="urn:microsoft.com/office/officeart/2009/3/layout/HorizontalOrganizationChart"/>
    <dgm:cxn modelId="{BFF8055C-88A3-4BC7-9BD2-9FE9F5CFF7E0}" type="presParOf" srcId="{05FC1046-254F-4B3D-9605-08A7F213A849}" destId="{1BAC4904-8B0C-45A5-B2EA-2F6938139647}" srcOrd="0" destOrd="0" presId="urn:microsoft.com/office/officeart/2009/3/layout/HorizontalOrganizationChart"/>
    <dgm:cxn modelId="{84690AC8-7581-4383-9214-745CF734F363}" type="presParOf" srcId="{1BAC4904-8B0C-45A5-B2EA-2F6938139647}" destId="{63350CC1-8D08-4E68-8F01-CFD20D25AFDF}" srcOrd="0" destOrd="0" presId="urn:microsoft.com/office/officeart/2009/3/layout/HorizontalOrganizationChart"/>
    <dgm:cxn modelId="{619995C9-5335-43DF-8FE6-ADE6A3844915}" type="presParOf" srcId="{1BAC4904-8B0C-45A5-B2EA-2F6938139647}" destId="{AF114A33-B649-4663-9534-C54083AC2DEF}" srcOrd="1" destOrd="0" presId="urn:microsoft.com/office/officeart/2009/3/layout/HorizontalOrganizationChart"/>
    <dgm:cxn modelId="{CFDABB02-5825-4DE4-A925-97D87FB92FD5}" type="presParOf" srcId="{05FC1046-254F-4B3D-9605-08A7F213A849}" destId="{83499013-B7ED-4FAB-99CF-86054E85ABD3}" srcOrd="1" destOrd="0" presId="urn:microsoft.com/office/officeart/2009/3/layout/HorizontalOrganizationChart"/>
    <dgm:cxn modelId="{7F493300-731D-44B8-A1DF-57D313DE1A66}" type="presParOf" srcId="{83499013-B7ED-4FAB-99CF-86054E85ABD3}" destId="{F7474039-1067-4915-8EE7-D0BD56B8F5A8}" srcOrd="0" destOrd="0" presId="urn:microsoft.com/office/officeart/2009/3/layout/HorizontalOrganizationChart"/>
    <dgm:cxn modelId="{F1D2A38B-724E-4A3F-AA1D-D0E149F92FED}" type="presParOf" srcId="{83499013-B7ED-4FAB-99CF-86054E85ABD3}" destId="{103F5453-67AA-4D87-A1BA-B3C25DB82717}" srcOrd="1" destOrd="0" presId="urn:microsoft.com/office/officeart/2009/3/layout/HorizontalOrganizationChart"/>
    <dgm:cxn modelId="{7C2C8614-7916-4361-A050-2432EC685843}" type="presParOf" srcId="{103F5453-67AA-4D87-A1BA-B3C25DB82717}" destId="{8B096B60-AA29-48E1-A54E-73B952945C1B}" srcOrd="0" destOrd="0" presId="urn:microsoft.com/office/officeart/2009/3/layout/HorizontalOrganizationChart"/>
    <dgm:cxn modelId="{A67F28B3-38D3-4E80-8AC9-EF5BAF2F5974}" type="presParOf" srcId="{8B096B60-AA29-48E1-A54E-73B952945C1B}" destId="{AC37042F-FCBA-456F-BCC7-51FA2FC47F31}" srcOrd="0" destOrd="0" presId="urn:microsoft.com/office/officeart/2009/3/layout/HorizontalOrganizationChart"/>
    <dgm:cxn modelId="{ACE3CDF8-6548-4979-9A6E-6504B2F2D762}" type="presParOf" srcId="{8B096B60-AA29-48E1-A54E-73B952945C1B}" destId="{A2FDFB16-5F31-4BF7-B726-55B5CA66D882}" srcOrd="1" destOrd="0" presId="urn:microsoft.com/office/officeart/2009/3/layout/HorizontalOrganizationChart"/>
    <dgm:cxn modelId="{C4150C0A-AA04-4EA4-BD6E-FC2CCC50B4CF}" type="presParOf" srcId="{103F5453-67AA-4D87-A1BA-B3C25DB82717}" destId="{37AC641D-A588-4617-8C4A-737AF20557E9}" srcOrd="1" destOrd="0" presId="urn:microsoft.com/office/officeart/2009/3/layout/HorizontalOrganizationChart"/>
    <dgm:cxn modelId="{FC00864D-90DE-44A0-A3EE-2E73BCB6A257}" type="presParOf" srcId="{103F5453-67AA-4D87-A1BA-B3C25DB82717}" destId="{CA328C92-CA79-43A2-924E-AB5B9DEF18CC}" srcOrd="2" destOrd="0" presId="urn:microsoft.com/office/officeart/2009/3/layout/HorizontalOrganizationChart"/>
    <dgm:cxn modelId="{773CB700-808A-4ECC-8FA0-0AF026860E6A}" type="presParOf" srcId="{05FC1046-254F-4B3D-9605-08A7F213A849}" destId="{13B7A85C-D248-41F7-A183-72DBA882DBBF}" srcOrd="2" destOrd="0" presId="urn:microsoft.com/office/officeart/2009/3/layout/HorizontalOrganizationChart"/>
    <dgm:cxn modelId="{8BCDBBCB-45C2-4BF4-8293-8F2149306AA4}" type="presParOf" srcId="{1CA9D8F9-4366-4BF5-B5C9-7297A2D17395}" destId="{0074C0B5-1397-4DBC-9D2F-BBDEE4209B32}" srcOrd="4" destOrd="0" presId="urn:microsoft.com/office/officeart/2009/3/layout/HorizontalOrganizationChart"/>
    <dgm:cxn modelId="{8F517FEE-2470-48AE-BC4A-58D65DE9FCA4}" type="presParOf" srcId="{1CA9D8F9-4366-4BF5-B5C9-7297A2D17395}" destId="{CA9A0D9D-2B93-4AAA-8EAF-3B5E899FEB4F}" srcOrd="5" destOrd="0" presId="urn:microsoft.com/office/officeart/2009/3/layout/HorizontalOrganizationChart"/>
    <dgm:cxn modelId="{38AD8882-68B0-487A-AC82-DD599BD0F5A9}" type="presParOf" srcId="{CA9A0D9D-2B93-4AAA-8EAF-3B5E899FEB4F}" destId="{B98A931B-D383-456E-924F-BC3C1BA87D14}" srcOrd="0" destOrd="0" presId="urn:microsoft.com/office/officeart/2009/3/layout/HorizontalOrganizationChart"/>
    <dgm:cxn modelId="{C1592D11-43DC-45D0-B872-5A8B20D720F7}" type="presParOf" srcId="{B98A931B-D383-456E-924F-BC3C1BA87D14}" destId="{9DC9E747-827A-449F-99DF-7438B57AAED4}" srcOrd="0" destOrd="0" presId="urn:microsoft.com/office/officeart/2009/3/layout/HorizontalOrganizationChart"/>
    <dgm:cxn modelId="{C6B58488-C01B-42A4-810E-A3DEABFF6338}" type="presParOf" srcId="{B98A931B-D383-456E-924F-BC3C1BA87D14}" destId="{5B1950C5-A676-4040-A358-B8E45FDF5932}" srcOrd="1" destOrd="0" presId="urn:microsoft.com/office/officeart/2009/3/layout/HorizontalOrganizationChart"/>
    <dgm:cxn modelId="{1ED5169E-78BB-40E1-A3BC-2A25D626F95B}" type="presParOf" srcId="{CA9A0D9D-2B93-4AAA-8EAF-3B5E899FEB4F}" destId="{B7E793C8-30B5-40D5-969B-C42AE8F6EF81}" srcOrd="1" destOrd="0" presId="urn:microsoft.com/office/officeart/2009/3/layout/HorizontalOrganizationChart"/>
    <dgm:cxn modelId="{E26B4203-BD07-412D-993C-6DD7E174439D}" type="presParOf" srcId="{B7E793C8-30B5-40D5-969B-C42AE8F6EF81}" destId="{22614EFF-7405-41FB-B37A-34042CA36AD9}" srcOrd="0" destOrd="0" presId="urn:microsoft.com/office/officeart/2009/3/layout/HorizontalOrganizationChart"/>
    <dgm:cxn modelId="{CBBF002E-4BBE-415F-9E16-8CCD204C9354}" type="presParOf" srcId="{B7E793C8-30B5-40D5-969B-C42AE8F6EF81}" destId="{F746FBA8-422A-4B9C-8900-90BA4724AC40}" srcOrd="1" destOrd="0" presId="urn:microsoft.com/office/officeart/2009/3/layout/HorizontalOrganizationChart"/>
    <dgm:cxn modelId="{FDCA1D98-D87D-40D9-8D26-9311E074B2E5}" type="presParOf" srcId="{F746FBA8-422A-4B9C-8900-90BA4724AC40}" destId="{18923FAD-5809-4DEC-8EB8-309DCE0D14F2}" srcOrd="0" destOrd="0" presId="urn:microsoft.com/office/officeart/2009/3/layout/HorizontalOrganizationChart"/>
    <dgm:cxn modelId="{566E56B6-A824-446B-9A3B-3FA98B5D96AF}" type="presParOf" srcId="{18923FAD-5809-4DEC-8EB8-309DCE0D14F2}" destId="{8A07B2E6-E40E-462C-8E73-C091AEC9ED5E}" srcOrd="0" destOrd="0" presId="urn:microsoft.com/office/officeart/2009/3/layout/HorizontalOrganizationChart"/>
    <dgm:cxn modelId="{C6359B9F-A499-4220-8422-5AFF805138CB}" type="presParOf" srcId="{18923FAD-5809-4DEC-8EB8-309DCE0D14F2}" destId="{18344C7C-D113-4B73-B2D3-08370C1F5094}" srcOrd="1" destOrd="0" presId="urn:microsoft.com/office/officeart/2009/3/layout/HorizontalOrganizationChart"/>
    <dgm:cxn modelId="{806A107C-190B-474D-9552-79CFC69B35D2}" type="presParOf" srcId="{F746FBA8-422A-4B9C-8900-90BA4724AC40}" destId="{FF9F65DB-FB12-46FA-8077-D54B183614B2}" srcOrd="1" destOrd="0" presId="urn:microsoft.com/office/officeart/2009/3/layout/HorizontalOrganizationChart"/>
    <dgm:cxn modelId="{B8B3303E-CE2C-4B92-9E58-49EE95F6D42C}" type="presParOf" srcId="{F746FBA8-422A-4B9C-8900-90BA4724AC40}" destId="{92A7E1FB-71FF-4669-B9A6-F171978C34A9}" srcOrd="2" destOrd="0" presId="urn:microsoft.com/office/officeart/2009/3/layout/HorizontalOrganizationChart"/>
    <dgm:cxn modelId="{341CAA89-7CD5-400E-990C-39260C449A5C}" type="presParOf" srcId="{CA9A0D9D-2B93-4AAA-8EAF-3B5E899FEB4F}" destId="{926CF542-4CB4-49FA-A0D7-5B7BA13154BB}" srcOrd="2" destOrd="0" presId="urn:microsoft.com/office/officeart/2009/3/layout/HorizontalOrganizationChart"/>
    <dgm:cxn modelId="{92A8EDD2-64A7-4AFC-AB75-062FF6CBC2D2}" type="presParOf" srcId="{13793DB4-4FC9-466E-97BD-F8C0E3F11C65}" destId="{E544DAE7-E1F4-4CBA-9BC4-E9C486E40391}"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14EFF-7405-41FB-B37A-34042CA36AD9}">
      <dsp:nvSpPr>
        <dsp:cNvPr id="0" name=""/>
        <dsp:cNvSpPr/>
      </dsp:nvSpPr>
      <dsp:spPr>
        <a:xfrm>
          <a:off x="4656933" y="3633634"/>
          <a:ext cx="480696" cy="91440"/>
        </a:xfrm>
        <a:custGeom>
          <a:avLst/>
          <a:gdLst/>
          <a:ahLst/>
          <a:cxnLst/>
          <a:rect l="0" t="0" r="0" b="0"/>
          <a:pathLst>
            <a:path>
              <a:moveTo>
                <a:pt x="0" y="45720"/>
              </a:moveTo>
              <a:lnTo>
                <a:pt x="480696" y="457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74C0B5-1397-4DBC-9D2F-BBDEE4209B32}">
      <dsp:nvSpPr>
        <dsp:cNvPr id="0" name=""/>
        <dsp:cNvSpPr/>
      </dsp:nvSpPr>
      <dsp:spPr>
        <a:xfrm>
          <a:off x="1772756" y="2155970"/>
          <a:ext cx="480696" cy="1523383"/>
        </a:xfrm>
        <a:custGeom>
          <a:avLst/>
          <a:gdLst/>
          <a:ahLst/>
          <a:cxnLst/>
          <a:rect l="0" t="0" r="0" b="0"/>
          <a:pathLst>
            <a:path>
              <a:moveTo>
                <a:pt x="0" y="0"/>
              </a:moveTo>
              <a:lnTo>
                <a:pt x="240348" y="0"/>
              </a:lnTo>
              <a:lnTo>
                <a:pt x="240348" y="1523383"/>
              </a:lnTo>
              <a:lnTo>
                <a:pt x="480696" y="152338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474039-1067-4915-8EE7-D0BD56B8F5A8}">
      <dsp:nvSpPr>
        <dsp:cNvPr id="0" name=""/>
        <dsp:cNvSpPr/>
      </dsp:nvSpPr>
      <dsp:spPr>
        <a:xfrm>
          <a:off x="4656933" y="2166385"/>
          <a:ext cx="480696" cy="91440"/>
        </a:xfrm>
        <a:custGeom>
          <a:avLst/>
          <a:gdLst/>
          <a:ahLst/>
          <a:cxnLst/>
          <a:rect l="0" t="0" r="0" b="0"/>
          <a:pathLst>
            <a:path>
              <a:moveTo>
                <a:pt x="0" y="45720"/>
              </a:moveTo>
              <a:lnTo>
                <a:pt x="480696" y="457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48F1AF-6D51-43E7-8343-D4615F5B38B1}">
      <dsp:nvSpPr>
        <dsp:cNvPr id="0" name=""/>
        <dsp:cNvSpPr/>
      </dsp:nvSpPr>
      <dsp:spPr>
        <a:xfrm>
          <a:off x="1772756" y="2110250"/>
          <a:ext cx="480696" cy="91440"/>
        </a:xfrm>
        <a:custGeom>
          <a:avLst/>
          <a:gdLst/>
          <a:ahLst/>
          <a:cxnLst/>
          <a:rect l="0" t="0" r="0" b="0"/>
          <a:pathLst>
            <a:path>
              <a:moveTo>
                <a:pt x="0" y="45720"/>
              </a:moveTo>
              <a:lnTo>
                <a:pt x="240348" y="45720"/>
              </a:lnTo>
              <a:lnTo>
                <a:pt x="240348" y="101854"/>
              </a:lnTo>
              <a:lnTo>
                <a:pt x="480696" y="10185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7301FD-24B4-480E-95DD-2BCDF97E03F1}">
      <dsp:nvSpPr>
        <dsp:cNvPr id="0" name=""/>
        <dsp:cNvSpPr/>
      </dsp:nvSpPr>
      <dsp:spPr>
        <a:xfrm>
          <a:off x="4656933" y="643001"/>
          <a:ext cx="480696" cy="91440"/>
        </a:xfrm>
        <a:custGeom>
          <a:avLst/>
          <a:gdLst/>
          <a:ahLst/>
          <a:cxnLst/>
          <a:rect l="0" t="0" r="0" b="0"/>
          <a:pathLst>
            <a:path>
              <a:moveTo>
                <a:pt x="0" y="45720"/>
              </a:moveTo>
              <a:lnTo>
                <a:pt x="480696" y="457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7F163A-45AD-4D2A-B5AE-7F462E208EF4}">
      <dsp:nvSpPr>
        <dsp:cNvPr id="0" name=""/>
        <dsp:cNvSpPr/>
      </dsp:nvSpPr>
      <dsp:spPr>
        <a:xfrm>
          <a:off x="1772756" y="688721"/>
          <a:ext cx="480696" cy="1467249"/>
        </a:xfrm>
        <a:custGeom>
          <a:avLst/>
          <a:gdLst/>
          <a:ahLst/>
          <a:cxnLst/>
          <a:rect l="0" t="0" r="0" b="0"/>
          <a:pathLst>
            <a:path>
              <a:moveTo>
                <a:pt x="0" y="1467249"/>
              </a:moveTo>
              <a:lnTo>
                <a:pt x="240348" y="1467249"/>
              </a:lnTo>
              <a:lnTo>
                <a:pt x="240348" y="0"/>
              </a:lnTo>
              <a:lnTo>
                <a:pt x="480696"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CB793B-80AE-4DFA-95FE-6684037F60AA}">
      <dsp:nvSpPr>
        <dsp:cNvPr id="0" name=""/>
        <dsp:cNvSpPr/>
      </dsp:nvSpPr>
      <dsp:spPr>
        <a:xfrm>
          <a:off x="2688" y="1381725"/>
          <a:ext cx="1770067" cy="154849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Attitude on gun control</a:t>
          </a:r>
          <a:endParaRPr lang="en-US" sz="2300" kern="1200" dirty="0"/>
        </a:p>
      </dsp:txBody>
      <dsp:txXfrm>
        <a:off x="2688" y="1381725"/>
        <a:ext cx="1770067" cy="1548490"/>
      </dsp:txXfrm>
    </dsp:sp>
    <dsp:sp modelId="{DE6FB818-1EF9-4CED-B153-E5A31594562C}">
      <dsp:nvSpPr>
        <dsp:cNvPr id="0" name=""/>
        <dsp:cNvSpPr/>
      </dsp:nvSpPr>
      <dsp:spPr>
        <a:xfrm>
          <a:off x="2253452" y="101278"/>
          <a:ext cx="2403481" cy="1174885"/>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Cognitive      (beliefs, ideas)</a:t>
          </a:r>
          <a:endParaRPr lang="en-US" sz="2300" kern="1200" dirty="0"/>
        </a:p>
      </dsp:txBody>
      <dsp:txXfrm>
        <a:off x="2253452" y="101278"/>
        <a:ext cx="2403481" cy="1174885"/>
      </dsp:txXfrm>
    </dsp:sp>
    <dsp:sp modelId="{65394585-3816-4832-915D-BF6483EBA113}">
      <dsp:nvSpPr>
        <dsp:cNvPr id="0" name=""/>
        <dsp:cNvSpPr/>
      </dsp:nvSpPr>
      <dsp:spPr>
        <a:xfrm>
          <a:off x="5137630" y="6438"/>
          <a:ext cx="2403481" cy="1364565"/>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“Gun owners are more likely to shoot a loved one than a criminal.”</a:t>
          </a:r>
          <a:endParaRPr lang="en-US" sz="2300" kern="1200" dirty="0"/>
        </a:p>
      </dsp:txBody>
      <dsp:txXfrm>
        <a:off x="5137630" y="6438"/>
        <a:ext cx="2403481" cy="1364565"/>
      </dsp:txXfrm>
    </dsp:sp>
    <dsp:sp modelId="{63350CC1-8D08-4E68-8F01-CFD20D25AFDF}">
      <dsp:nvSpPr>
        <dsp:cNvPr id="0" name=""/>
        <dsp:cNvSpPr/>
      </dsp:nvSpPr>
      <dsp:spPr>
        <a:xfrm>
          <a:off x="2253452" y="1576599"/>
          <a:ext cx="2403481" cy="1271011"/>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Affective   (emotions, feelings)</a:t>
          </a:r>
          <a:endParaRPr lang="en-US" sz="2300" kern="1200" dirty="0"/>
        </a:p>
      </dsp:txBody>
      <dsp:txXfrm>
        <a:off x="2253452" y="1576599"/>
        <a:ext cx="2403481" cy="1271011"/>
      </dsp:txXfrm>
    </dsp:sp>
    <dsp:sp modelId="{AC37042F-FCBA-456F-BCC7-51FA2FC47F31}">
      <dsp:nvSpPr>
        <dsp:cNvPr id="0" name=""/>
        <dsp:cNvSpPr/>
      </dsp:nvSpPr>
      <dsp:spPr>
        <a:xfrm>
          <a:off x="5137630" y="1845574"/>
          <a:ext cx="2403481" cy="73306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“Guns just make me sick”</a:t>
          </a:r>
          <a:endParaRPr lang="en-US" sz="2300" kern="1200" dirty="0"/>
        </a:p>
      </dsp:txBody>
      <dsp:txXfrm>
        <a:off x="5137630" y="1845574"/>
        <a:ext cx="2403481" cy="733061"/>
      </dsp:txXfrm>
    </dsp:sp>
    <dsp:sp modelId="{9DC9E747-827A-449F-99DF-7438B57AAED4}">
      <dsp:nvSpPr>
        <dsp:cNvPr id="0" name=""/>
        <dsp:cNvSpPr/>
      </dsp:nvSpPr>
      <dsp:spPr>
        <a:xfrm>
          <a:off x="2253452" y="3148046"/>
          <a:ext cx="2403481" cy="1062617"/>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Behavioral   (actions)</a:t>
          </a:r>
          <a:endParaRPr lang="en-US" sz="2300" kern="1200" dirty="0"/>
        </a:p>
      </dsp:txBody>
      <dsp:txXfrm>
        <a:off x="2253452" y="3148046"/>
        <a:ext cx="2403481" cy="1062617"/>
      </dsp:txXfrm>
    </dsp:sp>
    <dsp:sp modelId="{8A07B2E6-E40E-462C-8E73-C091AEC9ED5E}">
      <dsp:nvSpPr>
        <dsp:cNvPr id="0" name=""/>
        <dsp:cNvSpPr/>
      </dsp:nvSpPr>
      <dsp:spPr>
        <a:xfrm>
          <a:off x="5137630" y="3312823"/>
          <a:ext cx="2403481" cy="73306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“I vote for gun-control politicians.”</a:t>
          </a:r>
          <a:endParaRPr lang="en-US" sz="2300" kern="1200" dirty="0"/>
        </a:p>
      </dsp:txBody>
      <dsp:txXfrm>
        <a:off x="5137630" y="3312823"/>
        <a:ext cx="2403481" cy="733061"/>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871B99A7-940D-43EE-A635-451D962CB9FC}" type="datetimeFigureOut">
              <a:rPr lang="en-US"/>
              <a:pPr>
                <a:defRPr/>
              </a:pPr>
              <a:t>2/18/2015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B9F2514-638C-4031-A4EB-8481F71746D3}" type="slidenum">
              <a:rPr lang="en-US" altLang="en-US"/>
              <a:pPr>
                <a:defRPr/>
              </a:pPr>
              <a:t>‹#›</a:t>
            </a:fld>
            <a:endParaRPr lang="en-US" altLang="en-US" dirty="0"/>
          </a:p>
        </p:txBody>
      </p:sp>
    </p:spTree>
    <p:extLst>
      <p:ext uri="{BB962C8B-B14F-4D97-AF65-F5344CB8AC3E}">
        <p14:creationId xmlns:p14="http://schemas.microsoft.com/office/powerpoint/2010/main" val="3259128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7333B9B5-F6D7-4318-B432-D59F27B20DAC}" type="datetimeFigureOut">
              <a:rPr lang="en-US" altLang="en-US"/>
              <a:pPr>
                <a:defRPr/>
              </a:pPr>
              <a:t>2/18/2015</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4B1768B-3959-44A2-98E9-1DEF05CB2FB9}" type="slidenum">
              <a:rPr lang="en-US" altLang="en-US"/>
              <a:pPr>
                <a:defRPr/>
              </a:pPr>
              <a:t>‹#›</a:t>
            </a:fld>
            <a:endParaRPr lang="en-US" altLang="en-US" dirty="0"/>
          </a:p>
        </p:txBody>
      </p:sp>
    </p:spTree>
    <p:extLst>
      <p:ext uri="{BB962C8B-B14F-4D97-AF65-F5344CB8AC3E}">
        <p14:creationId xmlns:p14="http://schemas.microsoft.com/office/powerpoint/2010/main" val="278980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EoU0Kbiw9R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implypsychology.org/compliance.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education-portal.com/academy/lesson/types-of-persuasion-techniques-how-to-influence-people.html#lesso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fCVlI-_4GZQ"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blogs.discovermagazine.com/crux/2013/10/02/the-shocking-truth-of-the-notorious-milgram-obedience-experiments/#.VAxe0_ldWVM"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d1_zr4nGzQ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youtube.com/watch?v=6rwc91hlN1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Jx5zTRC03P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units.miamioh.edu/psybersite/fans/deindividuation.s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mG8BPB_oPl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jsrB5m3mL-A"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youtube.com/watch?v=S6OfFaBWtx4"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mDhiyPAD6NQ"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dirty="0" smtClean="0"/>
              <a:t>IMAGE:</a:t>
            </a:r>
            <a:r>
              <a:rPr lang="en-US" sz="1000" b="0" dirty="0" smtClean="0"/>
              <a:t>[©John </a:t>
            </a:r>
            <a:r>
              <a:rPr lang="en-US" sz="1000" b="0" dirty="0" err="1" smtClean="0"/>
              <a:t>Reavenal</a:t>
            </a:r>
            <a:r>
              <a:rPr lang="en-US" sz="1000" b="0" dirty="0" smtClean="0"/>
              <a:t>/NTI/</a:t>
            </a:r>
            <a:r>
              <a:rPr lang="en-US" sz="1000" b="0" dirty="0" err="1" smtClean="0"/>
              <a:t>Landov</a:t>
            </a:r>
            <a:r>
              <a:rPr lang="en-US" sz="1000" b="0" dirty="0" smtClean="0"/>
              <a:t>] (Coon, p. 637)</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Social Cognition 1 of 13</a:t>
            </a:r>
          </a:p>
          <a:p>
            <a:endParaRPr lang="en-US" sz="1000" b="0" dirty="0" smtClean="0"/>
          </a:p>
          <a:p>
            <a:r>
              <a:rPr lang="en-US" sz="1000" dirty="0" smtClean="0"/>
              <a:t>This section covers:</a:t>
            </a:r>
          </a:p>
          <a:p>
            <a:pPr lvl="1" indent="-228600">
              <a:buFont typeface="Arial" panose="020B0604020202020204" pitchFamily="34" charset="0"/>
              <a:buChar char="•"/>
            </a:pPr>
            <a:r>
              <a:rPr lang="en-US" sz="1000" dirty="0" smtClean="0"/>
              <a:t>The importance of roles and norms</a:t>
            </a:r>
          </a:p>
          <a:p>
            <a:pPr lvl="1" indent="-228600">
              <a:buFont typeface="Arial" panose="020B0604020202020204" pitchFamily="34" charset="0"/>
              <a:buChar char="•"/>
            </a:pPr>
            <a:r>
              <a:rPr lang="en-US" sz="1000" dirty="0" smtClean="0"/>
              <a:t>How we form judgments about others</a:t>
            </a:r>
          </a:p>
          <a:p>
            <a:pPr lvl="1" indent="-228600">
              <a:buFont typeface="Arial" panose="020B0604020202020204" pitchFamily="34" charset="0"/>
              <a:buChar char="•"/>
            </a:pPr>
            <a:endParaRPr lang="en-US" sz="1000" dirty="0" smtClean="0"/>
          </a:p>
          <a:p>
            <a:r>
              <a:rPr lang="en-US" sz="1000" b="0" i="0" u="none" strike="noStrike" kern="1200" baseline="0" dirty="0" smtClean="0">
                <a:solidFill>
                  <a:schemeClr val="tx1"/>
                </a:solidFill>
              </a:rPr>
              <a:t>Are these children of different “races”? Yes, this </a:t>
            </a:r>
            <a:r>
              <a:rPr lang="en-US" sz="1000" b="0" i="1" u="none" strike="noStrike" kern="1200" baseline="0" dirty="0" smtClean="0">
                <a:solidFill>
                  <a:schemeClr val="tx1"/>
                </a:solidFill>
              </a:rPr>
              <a:t>is </a:t>
            </a:r>
            <a:r>
              <a:rPr lang="en-US" sz="1000" b="0" i="0" u="none" strike="noStrike" kern="1200" baseline="0" dirty="0" smtClean="0">
                <a:solidFill>
                  <a:schemeClr val="tx1"/>
                </a:solidFill>
              </a:rPr>
              <a:t>a trick question. Only skin color differentiates these nonidentical twins. </a:t>
            </a:r>
          </a:p>
          <a:p>
            <a:r>
              <a:rPr lang="en-US" sz="1000" b="0" i="0" u="none" strike="noStrike" kern="1200" baseline="0" dirty="0" smtClean="0">
                <a:solidFill>
                  <a:schemeClr val="tx1"/>
                </a:solidFill>
              </a:rPr>
              <a:t>The odds, by the way, of mixed race parents having a pair of twins like these two are one in a million. </a:t>
            </a:r>
          </a:p>
          <a:p>
            <a:r>
              <a:rPr lang="en-US" sz="1000" b="0" i="0" u="none" strike="noStrike" kern="1200" baseline="0" dirty="0" smtClean="0">
                <a:solidFill>
                  <a:schemeClr val="tx1"/>
                </a:solidFill>
              </a:rPr>
              <a:t>How fair will it be when these two children experience differential treatment based solely on their skin color?</a:t>
            </a:r>
            <a:endParaRPr lang="en-US" sz="1000" dirty="0" smtClean="0"/>
          </a:p>
          <a:p>
            <a:pPr lvl="1" indent="-228600">
              <a:buFont typeface="Arial" panose="020B0604020202020204" pitchFamily="34" charset="0"/>
              <a:buChar char="•"/>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a:t>
            </a:fld>
            <a:endParaRPr lang="en-US" altLang="en-US" dirty="0"/>
          </a:p>
        </p:txBody>
      </p:sp>
    </p:spTree>
    <p:extLst>
      <p:ext uri="{BB962C8B-B14F-4D97-AF65-F5344CB8AC3E}">
        <p14:creationId xmlns:p14="http://schemas.microsoft.com/office/powerpoint/2010/main" val="415270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IMAGE:</a:t>
            </a:r>
            <a:r>
              <a:rPr lang="en-US" b="0" dirty="0" smtClean="0"/>
              <a:t> Based on Asch, 1951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smtClean="0">
                <a:solidFill>
                  <a:schemeClr val="tx1"/>
                </a:solidFill>
              </a:rPr>
              <a:t>Social Influence 2 of 11</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Conformity</a:t>
            </a:r>
            <a:r>
              <a:rPr lang="en-US" dirty="0" smtClean="0"/>
              <a:t> is matching your behavior and appearance to the perceived </a:t>
            </a:r>
            <a:r>
              <a:rPr lang="en-US" b="1" dirty="0" smtClean="0"/>
              <a:t>social norms </a:t>
            </a:r>
            <a:r>
              <a:rPr lang="en-US" dirty="0" smtClean="0"/>
              <a:t>of a group</a:t>
            </a:r>
          </a:p>
          <a:p>
            <a:pPr marL="0" indent="0">
              <a:buFont typeface="Arial" panose="020B0604020202020204" pitchFamily="34" charset="0"/>
              <a:buNone/>
            </a:pPr>
            <a:r>
              <a:rPr lang="en-US" baseline="0" dirty="0" smtClean="0"/>
              <a:t>Why do people conform?</a:t>
            </a:r>
          </a:p>
          <a:p>
            <a:pPr marL="171450" indent="-171450">
              <a:buFont typeface="Arial" panose="020B0604020202020204" pitchFamily="34" charset="0"/>
              <a:buChar char="•"/>
            </a:pPr>
            <a:r>
              <a:rPr lang="en-US" baseline="0" dirty="0" smtClean="0"/>
              <a:t>Conformity can be useful in ambiguous situations</a:t>
            </a:r>
          </a:p>
          <a:p>
            <a:pPr marL="171450" indent="-171450">
              <a:buFont typeface="Arial" panose="020B0604020202020204" pitchFamily="34" charset="0"/>
              <a:buChar char="•"/>
            </a:pPr>
            <a:r>
              <a:rPr lang="en-US" baseline="0" dirty="0" smtClean="0"/>
              <a:t>Conformity also reduces the risk of rejection by a social group</a:t>
            </a:r>
          </a:p>
          <a:p>
            <a:endParaRPr lang="en-US" dirty="0" smtClean="0"/>
          </a:p>
          <a:p>
            <a:r>
              <a:rPr lang="en-US" baseline="0" dirty="0" smtClean="0"/>
              <a:t>Solomon Asch studied conformity in one of the seminal experiments on the topic</a:t>
            </a:r>
          </a:p>
          <a:p>
            <a:pPr marL="171450" lvl="0" indent="-171450">
              <a:buFont typeface="Arial" panose="020B0604020202020204" pitchFamily="34" charset="0"/>
              <a:buChar char="•"/>
            </a:pPr>
            <a:r>
              <a:rPr lang="en-US" dirty="0" smtClean="0"/>
              <a:t>Participants were asked to match a reference line to one of three comparison lines</a:t>
            </a:r>
          </a:p>
          <a:p>
            <a:pPr marL="628650" lvl="1" indent="-171450">
              <a:buFont typeface="Arial" panose="020B0604020202020204" pitchFamily="34" charset="0"/>
              <a:buChar char="•"/>
            </a:pPr>
            <a:r>
              <a:rPr lang="en-US" dirty="0" smtClean="0"/>
              <a:t>One real participant was placed among a group of confederates</a:t>
            </a:r>
            <a:r>
              <a:rPr lang="en-US" baseline="0" dirty="0" smtClean="0"/>
              <a:t> and gave his/her answer last.</a:t>
            </a:r>
          </a:p>
          <a:p>
            <a:pPr marL="1085850" lvl="2" indent="-171450">
              <a:buFont typeface="Arial" panose="020B0604020202020204" pitchFamily="34" charset="0"/>
              <a:buChar char="•"/>
            </a:pPr>
            <a:r>
              <a:rPr lang="en-US" baseline="0" dirty="0" smtClean="0"/>
              <a:t>Sometimes the confederates picked the correct answer.</a:t>
            </a:r>
            <a:endParaRPr lang="en-US" dirty="0" smtClean="0"/>
          </a:p>
          <a:p>
            <a:pPr marL="1085850" lvl="2" indent="-171450">
              <a:buFont typeface="Arial" panose="020B0604020202020204" pitchFamily="34" charset="0"/>
              <a:buChar char="•"/>
            </a:pPr>
            <a:r>
              <a:rPr lang="en-US" dirty="0" smtClean="0"/>
              <a:t>On critical trials, all of the confederates chose the same wrong answer.</a:t>
            </a:r>
          </a:p>
          <a:p>
            <a:pPr marL="628650" lvl="1" indent="-171450">
              <a:buFont typeface="Arial" panose="020B0604020202020204" pitchFamily="34" charset="0"/>
              <a:buChar char="•"/>
            </a:pPr>
            <a:r>
              <a:rPr lang="en-US" dirty="0" smtClean="0"/>
              <a:t>Participants conformed on 37% of these critical trials by agreeing with the confederates.</a:t>
            </a:r>
          </a:p>
          <a:p>
            <a:pPr marL="628650" lvl="1" indent="-171450">
              <a:buFont typeface="Arial" panose="020B0604020202020204" pitchFamily="34" charset="0"/>
              <a:buChar char="•"/>
            </a:pPr>
            <a:r>
              <a:rPr lang="en-US" dirty="0" smtClean="0"/>
              <a:t>About 75% of participants conformed at least once.</a:t>
            </a:r>
          </a:p>
          <a:p>
            <a:pPr marL="171450" lvl="0" indent="-171450">
              <a:buFont typeface="Arial" panose="020B0604020202020204" pitchFamily="34" charset="0"/>
              <a:buChar char="•"/>
            </a:pPr>
            <a:r>
              <a:rPr lang="en-US" dirty="0" smtClean="0"/>
              <a:t>Asch found that the desire to fit in exerted pressure to</a:t>
            </a:r>
            <a:r>
              <a:rPr lang="en-US" baseline="0" dirty="0" smtClean="0"/>
              <a:t> conform. This is known as </a:t>
            </a:r>
            <a:r>
              <a:rPr lang="en-US" i="1" baseline="0" dirty="0" smtClean="0"/>
              <a:t>normative conformity</a:t>
            </a:r>
            <a:r>
              <a:rPr lang="en-US" i="0" baseline="0" dirty="0" smtClean="0"/>
              <a:t>.</a:t>
            </a:r>
            <a:endParaRPr lang="en-US" dirty="0" smtClean="0"/>
          </a:p>
          <a:p>
            <a:pPr marL="0" lvl="0" indent="0">
              <a:buFont typeface="Arial" panose="020B0604020202020204" pitchFamily="34" charset="0"/>
              <a:buNone/>
            </a:pPr>
            <a:r>
              <a:rPr lang="en-US" dirty="0" smtClean="0"/>
              <a:t>Follow-up studies</a:t>
            </a:r>
            <a:r>
              <a:rPr lang="en-US" baseline="0" dirty="0" smtClean="0"/>
              <a:t> have shown that conformity is more likely when:</a:t>
            </a:r>
          </a:p>
          <a:p>
            <a:pPr marL="628650" lvl="1" indent="-171450">
              <a:buFont typeface="Arial" panose="020B0604020202020204" pitchFamily="34" charset="0"/>
              <a:buChar char="•"/>
            </a:pPr>
            <a:r>
              <a:rPr lang="en-US" baseline="0" dirty="0" smtClean="0"/>
              <a:t>The rest of the group is unanimous.</a:t>
            </a:r>
          </a:p>
          <a:p>
            <a:pPr marL="1085850" lvl="2" indent="-171450">
              <a:buFont typeface="Arial" panose="020B0604020202020204" pitchFamily="34" charset="0"/>
              <a:buChar char="•"/>
            </a:pPr>
            <a:r>
              <a:rPr lang="en-US" baseline="0" dirty="0" smtClean="0"/>
              <a:t>If one confederate dissents, participants feel much less pressure to conform.</a:t>
            </a:r>
          </a:p>
          <a:p>
            <a:pPr marL="628650" lvl="1" indent="-171450">
              <a:buFont typeface="Arial" panose="020B0604020202020204" pitchFamily="34" charset="0"/>
              <a:buChar char="•"/>
            </a:pPr>
            <a:r>
              <a:rPr lang="en-US" baseline="0" dirty="0" smtClean="0"/>
              <a:t>The group has at least 3 other members.</a:t>
            </a:r>
          </a:p>
          <a:p>
            <a:pPr marL="628650" lvl="1" indent="-171450">
              <a:buFont typeface="Arial" panose="020B0604020202020204" pitchFamily="34" charset="0"/>
              <a:buChar char="•"/>
            </a:pPr>
            <a:r>
              <a:rPr lang="en-US" dirty="0" smtClean="0"/>
              <a:t>Participants are unsure of the</a:t>
            </a:r>
            <a:r>
              <a:rPr lang="en-US" baseline="0" dirty="0" smtClean="0"/>
              <a:t> correct answer.</a:t>
            </a:r>
          </a:p>
          <a:p>
            <a:pPr marL="1085850" lvl="2" indent="-171450">
              <a:buFont typeface="Arial" panose="020B0604020202020204" pitchFamily="34" charset="0"/>
              <a:buChar char="•"/>
            </a:pPr>
            <a:r>
              <a:rPr lang="en-US" baseline="0" dirty="0" smtClean="0"/>
              <a:t>In some cases, people look to other groups members for guidance.</a:t>
            </a:r>
          </a:p>
          <a:p>
            <a:pPr marL="1085850" lvl="2" indent="-171450">
              <a:buFont typeface="Arial" panose="020B0604020202020204" pitchFamily="34" charset="0"/>
              <a:buChar char="•"/>
            </a:pPr>
            <a:r>
              <a:rPr lang="en-US" baseline="0" dirty="0" smtClean="0"/>
              <a:t>This is known as </a:t>
            </a:r>
            <a:r>
              <a:rPr lang="en-US" i="1" baseline="0" dirty="0" smtClean="0"/>
              <a:t>informational conformity</a:t>
            </a:r>
            <a:r>
              <a:rPr lang="en-US" i="0" baseline="0" dirty="0" smtClean="0"/>
              <a:t> and is associated with actual changes in beliefs or attitudes.</a:t>
            </a:r>
            <a:endParaRPr lang="en-US" baseline="0" dirty="0" smtClean="0"/>
          </a:p>
          <a:p>
            <a:pPr marL="1085850" lvl="2" indent="-171450">
              <a:buFont typeface="Arial" panose="020B0604020202020204" pitchFamily="34" charset="0"/>
              <a:buChar char="•"/>
            </a:pPr>
            <a:endParaRPr lang="en-US" dirty="0" smtClean="0"/>
          </a:p>
          <a:p>
            <a:pPr marL="0" lvl="0" indent="0">
              <a:buFont typeface="Arial" panose="020B0604020202020204" pitchFamily="34" charset="0"/>
              <a:buNone/>
            </a:pPr>
            <a:r>
              <a:rPr lang="en-US" dirty="0" smtClean="0"/>
              <a:t>See</a:t>
            </a:r>
            <a:r>
              <a:rPr lang="en-US" baseline="0" dirty="0" smtClean="0"/>
              <a:t> demonstrations of conformity in a variation of Asch’s classic study: </a:t>
            </a:r>
          </a:p>
          <a:p>
            <a:pPr marL="0" lvl="0" indent="0">
              <a:buFont typeface="Arial" panose="020B0604020202020204" pitchFamily="34" charset="0"/>
              <a:buNone/>
            </a:pPr>
            <a:r>
              <a:rPr lang="en-US" baseline="0" dirty="0" smtClean="0">
                <a:hlinkClick r:id="rId3"/>
              </a:rPr>
              <a:t>https://www.youtube.com/watch?v=EoU0Kbiw9RE</a:t>
            </a:r>
            <a:r>
              <a:rPr lang="en-US" baseline="0" dirty="0" smtClean="0"/>
              <a:t>  (8:58)</a:t>
            </a:r>
          </a:p>
          <a:p>
            <a:pPr marL="0" lvl="0" indent="0">
              <a:buFont typeface="Arial" panose="020B0604020202020204" pitchFamily="34" charset="0"/>
              <a:buNone/>
            </a:pPr>
            <a:endParaRPr lang="en-US" baseline="0" dirty="0" smtClean="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10</a:t>
            </a:fld>
            <a:endParaRPr lang="en-US" altLang="en-US" dirty="0"/>
          </a:p>
        </p:txBody>
      </p:sp>
    </p:spTree>
    <p:extLst>
      <p:ext uri="{BB962C8B-B14F-4D97-AF65-F5344CB8AC3E}">
        <p14:creationId xmlns:p14="http://schemas.microsoft.com/office/powerpoint/2010/main" val="290298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a:t>
            </a:r>
            <a:r>
              <a:rPr lang="en-US" sz="900" b="0" dirty="0" smtClean="0"/>
              <a:t> [</a:t>
            </a:r>
            <a:r>
              <a:rPr lang="en-US" sz="900" dirty="0" smtClean="0"/>
              <a:t>© </a:t>
            </a:r>
            <a:r>
              <a:rPr lang="en-US" sz="900" b="0" dirty="0" smtClean="0"/>
              <a:t>Bob Daemmrich/The Image Works] (</a:t>
            </a:r>
            <a:r>
              <a:rPr lang="en-US" sz="900" b="0" dirty="0" err="1" smtClean="0"/>
              <a:t>Nevid</a:t>
            </a:r>
            <a:r>
              <a:rPr lang="en-US" sz="900" b="0" dirty="0" smtClean="0"/>
              <a:t>, p. 474)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Social Influence 3 of 11</a:t>
            </a:r>
          </a:p>
          <a:p>
            <a:endParaRPr lang="en-US" sz="900" b="0" dirty="0" smtClean="0"/>
          </a:p>
          <a:p>
            <a:pPr marL="0" indent="0">
              <a:buFont typeface="Arial" panose="020B0604020202020204" pitchFamily="34" charset="0"/>
              <a:buNone/>
            </a:pPr>
            <a:r>
              <a:rPr lang="en-US" sz="900" b="1" dirty="0" smtClean="0"/>
              <a:t>Compliance</a:t>
            </a:r>
            <a:r>
              <a:rPr lang="en-US" sz="900" dirty="0" smtClean="0"/>
              <a:t> occurs when we simply agree to do something because another person asks us to do it, even if that person has no authority over us whatsoever</a:t>
            </a:r>
          </a:p>
          <a:p>
            <a:pPr marL="171450" indent="-171450">
              <a:buFont typeface="Arial" panose="020B0604020202020204" pitchFamily="34" charset="0"/>
              <a:buChar char="•"/>
            </a:pPr>
            <a:r>
              <a:rPr lang="en-US" sz="900" dirty="0" smtClean="0"/>
              <a:t>Complying with authority figures such as teachers or police officers can provide considerable advantages to society</a:t>
            </a:r>
          </a:p>
          <a:p>
            <a:pPr marL="628650" lvl="1" indent="-171450">
              <a:buFont typeface="Arial" panose="020B0604020202020204" pitchFamily="34" charset="0"/>
              <a:buChar char="•"/>
            </a:pPr>
            <a:r>
              <a:rPr lang="en-US" sz="900" dirty="0" smtClean="0"/>
              <a:t>In other situations, our natural tendency to affiliate leads us to behave in ways that encourage the development of relationships, including being compliant</a:t>
            </a:r>
          </a:p>
          <a:p>
            <a:pPr marL="628650" lvl="1" indent="-171450">
              <a:buFont typeface="Arial" panose="020B0604020202020204" pitchFamily="34" charset="0"/>
              <a:buChar char="•"/>
            </a:pPr>
            <a:r>
              <a:rPr lang="en-US" sz="900" dirty="0" smtClean="0"/>
              <a:t>Compliance is higher when factors that normally lead to the formation of relationships are present such as perceived similarity and physical attraction</a:t>
            </a:r>
          </a:p>
          <a:p>
            <a:pPr marL="171450" indent="-171450">
              <a:buFont typeface="Arial" panose="020B0604020202020204" pitchFamily="34" charset="0"/>
              <a:buChar char="•"/>
            </a:pPr>
            <a:r>
              <a:rPr lang="en-US" sz="900" dirty="0" smtClean="0"/>
              <a:t>Many sales techniques take advantage of compliance</a:t>
            </a:r>
          </a:p>
          <a:p>
            <a:pPr marL="628650" lvl="1" indent="-171450">
              <a:buFont typeface="Arial" panose="020B0604020202020204" pitchFamily="34" charset="0"/>
              <a:buChar char="•"/>
            </a:pPr>
            <a:r>
              <a:rPr lang="en-US" sz="900" dirty="0" smtClean="0"/>
              <a:t>The obligation to reciprocate has been used to explain compliance in the </a:t>
            </a:r>
            <a:r>
              <a:rPr lang="en-US" sz="900" i="1" dirty="0" smtClean="0"/>
              <a:t>door-in-the-face </a:t>
            </a:r>
            <a:r>
              <a:rPr lang="en-US" sz="900" dirty="0" smtClean="0"/>
              <a:t>scenario, in which a large, unreasonable demand is followed by a smaller request, which is really the one the requester expects to work </a:t>
            </a:r>
          </a:p>
          <a:p>
            <a:pPr marL="628650" lvl="1" indent="-171450">
              <a:buFont typeface="Arial" panose="020B0604020202020204" pitchFamily="34" charset="0"/>
              <a:buChar char="•"/>
            </a:pPr>
            <a:r>
              <a:rPr lang="en-US" sz="900" dirty="0" smtClean="0"/>
              <a:t>Consistency is used in the </a:t>
            </a:r>
            <a:r>
              <a:rPr lang="en-US" sz="900" i="1" dirty="0" smtClean="0"/>
              <a:t>foot-in-the-door</a:t>
            </a:r>
            <a:r>
              <a:rPr lang="en-US" sz="900" dirty="0" smtClean="0"/>
              <a:t> technique, in which a small request is followed up by a larger request</a:t>
            </a:r>
            <a:r>
              <a:rPr lang="en-US" sz="900" baseline="0" dirty="0" smtClean="0"/>
              <a:t>.</a:t>
            </a:r>
          </a:p>
          <a:p>
            <a:pPr marL="1085850" lvl="2" indent="-171450">
              <a:buFont typeface="Arial" panose="020B0604020202020204" pitchFamily="34" charset="0"/>
              <a:buChar char="•"/>
            </a:pPr>
            <a:r>
              <a:rPr lang="en-US" sz="900" baseline="0" dirty="0" smtClean="0"/>
              <a:t>If the request increases gradually, you can often get people to do things they normally wouldn’t agree to.</a:t>
            </a:r>
          </a:p>
          <a:p>
            <a:pPr marL="628650" lvl="1" indent="-171450">
              <a:buFont typeface="Arial" panose="020B0604020202020204" pitchFamily="34" charset="0"/>
              <a:buChar char="•"/>
            </a:pPr>
            <a:r>
              <a:rPr lang="en-US" sz="900" b="0" i="0" u="none" strike="noStrike" kern="1200" baseline="0" dirty="0" smtClean="0">
                <a:solidFill>
                  <a:schemeClr val="tx1"/>
                </a:solidFill>
              </a:rPr>
              <a:t>The </a:t>
            </a:r>
            <a:r>
              <a:rPr lang="en-US" sz="900" b="0" i="1" u="none" strike="noStrike" kern="1200" baseline="0" dirty="0" smtClean="0">
                <a:solidFill>
                  <a:schemeClr val="tx1"/>
                </a:solidFill>
              </a:rPr>
              <a:t>lowball </a:t>
            </a:r>
            <a:r>
              <a:rPr lang="en-US" sz="900" b="0" i="0" u="none" strike="noStrike" kern="1200" baseline="0" dirty="0" smtClean="0">
                <a:solidFill>
                  <a:schemeClr val="tx1"/>
                </a:solidFill>
              </a:rPr>
              <a:t>technique illustrated above is a compliance technique based on obtaining a person’s initial agreement to purchase an item at a lower price before revealing hidden costs that raise the ultimate price.</a:t>
            </a:r>
          </a:p>
          <a:p>
            <a:pPr marL="628650" lvl="1" indent="-171450">
              <a:buFont typeface="Arial" panose="020B0604020202020204" pitchFamily="34" charset="0"/>
              <a:buChar char="•"/>
            </a:pPr>
            <a:endParaRPr lang="en-US" sz="900" b="0" i="0" u="none" strike="noStrike" kern="1200" baseline="0" dirty="0" smtClean="0">
              <a:solidFill>
                <a:schemeClr val="tx1"/>
              </a:solidFill>
            </a:endParaRPr>
          </a:p>
          <a:p>
            <a:pPr marL="0" lvl="0" indent="0">
              <a:buFont typeface="Arial" panose="020B0604020202020204" pitchFamily="34" charset="0"/>
              <a:buNone/>
            </a:pPr>
            <a:r>
              <a:rPr lang="en-US" sz="900" baseline="0" dirty="0" smtClean="0"/>
              <a:t>Learn more about compliance and how our tendencies towards compliance can be used by others: </a:t>
            </a:r>
            <a:r>
              <a:rPr lang="en-US" sz="900" baseline="0" dirty="0" smtClean="0">
                <a:hlinkClick r:id="rId3"/>
              </a:rPr>
              <a:t>http://www.simplypsychology.org/compliance.html</a:t>
            </a:r>
            <a:endParaRPr lang="en-US" sz="900" baseline="0" dirty="0" smtClean="0"/>
          </a:p>
          <a:p>
            <a:pPr marL="0" lvl="0" indent="0">
              <a:buFont typeface="Arial" panose="020B0604020202020204" pitchFamily="34" charset="0"/>
              <a:buNone/>
            </a:pPr>
            <a:r>
              <a:rPr lang="en-US" sz="900" baseline="0" dirty="0" smtClean="0">
                <a:hlinkClick r:id="rId4"/>
              </a:rPr>
              <a:t>http://education-portal.com/academy/lesson/types-of-persuasion-techniques-how-to-influence-people.html#lesson</a:t>
            </a:r>
            <a:endParaRPr lang="en-US" sz="900" baseline="0" dirty="0" smtClean="0"/>
          </a:p>
          <a:p>
            <a:pPr marL="0" lvl="0" indent="0">
              <a:buFont typeface="Arial" panose="020B0604020202020204" pitchFamily="34" charset="0"/>
              <a:buNone/>
            </a:pPr>
            <a:endParaRPr lang="en-US" sz="900" baseline="0" dirty="0" smtClean="0"/>
          </a:p>
          <a:p>
            <a:pPr marL="0" lvl="0" indent="0">
              <a:buFont typeface="Arial" panose="020B0604020202020204" pitchFamily="34" charset="0"/>
              <a:buNone/>
            </a:pPr>
            <a:endParaRPr lang="en-US" sz="900" baseline="0" dirty="0" smtClean="0"/>
          </a:p>
          <a:p>
            <a:pPr marL="0" lvl="0" indent="0">
              <a:buFont typeface="Arial" panose="020B0604020202020204" pitchFamily="34" charset="0"/>
              <a:buNone/>
            </a:pP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11</a:t>
            </a:fld>
            <a:endParaRPr lang="en-US" altLang="en-US" dirty="0"/>
          </a:p>
        </p:txBody>
      </p:sp>
    </p:spTree>
    <p:extLst>
      <p:ext uri="{BB962C8B-B14F-4D97-AF65-F5344CB8AC3E}">
        <p14:creationId xmlns:p14="http://schemas.microsoft.com/office/powerpoint/2010/main" val="827740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IMAGE:</a:t>
            </a:r>
            <a:r>
              <a:rPr lang="en-US" b="0" dirty="0" smtClean="0"/>
              <a:t> [</a:t>
            </a:r>
            <a:r>
              <a:rPr lang="en-US" dirty="0" smtClean="0"/>
              <a:t>© </a:t>
            </a:r>
            <a:r>
              <a:rPr lang="en-US" sz="1200" b="0" i="0" u="none" strike="noStrike" kern="1200" baseline="0" dirty="0" smtClean="0">
                <a:solidFill>
                  <a:schemeClr val="tx1"/>
                </a:solidFill>
                <a:latin typeface="+mn-lt"/>
                <a:ea typeface="MS PGothic" panose="020B0600070205080204" pitchFamily="34" charset="-128"/>
                <a:cs typeface="+mn-cs"/>
              </a:rPr>
              <a:t>Joseph Reid/</a:t>
            </a:r>
            <a:r>
              <a:rPr lang="en-US" sz="1200" b="0" i="0" u="none" strike="noStrike" kern="1200" baseline="0" dirty="0" err="1" smtClean="0">
                <a:solidFill>
                  <a:schemeClr val="tx1"/>
                </a:solidFill>
                <a:latin typeface="+mn-lt"/>
                <a:ea typeface="MS PGothic" panose="020B0600070205080204" pitchFamily="34" charset="-128"/>
                <a:cs typeface="+mn-cs"/>
              </a:rPr>
              <a:t>Alamy</a:t>
            </a:r>
            <a:r>
              <a:rPr lang="en-US" dirty="0" smtClean="0"/>
              <a:t>]  (</a:t>
            </a:r>
            <a:r>
              <a:rPr lang="en-US" dirty="0" err="1" smtClean="0"/>
              <a:t>Pastorino</a:t>
            </a:r>
            <a:r>
              <a:rPr lang="en-US" dirty="0" smtClean="0"/>
              <a:t>,</a:t>
            </a:r>
            <a:r>
              <a:rPr lang="en-US" baseline="0" dirty="0" smtClean="0"/>
              <a:t> p. 435)</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smtClean="0">
                <a:solidFill>
                  <a:schemeClr val="tx1"/>
                </a:solidFill>
              </a:rPr>
              <a:t>Social Influence 4 of 11</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r>
              <a:rPr lang="en-US" b="1" dirty="0" smtClean="0"/>
              <a:t>Obedience</a:t>
            </a:r>
            <a:r>
              <a:rPr lang="en-US" dirty="0" smtClean="0"/>
              <a:t> is defined as compliance with the request of an authority figure. </a:t>
            </a:r>
          </a:p>
          <a:p>
            <a:r>
              <a:rPr lang="en-US" sz="1200" b="0" i="0" u="none" strike="noStrike" kern="1200" baseline="0" dirty="0" smtClean="0">
                <a:solidFill>
                  <a:schemeClr val="tx1"/>
                </a:solidFill>
                <a:latin typeface="+mn-lt"/>
                <a:ea typeface="MS PGothic" panose="020B0600070205080204" pitchFamily="34" charset="-128"/>
                <a:cs typeface="+mn-cs"/>
              </a:rPr>
              <a:t>Yale University psychologist Stanley Milgram developed a unique and controversial research program to find out whether ordinary Americans would perform clearly immoral actions if they were instructed to do so. Participants in the Milgram studies were led to believe that a “learner” would receive electric shocks following each wrong answer. No actual shocks were ever administered.</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The study proceeded as follows:</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The participant was told they were taking part in a study looking at how punishment affects learning</a:t>
            </a:r>
          </a:p>
          <a:p>
            <a:pPr marL="1085850" lvl="2"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Participants were always assigned to be the “teacher” while a confederate was assigned to be the “learner.”</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When learners answered a question incorrectly, the teacher was instructed to administer a series of electric shocks</a:t>
            </a:r>
          </a:p>
          <a:p>
            <a:pPr marL="1085850" lvl="2"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With each wrong answer, the shocks increased in intensity.</a:t>
            </a:r>
          </a:p>
          <a:p>
            <a:pPr marL="1085850" lvl="2"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The shock generator went from 15–450 volts</a:t>
            </a:r>
          </a:p>
          <a:p>
            <a:pPr marL="1543050" lvl="3"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Labels went from “Slight Shock” to “Danger: Severe Shock”</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When you reach the 100V level, the learner begins to scream in response to the shocks</a:t>
            </a:r>
          </a:p>
          <a:p>
            <a:pPr marL="1085850" lvl="2"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Around 300V, the learner goes silent and stops responding.</a:t>
            </a:r>
          </a:p>
          <a:p>
            <a:pPr marL="628650" lvl="1" indent="-171450">
              <a:buFont typeface="Arial" panose="020B0604020202020204" pitchFamily="34" charset="0"/>
              <a:buChar char="•"/>
            </a:pPr>
            <a:r>
              <a:rPr lang="en-US" dirty="0" smtClean="0"/>
              <a:t>Although most participants showed signs of stress and verbally stated their concerns about the procedure, all of Milgram’s original 40 participants went as far as 300 volts, and 26 out of the 40 (65%) fully complied by administering the maximum shocks (450 volts)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S PGothic" panose="020B0600070205080204" pitchFamily="34" charset="-128"/>
                <a:cs typeface="+mn-cs"/>
              </a:rPr>
              <a:t>If you were a participant, would you have obeyed the experimenter even as the learner cried out for help?</a:t>
            </a:r>
            <a:endParaRPr lang="en-US" dirty="0" smtClean="0"/>
          </a:p>
          <a:p>
            <a:pPr marL="0" lvl="0" indent="0">
              <a:buFont typeface="Arial" panose="020B0604020202020204" pitchFamily="34" charset="0"/>
              <a:buNone/>
            </a:pPr>
            <a:r>
              <a:rPr lang="en-US" dirty="0" smtClean="0"/>
              <a:t>In follow-up studies, Milgram found some factors that influenced the level of obedience shown. Some things that reduced obedience:</a:t>
            </a:r>
          </a:p>
          <a:p>
            <a:pPr marL="628650" lvl="1" indent="-171450">
              <a:buFont typeface="Arial" panose="020B0604020202020204" pitchFamily="34" charset="0"/>
              <a:buChar char="•"/>
            </a:pPr>
            <a:r>
              <a:rPr lang="en-US" dirty="0" smtClean="0"/>
              <a:t>Increasing</a:t>
            </a:r>
            <a:r>
              <a:rPr lang="en-US" baseline="0" dirty="0" smtClean="0"/>
              <a:t> the proximity between the participant and the learner.</a:t>
            </a:r>
          </a:p>
          <a:p>
            <a:pPr marL="628650" lvl="1" indent="-171450">
              <a:buFont typeface="Arial" panose="020B0604020202020204" pitchFamily="34" charset="0"/>
              <a:buChar char="•"/>
            </a:pPr>
            <a:r>
              <a:rPr lang="en-US" baseline="0" dirty="0" smtClean="0"/>
              <a:t>Increasing the distance between the participant and the authority figure</a:t>
            </a:r>
          </a:p>
          <a:p>
            <a:pPr marL="628650" lvl="1" indent="-171450">
              <a:buFont typeface="Arial" panose="020B0604020202020204" pitchFamily="34" charset="0"/>
              <a:buChar char="•"/>
            </a:pPr>
            <a:r>
              <a:rPr lang="en-US" baseline="0" dirty="0" smtClean="0"/>
              <a:t>Moving from the Yale campus to an office in Bridgeport, CT</a:t>
            </a:r>
          </a:p>
          <a:p>
            <a:pPr marL="628650" lvl="1" indent="-171450">
              <a:buFont typeface="Arial" panose="020B0604020202020204" pitchFamily="34" charset="0"/>
              <a:buChar char="•"/>
            </a:pPr>
            <a:r>
              <a:rPr lang="en-US" baseline="0" dirty="0" smtClean="0"/>
              <a:t>Observing someone defy the authority figure</a:t>
            </a:r>
          </a:p>
          <a:p>
            <a:pPr marL="0" lvl="0" indent="0">
              <a:buFont typeface="Arial" panose="020B0604020202020204" pitchFamily="34" charset="0"/>
              <a:buNone/>
            </a:pPr>
            <a:endParaRPr lang="en-US" baseline="0" dirty="0" smtClean="0"/>
          </a:p>
          <a:p>
            <a:pPr marL="0" lvl="0" indent="0">
              <a:buFont typeface="Arial" panose="020B0604020202020204" pitchFamily="34" charset="0"/>
              <a:buNone/>
            </a:pPr>
            <a:r>
              <a:rPr lang="en-US" baseline="0" dirty="0" smtClean="0"/>
              <a:t>Some people have argued that Milgram’s results were a product of his time, but in 2006, a researcher named Jerry Burger attempted a partial replication of Milgram’s experiment.</a:t>
            </a:r>
          </a:p>
          <a:p>
            <a:pPr marL="171450" lvl="0" indent="-171450">
              <a:buFont typeface="Arial" panose="020B0604020202020204" pitchFamily="34" charset="0"/>
              <a:buChar char="•"/>
            </a:pPr>
            <a:r>
              <a:rPr lang="en-US" baseline="0" dirty="0" smtClean="0"/>
              <a:t>Some aspects of the study were changed for ethical reasons, since the original procedure caused great stress for participants.</a:t>
            </a:r>
          </a:p>
          <a:p>
            <a:pPr marL="628650" lvl="1" indent="-171450">
              <a:buFont typeface="Arial" panose="020B0604020202020204" pitchFamily="34" charset="0"/>
              <a:buChar char="•"/>
            </a:pPr>
            <a:r>
              <a:rPr lang="en-US" baseline="0" dirty="0" smtClean="0"/>
              <a:t>Burger found that modern participants showed slightly lower levels of obedience than Milgram found.</a:t>
            </a:r>
          </a:p>
          <a:p>
            <a:pPr marL="628650" lvl="1" indent="-171450">
              <a:buFont typeface="Arial" panose="020B0604020202020204" pitchFamily="34" charset="0"/>
              <a:buChar char="•"/>
            </a:pPr>
            <a:r>
              <a:rPr lang="en-US" baseline="0" dirty="0" smtClean="0"/>
              <a:t>Interestingly, seeing someone defy the authority figure did NOT have a significant impact on the modern participants.</a:t>
            </a:r>
          </a:p>
          <a:p>
            <a:pPr marL="628650" lvl="1" indent="-171450">
              <a:buFont typeface="Arial" panose="020B0604020202020204" pitchFamily="34" charset="0"/>
              <a:buChar char="•"/>
            </a:pPr>
            <a:endParaRPr lang="en-US" dirty="0" smtClean="0"/>
          </a:p>
          <a:p>
            <a:pPr marL="0" lvl="0" indent="0">
              <a:buFont typeface="Arial" panose="020B0604020202020204" pitchFamily="34" charset="0"/>
              <a:buNone/>
            </a:pPr>
            <a:r>
              <a:rPr lang="en-US" dirty="0" smtClean="0"/>
              <a:t>Obedience varies across cultures, but none is immune</a:t>
            </a:r>
          </a:p>
          <a:p>
            <a:pPr marL="171450" lvl="0" indent="-171450">
              <a:buFont typeface="Arial" panose="020B0604020202020204" pitchFamily="34" charset="0"/>
              <a:buChar char="•"/>
            </a:pPr>
            <a:r>
              <a:rPr lang="en-US" dirty="0" smtClean="0"/>
              <a:t>No society can exist without any obedience at all; however, history is full of instances where blindly following orders leads people into highly unethical behavior</a:t>
            </a:r>
          </a:p>
          <a:p>
            <a:endParaRPr lang="en-US" dirty="0" smtClean="0"/>
          </a:p>
          <a:p>
            <a:r>
              <a:rPr lang="en-US" dirty="0" smtClean="0"/>
              <a:t>See Milgram’s</a:t>
            </a:r>
            <a:r>
              <a:rPr lang="en-US" baseline="0" dirty="0" smtClean="0"/>
              <a:t> study: </a:t>
            </a:r>
            <a:r>
              <a:rPr lang="en-US" baseline="0" dirty="0" smtClean="0">
                <a:hlinkClick r:id="rId3"/>
              </a:rPr>
              <a:t>https://www.youtube.com/watch?v=fCVlI-_4GZQ</a:t>
            </a:r>
            <a:r>
              <a:rPr lang="en-US" baseline="0" dirty="0" smtClean="0"/>
              <a:t>  (9:53)</a:t>
            </a:r>
            <a:endParaRPr lang="en-US" dirty="0" smtClean="0"/>
          </a:p>
          <a:p>
            <a:r>
              <a:rPr lang="en-US" dirty="0" smtClean="0"/>
              <a:t>For a contemporary take on Milgram’s research: http://www.npr.org/2013/08/28/209559002/taking-a-closer-look-at-milgrams-shocking-obedience-study and </a:t>
            </a:r>
            <a:r>
              <a:rPr lang="en-US" dirty="0" smtClean="0">
                <a:hlinkClick r:id="rId4"/>
              </a:rPr>
              <a:t>http://blogs.discovermagazine.com/crux/2013/10/02/the-shocking-truth-of-the-notorious-milgram-obedience-experiments/#.VAxe0_ldWVM</a:t>
            </a: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12</a:t>
            </a:fld>
            <a:endParaRPr lang="en-US" altLang="en-US" dirty="0"/>
          </a:p>
        </p:txBody>
      </p:sp>
    </p:spTree>
    <p:extLst>
      <p:ext uri="{BB962C8B-B14F-4D97-AF65-F5344CB8AC3E}">
        <p14:creationId xmlns:p14="http://schemas.microsoft.com/office/powerpoint/2010/main" val="2692127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1" dirty="0" smtClean="0"/>
              <a:t>IMAGE:</a:t>
            </a:r>
            <a:r>
              <a:rPr lang="en-US" sz="900" b="0" dirty="0" smtClean="0"/>
              <a:t> [© Sven </a:t>
            </a:r>
            <a:r>
              <a:rPr lang="en-US" sz="900" b="0" dirty="0" err="1" smtClean="0"/>
              <a:t>Hagolani</a:t>
            </a:r>
            <a:r>
              <a:rPr lang="en-US" sz="900" b="0" dirty="0" smtClean="0"/>
              <a:t>/Corbis] (Coon, p. 600).</a:t>
            </a:r>
          </a:p>
          <a:p>
            <a:r>
              <a:rPr lang="en-US" sz="900" b="1" i="0" u="none" strike="noStrike" kern="1200" baseline="0" dirty="0" smtClean="0">
                <a:solidFill>
                  <a:schemeClr val="tx1"/>
                </a:solidFill>
              </a:rPr>
              <a:t>Social Influence 5 of 11</a:t>
            </a:r>
          </a:p>
          <a:p>
            <a:endParaRPr lang="en-US" sz="900" b="0" dirty="0" smtClean="0"/>
          </a:p>
          <a:p>
            <a:r>
              <a:rPr lang="en-US" sz="900" b="1" dirty="0" smtClean="0"/>
              <a:t>Social facilitation </a:t>
            </a:r>
            <a:r>
              <a:rPr lang="en-US" sz="900" b="0" dirty="0" smtClean="0"/>
              <a:t>occurs when the presence of other people changes individual performance</a:t>
            </a:r>
          </a:p>
          <a:p>
            <a:pPr marL="171450" indent="-171450">
              <a:buFont typeface="Arial" panose="020B0604020202020204" pitchFamily="34" charset="0"/>
              <a:buChar char="•"/>
            </a:pPr>
            <a:r>
              <a:rPr lang="en-US" sz="900" b="0" dirty="0" smtClean="0"/>
              <a:t>Well-practiced skills, like riding a bicycle, improve with an audience</a:t>
            </a:r>
          </a:p>
          <a:p>
            <a:pPr marL="628650" lvl="1" indent="-171450">
              <a:buFont typeface="Arial" panose="020B0604020202020204" pitchFamily="34" charset="0"/>
              <a:buChar char="•"/>
            </a:pPr>
            <a:r>
              <a:rPr lang="en-US" sz="900" b="0" dirty="0" smtClean="0"/>
              <a:t>The presence of the audience appears to enhance whichever patterns of behavior are currently dominant</a:t>
            </a:r>
          </a:p>
          <a:p>
            <a:pPr marL="171450" lvl="0" indent="-171450">
              <a:buFont typeface="Arial" panose="020B0604020202020204" pitchFamily="34" charset="0"/>
              <a:buChar char="•"/>
            </a:pPr>
            <a:r>
              <a:rPr lang="en-US" sz="900" b="0" dirty="0" smtClean="0"/>
              <a:t>The complexity of a task can also interact with the presence of an audience to produce either improved or impaired performance </a:t>
            </a:r>
          </a:p>
          <a:p>
            <a:pPr marL="628650" lvl="1" indent="-171450">
              <a:buFont typeface="Arial" panose="020B0604020202020204" pitchFamily="34" charset="0"/>
              <a:buChar char="•"/>
            </a:pPr>
            <a:r>
              <a:rPr lang="en-US" sz="900" b="0" dirty="0" smtClean="0"/>
              <a:t>Improvements in performance are more likely to occur when people are engaged in simple, well-practiced activities as opposed to highly complex, novel activities</a:t>
            </a:r>
          </a:p>
          <a:p>
            <a:pPr marL="171450" lvl="0" indent="-171450">
              <a:buFont typeface="Arial" panose="020B0604020202020204" pitchFamily="34" charset="0"/>
              <a:buChar char="•"/>
            </a:pPr>
            <a:r>
              <a:rPr lang="en-US" sz="900" b="0" dirty="0" smtClean="0"/>
              <a:t>When tasks</a:t>
            </a:r>
            <a:r>
              <a:rPr lang="en-US" sz="900" b="0" baseline="0" dirty="0" smtClean="0"/>
              <a:t> are difficult, or people lack confidence in their abilities, performance can suffer when others are present.</a:t>
            </a:r>
          </a:p>
          <a:p>
            <a:pPr marL="628650" lvl="1" indent="-171450">
              <a:buFont typeface="Arial" panose="020B0604020202020204" pitchFamily="34" charset="0"/>
              <a:buChar char="•"/>
            </a:pPr>
            <a:r>
              <a:rPr lang="en-US" sz="900" b="0" dirty="0" smtClean="0"/>
              <a:t>In one study looking at students playing pool, researchers found that confident</a:t>
            </a:r>
            <a:r>
              <a:rPr lang="en-US" sz="900" b="0" baseline="0" dirty="0" smtClean="0"/>
              <a:t> players increased their accuracy from 71% to 80% when shooting in front of a crowd.</a:t>
            </a:r>
          </a:p>
          <a:p>
            <a:pPr marL="1085850" lvl="2" indent="-171450">
              <a:buFont typeface="Arial" panose="020B0604020202020204" pitchFamily="34" charset="0"/>
              <a:buChar char="•"/>
            </a:pPr>
            <a:r>
              <a:rPr lang="en-US" sz="900" b="0" baseline="0" dirty="0" smtClean="0"/>
              <a:t>Unsure players, however, shot worse when being watched (25%) than they did alone (36%).</a:t>
            </a:r>
            <a:endParaRPr lang="en-US" sz="900" b="0" dirty="0" smtClean="0"/>
          </a:p>
          <a:p>
            <a:pPr marL="0" lvl="0" indent="0">
              <a:buFont typeface="Arial" panose="020B0604020202020204" pitchFamily="34" charset="0"/>
              <a:buNone/>
            </a:pPr>
            <a:endParaRPr lang="en-US" sz="900" b="0" dirty="0" smtClean="0"/>
          </a:p>
          <a:p>
            <a:pPr marL="0" lvl="0" indent="0">
              <a:buFont typeface="Arial" panose="020B0604020202020204" pitchFamily="34" charset="0"/>
              <a:buNone/>
            </a:pPr>
            <a:r>
              <a:rPr lang="en-US" sz="900" b="0" dirty="0" smtClean="0"/>
              <a:t>Learn more about social facilitation: </a:t>
            </a:r>
          </a:p>
          <a:p>
            <a:pPr marL="0" lvl="0" indent="0">
              <a:buFont typeface="Arial" panose="020B0604020202020204" pitchFamily="34" charset="0"/>
              <a:buNone/>
            </a:pPr>
            <a:r>
              <a:rPr lang="en-US" sz="900" b="0" dirty="0" smtClean="0">
                <a:hlinkClick r:id="rId3"/>
              </a:rPr>
              <a:t>https://www.youtube.com/watch?v=d1_zr4nGzQE</a:t>
            </a:r>
            <a:r>
              <a:rPr lang="en-US" sz="900" b="0" dirty="0" smtClean="0"/>
              <a:t>  (2:02)</a:t>
            </a:r>
          </a:p>
          <a:p>
            <a:pPr marL="0" lvl="0" indent="0">
              <a:buFont typeface="Arial" panose="020B0604020202020204" pitchFamily="34" charset="0"/>
              <a:buNone/>
            </a:pPr>
            <a:r>
              <a:rPr lang="en-US" sz="900" b="0" dirty="0" smtClean="0">
                <a:hlinkClick r:id="rId4"/>
              </a:rPr>
              <a:t>https://www.youtube.com/watch?v=6rwc91hlN10</a:t>
            </a:r>
            <a:r>
              <a:rPr lang="en-US" sz="900" b="0" dirty="0" smtClean="0"/>
              <a:t>  (19:48)</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13</a:t>
            </a:fld>
            <a:endParaRPr lang="en-US" altLang="en-US" dirty="0"/>
          </a:p>
        </p:txBody>
      </p:sp>
    </p:spTree>
    <p:extLst>
      <p:ext uri="{BB962C8B-B14F-4D97-AF65-F5344CB8AC3E}">
        <p14:creationId xmlns:p14="http://schemas.microsoft.com/office/powerpoint/2010/main" val="3813024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1" dirty="0" smtClean="0"/>
              <a:t>IMAGE: </a:t>
            </a:r>
            <a:r>
              <a:rPr lang="en-US" sz="900" b="0" dirty="0" smtClean="0"/>
              <a:t>[© </a:t>
            </a:r>
            <a:r>
              <a:rPr lang="en-US" sz="1200" b="0" i="0" u="none" strike="noStrike" kern="1200" baseline="0" dirty="0" smtClean="0">
                <a:solidFill>
                  <a:schemeClr val="tx1"/>
                </a:solidFill>
                <a:latin typeface="+mn-lt"/>
                <a:ea typeface="MS PGothic" panose="020B0600070205080204" pitchFamily="34" charset="-128"/>
                <a:cs typeface="+mn-cs"/>
              </a:rPr>
              <a:t>The Palm Beach Post/ZUMAPRESS.com/ZUMA Press, </a:t>
            </a:r>
            <a:r>
              <a:rPr lang="en-US" sz="1200" b="0" i="0" u="none" strike="noStrike" kern="1200" baseline="0" dirty="0" err="1" smtClean="0">
                <a:solidFill>
                  <a:schemeClr val="tx1"/>
                </a:solidFill>
                <a:latin typeface="+mn-lt"/>
                <a:ea typeface="MS PGothic" panose="020B0600070205080204" pitchFamily="34" charset="-128"/>
                <a:cs typeface="+mn-cs"/>
              </a:rPr>
              <a:t>Inc</a:t>
            </a:r>
            <a:r>
              <a:rPr lang="en-US" sz="1200" b="0" i="0" u="none" strike="noStrike" kern="1200" baseline="0" dirty="0" smtClean="0">
                <a:solidFill>
                  <a:schemeClr val="tx1"/>
                </a:solidFill>
                <a:latin typeface="+mn-lt"/>
                <a:ea typeface="MS PGothic" panose="020B0600070205080204" pitchFamily="34" charset="-128"/>
                <a:cs typeface="+mn-cs"/>
              </a:rPr>
              <a:t>/</a:t>
            </a:r>
            <a:r>
              <a:rPr lang="en-US" sz="1200" b="0" i="0" u="none" strike="noStrike" kern="1200" baseline="0" dirty="0" err="1" smtClean="0">
                <a:solidFill>
                  <a:schemeClr val="tx1"/>
                </a:solidFill>
                <a:latin typeface="+mn-lt"/>
                <a:ea typeface="MS PGothic" panose="020B0600070205080204" pitchFamily="34" charset="-128"/>
                <a:cs typeface="+mn-cs"/>
              </a:rPr>
              <a:t>Alamy</a:t>
            </a:r>
            <a:r>
              <a:rPr lang="en-US" sz="900" b="0" dirty="0" smtClean="0"/>
              <a:t>] (</a:t>
            </a:r>
            <a:r>
              <a:rPr lang="en-US" sz="900" b="0" dirty="0" err="1" smtClean="0"/>
              <a:t>Cacioppo</a:t>
            </a:r>
            <a:r>
              <a:rPr lang="en-US" sz="900" b="0" dirty="0" smtClean="0"/>
              <a:t>, p. 517)</a:t>
            </a:r>
          </a:p>
          <a:p>
            <a:r>
              <a:rPr lang="en-US" sz="900" b="1" i="0" u="none" strike="noStrike" kern="1200" baseline="0" dirty="0" smtClean="0">
                <a:solidFill>
                  <a:schemeClr val="tx1"/>
                </a:solidFill>
              </a:rPr>
              <a:t>Social Influence 6 of 11</a:t>
            </a:r>
          </a:p>
          <a:p>
            <a:endParaRPr lang="en-US" sz="900" b="1" dirty="0" smtClean="0"/>
          </a:p>
          <a:p>
            <a:r>
              <a:rPr lang="en-US" sz="900" b="1" dirty="0" smtClean="0"/>
              <a:t>Social loafing</a:t>
            </a:r>
            <a:r>
              <a:rPr lang="en-US" sz="900" b="1" baseline="0" dirty="0" smtClean="0"/>
              <a:t> </a:t>
            </a:r>
            <a:r>
              <a:rPr lang="en-US" sz="900" b="0" baseline="0" dirty="0" smtClean="0"/>
              <a:t>is</a:t>
            </a:r>
            <a:r>
              <a:rPr lang="en-US" sz="900" b="0" dirty="0" smtClean="0"/>
              <a:t> the reduced motivation and effort shown by individuals working in a group as opposed to working alone</a:t>
            </a:r>
          </a:p>
          <a:p>
            <a:pPr marL="171450" indent="-171450">
              <a:buFont typeface="Arial" panose="020B0604020202020204" pitchFamily="34" charset="0"/>
              <a:buChar char="•"/>
            </a:pPr>
            <a:r>
              <a:rPr lang="en-US" sz="900" b="0" dirty="0" smtClean="0"/>
              <a:t>Individual, gender, cultural, and task variables interact to produce social loafing</a:t>
            </a:r>
          </a:p>
          <a:p>
            <a:pPr marL="628650" lvl="1" indent="-171450">
              <a:buFont typeface="Arial" panose="020B0604020202020204" pitchFamily="34" charset="0"/>
              <a:buChar char="•"/>
            </a:pPr>
            <a:r>
              <a:rPr lang="en-US" sz="900" b="0" dirty="0" smtClean="0"/>
              <a:t>Women are somewhat less likely to demonstrate social loafing than men</a:t>
            </a:r>
          </a:p>
          <a:p>
            <a:pPr marL="628650" lvl="1" indent="-171450">
              <a:buFont typeface="Arial" panose="020B0604020202020204" pitchFamily="34" charset="0"/>
              <a:buChar char="•"/>
            </a:pPr>
            <a:r>
              <a:rPr lang="en-US" sz="900" b="0" dirty="0" smtClean="0"/>
              <a:t>Participants from Eastern cultures are less likely to loaf than those from the West</a:t>
            </a:r>
          </a:p>
          <a:p>
            <a:pPr marL="628650" lvl="1" indent="-171450">
              <a:buFont typeface="Arial" panose="020B0604020202020204" pitchFamily="34" charset="0"/>
              <a:buChar char="•"/>
            </a:pPr>
            <a:r>
              <a:rPr lang="en-US" sz="900" b="0" dirty="0" smtClean="0"/>
              <a:t>Simple physical tasks, such as screwing and unscrewing nuts and bolts, reliably produce social loafing in most people</a:t>
            </a:r>
          </a:p>
          <a:p>
            <a:pPr marL="628650" lvl="1" indent="-171450">
              <a:buFont typeface="Arial" panose="020B0604020202020204" pitchFamily="34" charset="0"/>
              <a:buChar char="•"/>
            </a:pPr>
            <a:r>
              <a:rPr lang="en-US" sz="900" b="0" dirty="0" smtClean="0"/>
              <a:t>Task complexity interacts with need for cognition, or the motivation to engage in and enjoy effortful cognitive endeavors </a:t>
            </a:r>
          </a:p>
          <a:p>
            <a:endParaRPr lang="en-US" sz="900" b="0" dirty="0" smtClean="0"/>
          </a:p>
          <a:p>
            <a:r>
              <a:rPr lang="en-US" sz="900" b="0" dirty="0" smtClean="0"/>
              <a:t>Learn more about</a:t>
            </a:r>
            <a:r>
              <a:rPr lang="en-US" sz="900" b="0" baseline="0" dirty="0" smtClean="0"/>
              <a:t> social loafing: </a:t>
            </a:r>
          </a:p>
          <a:p>
            <a:r>
              <a:rPr lang="en-US" sz="900" b="0" baseline="0" dirty="0" smtClean="0">
                <a:hlinkClick r:id="rId3"/>
              </a:rPr>
              <a:t>https://www.youtube.com/watch?v=Jx5zTRC03PY</a:t>
            </a:r>
            <a:r>
              <a:rPr lang="en-US" sz="900" b="0" baseline="0" dirty="0" smtClean="0"/>
              <a:t>  (14:31)</a:t>
            </a:r>
          </a:p>
          <a:p>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14</a:t>
            </a:fld>
            <a:endParaRPr lang="en-US" altLang="en-US" dirty="0"/>
          </a:p>
        </p:txBody>
      </p:sp>
    </p:spTree>
    <p:extLst>
      <p:ext uri="{BB962C8B-B14F-4D97-AF65-F5344CB8AC3E}">
        <p14:creationId xmlns:p14="http://schemas.microsoft.com/office/powerpoint/2010/main" val="2924621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smtClean="0"/>
              <a:t>IMAGE: </a:t>
            </a:r>
            <a:r>
              <a:rPr lang="en-US" sz="900" b="0" dirty="0" smtClean="0"/>
              <a:t>[© REUTERS/Darren Staples] (</a:t>
            </a:r>
            <a:r>
              <a:rPr lang="en-US" sz="900" b="0" dirty="0" err="1" smtClean="0"/>
              <a:t>Cacioppo</a:t>
            </a:r>
            <a:r>
              <a:rPr lang="en-US" sz="900" b="0" dirty="0" smtClean="0"/>
              <a:t>,</a:t>
            </a:r>
            <a:r>
              <a:rPr lang="en-US" sz="900" b="0" baseline="0" dirty="0" smtClean="0"/>
              <a:t> p. 518)</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Social Influence 7 of 11</a:t>
            </a:r>
          </a:p>
          <a:p>
            <a:endParaRPr lang="en-US" sz="900" b="0" dirty="0" smtClean="0"/>
          </a:p>
          <a:p>
            <a:r>
              <a:rPr lang="en-US" sz="900" b="1" dirty="0" smtClean="0"/>
              <a:t>Deindividuation</a:t>
            </a:r>
            <a:r>
              <a:rPr lang="en-US" sz="900" b="0" dirty="0" smtClean="0"/>
              <a:t> refers to the immersion of the individual within a group, which makes the individual relatively anonymous</a:t>
            </a:r>
          </a:p>
          <a:p>
            <a:pPr marL="171450" indent="-171450">
              <a:buFont typeface="Arial" panose="020B0604020202020204" pitchFamily="34" charset="0"/>
              <a:buChar char="•"/>
            </a:pPr>
            <a:r>
              <a:rPr lang="en-US" sz="900" b="0" dirty="0" smtClean="0"/>
              <a:t>Deindividuation can lead normally law-abiding people to commit uncharacteristic atrocities, including riots and lynchings</a:t>
            </a:r>
          </a:p>
          <a:p>
            <a:pPr marL="171450" indent="-171450">
              <a:buFont typeface="Arial" panose="020B0604020202020204" pitchFamily="34" charset="0"/>
              <a:buChar char="•"/>
            </a:pPr>
            <a:r>
              <a:rPr lang="en-US" sz="900" b="0" dirty="0" smtClean="0"/>
              <a:t>Possible explanations for deindividuation</a:t>
            </a:r>
          </a:p>
          <a:p>
            <a:pPr marL="628650" lvl="1" indent="-171450">
              <a:buFont typeface="Arial" panose="020B0604020202020204" pitchFamily="34" charset="0"/>
              <a:buChar char="•"/>
            </a:pPr>
            <a:r>
              <a:rPr lang="en-US" sz="900" b="0" dirty="0" smtClean="0"/>
              <a:t>Anonymous people feel less accountable for their actions</a:t>
            </a:r>
          </a:p>
          <a:p>
            <a:pPr marL="628650" lvl="1" indent="-171450">
              <a:buFont typeface="Arial" panose="020B0604020202020204" pitchFamily="34" charset="0"/>
              <a:buChar char="•"/>
            </a:pPr>
            <a:r>
              <a:rPr lang="en-US" sz="900" b="0" dirty="0" smtClean="0"/>
              <a:t>People do not necessarily “lose themselves” in a group, but that their attention shifts from a personal identity to the identity of the surrounding group</a:t>
            </a:r>
          </a:p>
          <a:p>
            <a:pPr marL="171450" lvl="0" indent="-171450">
              <a:buFont typeface="Arial" panose="020B0604020202020204" pitchFamily="34" charset="0"/>
              <a:buChar char="•"/>
            </a:pPr>
            <a:r>
              <a:rPr lang="en-US" sz="900" b="0" dirty="0" smtClean="0"/>
              <a:t>It’s not unusual for people to get swept up in looting and rioting</a:t>
            </a:r>
            <a:r>
              <a:rPr lang="en-US" sz="900" b="0" baseline="0" dirty="0" smtClean="0"/>
              <a:t> that can occur after momentous events.</a:t>
            </a:r>
          </a:p>
          <a:p>
            <a:pPr marL="628650" lvl="1" indent="-171450">
              <a:buFont typeface="Arial" panose="020B0604020202020204" pitchFamily="34" charset="0"/>
              <a:buChar char="•"/>
            </a:pPr>
            <a:r>
              <a:rPr lang="en-US" sz="900" b="0" baseline="0" dirty="0" smtClean="0"/>
              <a:t>In 1992, four police officers were acquitted of using excessive force while subduing Rodney King after a high speed chase, even though they were videotaped kicking him and beating him with batons.</a:t>
            </a:r>
          </a:p>
          <a:p>
            <a:pPr marL="1085850" lvl="2" indent="-171450">
              <a:buFont typeface="Arial" panose="020B0604020202020204" pitchFamily="34" charset="0"/>
              <a:buChar char="•"/>
            </a:pPr>
            <a:r>
              <a:rPr lang="en-US" sz="900" b="0" dirty="0" smtClean="0"/>
              <a:t>In the aftermath of the not guilty verdicts, riots broke out in several areas of Los Angeles</a:t>
            </a:r>
            <a:r>
              <a:rPr lang="en-US" sz="900" b="0" baseline="0" dirty="0" smtClean="0"/>
              <a:t> and lasted for 6 days.</a:t>
            </a:r>
            <a:endParaRPr lang="en-US" sz="900" b="0" dirty="0" smtClean="0"/>
          </a:p>
          <a:p>
            <a:pPr marL="1085850" lvl="2" indent="-171450">
              <a:buFont typeface="Arial" panose="020B0604020202020204" pitchFamily="34" charset="0"/>
              <a:buChar char="•"/>
            </a:pPr>
            <a:r>
              <a:rPr lang="en-US" sz="900" b="0" dirty="0" smtClean="0"/>
              <a:t>In all, over</a:t>
            </a:r>
            <a:r>
              <a:rPr lang="en-US" sz="900" b="0" baseline="0" dirty="0" smtClean="0"/>
              <a:t> 11,000 people were arrested, over 2,000 were injured, and 53 people died. Over $1 billion in property damage was caused by rioting, looting, and arson.</a:t>
            </a:r>
          </a:p>
          <a:p>
            <a:pPr marL="628650" lvl="1" indent="-171450">
              <a:buFont typeface="Arial" panose="020B0604020202020204" pitchFamily="34" charset="0"/>
              <a:buChar char="•"/>
            </a:pPr>
            <a:endParaRPr lang="en-US" sz="900" b="0" dirty="0" smtClean="0"/>
          </a:p>
          <a:p>
            <a:endParaRPr lang="en-US" sz="900" b="0" dirty="0" smtClean="0"/>
          </a:p>
          <a:p>
            <a:r>
              <a:rPr lang="en-US" sz="900" b="0" dirty="0" smtClean="0"/>
              <a:t>How can deindividuation account for the behavior (and misbehavior) of sports fans?</a:t>
            </a:r>
            <a:r>
              <a:rPr lang="en-US" sz="900" b="0" baseline="0" dirty="0" smtClean="0"/>
              <a:t> </a:t>
            </a:r>
            <a:r>
              <a:rPr lang="en-US" sz="900" b="0" baseline="0" dirty="0" smtClean="0">
                <a:hlinkClick r:id="rId3"/>
              </a:rPr>
              <a:t>http://www.units.miamioh.edu/psybersite/fans/deindividuation.shtml</a:t>
            </a:r>
            <a:endParaRPr lang="en-US" sz="900" b="0" baseline="0" dirty="0" smtClean="0"/>
          </a:p>
          <a:p>
            <a:endParaRPr lang="en-US" sz="900" b="0" baseline="0" dirty="0" smtClean="0"/>
          </a:p>
          <a:p>
            <a:endParaRPr lang="en-US"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15</a:t>
            </a:fld>
            <a:endParaRPr lang="en-US" altLang="en-US" dirty="0"/>
          </a:p>
        </p:txBody>
      </p:sp>
    </p:spTree>
    <p:extLst>
      <p:ext uri="{BB962C8B-B14F-4D97-AF65-F5344CB8AC3E}">
        <p14:creationId xmlns:p14="http://schemas.microsoft.com/office/powerpoint/2010/main" val="650369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900" b="1" dirty="0" smtClean="0"/>
              <a:t>IMAGE: </a:t>
            </a:r>
            <a:r>
              <a:rPr lang="en-US" sz="900" b="0" dirty="0" smtClean="0"/>
              <a:t>[© SIPA/USA/SIPA/Newscom] (</a:t>
            </a:r>
            <a:r>
              <a:rPr lang="en-US" sz="900" b="0" dirty="0" err="1" smtClean="0"/>
              <a:t>Nevid</a:t>
            </a:r>
            <a:r>
              <a:rPr lang="en-US" sz="900" b="0" dirty="0" smtClean="0"/>
              <a:t>, p. 478)</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Social Influence 8 of 11</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r>
              <a:rPr lang="en-US" sz="900" b="0" dirty="0" smtClean="0"/>
              <a:t>If group members suppress dissenting opinions in the interests of group cohesion, the group may fall into a state of </a:t>
            </a:r>
            <a:r>
              <a:rPr lang="en-US" sz="900" b="1" dirty="0" smtClean="0"/>
              <a:t>groupthink</a:t>
            </a:r>
          </a:p>
          <a:p>
            <a:pPr marL="171450" indent="-171450">
              <a:buFont typeface="Arial" panose="020B0604020202020204" pitchFamily="34" charset="0"/>
              <a:buChar char="•"/>
            </a:pPr>
            <a:r>
              <a:rPr lang="en-US" sz="900" b="0" dirty="0" smtClean="0"/>
              <a:t>This type of flawed decision making might account for a number of unfortunate group decisions throughout history including the Challenger explosion and the pre-emptive strike on Iraq based on the conviction at the time that Saddam Hussein had weapons of mass destruction</a:t>
            </a:r>
          </a:p>
          <a:p>
            <a:pPr marL="628650" lvl="1" indent="-171450">
              <a:buFont typeface="Arial" panose="020B0604020202020204" pitchFamily="34" charset="0"/>
              <a:buChar char="•"/>
            </a:pPr>
            <a:r>
              <a:rPr lang="en-US" sz="900" b="0" dirty="0" smtClean="0"/>
              <a:t>If people are</a:t>
            </a:r>
            <a:r>
              <a:rPr lang="en-US" sz="900" b="0" baseline="0" dirty="0" smtClean="0"/>
              <a:t> afraid to speak out or “rock the boat,” the flaws in a plan may never come to light.</a:t>
            </a:r>
          </a:p>
          <a:p>
            <a:pPr marL="1085850" lvl="2" indent="-171450">
              <a:buFont typeface="Arial" panose="020B0604020202020204" pitchFamily="34" charset="0"/>
              <a:buChar char="•"/>
            </a:pPr>
            <a:r>
              <a:rPr lang="en-US" sz="900" b="0" baseline="0" dirty="0" smtClean="0"/>
              <a:t>In some cases, the leaders of a group are unwilling to tolerate dissent.</a:t>
            </a:r>
          </a:p>
          <a:p>
            <a:pPr marL="1085850" lvl="2" indent="-171450">
              <a:buFont typeface="Arial" panose="020B0604020202020204" pitchFamily="34" charset="0"/>
              <a:buChar char="•"/>
            </a:pPr>
            <a:r>
              <a:rPr lang="en-US" sz="900" b="0" baseline="0" dirty="0" smtClean="0"/>
              <a:t>In other cases, there may be implicit pressure to present alternative views.</a:t>
            </a:r>
            <a:r>
              <a:rPr lang="en-US" sz="900" b="0" dirty="0" smtClean="0"/>
              <a:t> </a:t>
            </a:r>
          </a:p>
          <a:p>
            <a:pPr marL="171450" indent="-171450">
              <a:buFont typeface="Arial" panose="020B0604020202020204" pitchFamily="34" charset="0"/>
              <a:buChar char="•"/>
            </a:pPr>
            <a:r>
              <a:rPr lang="en-US" sz="900" b="0" dirty="0" smtClean="0"/>
              <a:t>Groupthink is especially likely in cohesive groups with high morale whose members already share similar attitudes</a:t>
            </a:r>
          </a:p>
          <a:p>
            <a:pPr marL="171450" indent="-171450">
              <a:buFont typeface="Arial" panose="020B0604020202020204" pitchFamily="34" charset="0"/>
              <a:buChar char="•"/>
            </a:pPr>
            <a:endParaRPr lang="en-US" sz="900" b="0" dirty="0" smtClean="0"/>
          </a:p>
          <a:p>
            <a:r>
              <a:rPr lang="en-US" sz="900" b="0" i="0" u="none" strike="noStrike" kern="1200" baseline="0" dirty="0" smtClean="0">
                <a:solidFill>
                  <a:schemeClr val="tx1"/>
                </a:solidFill>
              </a:rPr>
              <a:t>“One of the dangers in a White House, based on my reading of history, is that you get wrapped up in groupthink, and everybody agrees with everything, and there’s no discussion and there are no dissenting views. “(Barack Obama, 2008)</a:t>
            </a:r>
          </a:p>
          <a:p>
            <a:endParaRPr lang="en-US" sz="900" b="0" dirty="0" smtClean="0"/>
          </a:p>
          <a:p>
            <a:r>
              <a:rPr lang="en-US" sz="900" b="0" dirty="0" smtClean="0"/>
              <a:t>How did groupthink contribute to the Challenger</a:t>
            </a:r>
            <a:r>
              <a:rPr lang="en-US" sz="900" b="0" baseline="0" dirty="0" smtClean="0"/>
              <a:t> explosion?</a:t>
            </a:r>
          </a:p>
          <a:p>
            <a:r>
              <a:rPr lang="en-US" sz="900" b="0" baseline="0" dirty="0" smtClean="0">
                <a:hlinkClick r:id="rId3"/>
              </a:rPr>
              <a:t>https://www.youtube.com/watch?v=mG8BPB_oPlg</a:t>
            </a:r>
            <a:r>
              <a:rPr lang="en-US" sz="900" b="0" baseline="0" dirty="0" smtClean="0"/>
              <a:t>  (7:23)</a:t>
            </a:r>
          </a:p>
          <a:p>
            <a:r>
              <a:rPr lang="en-US" sz="900" b="0" dirty="0" smtClean="0"/>
              <a:t> </a:t>
            </a:r>
          </a:p>
          <a:p>
            <a:r>
              <a:rPr lang="en-US" sz="900" b="0" dirty="0" smtClean="0"/>
              <a:t>In group polarization, a period of discussion actually pushes group members to take more extreme positions in the direction they were already inclined </a:t>
            </a:r>
          </a:p>
          <a:p>
            <a:pPr marL="171450" indent="-171450">
              <a:buFont typeface="Arial" panose="020B0604020202020204" pitchFamily="34" charset="0"/>
              <a:buChar char="•"/>
            </a:pPr>
            <a:r>
              <a:rPr lang="en-US" sz="900" b="0" dirty="0" smtClean="0"/>
              <a:t>Two pressures appear to push individuals to take more extreme positions following a group discussion</a:t>
            </a:r>
          </a:p>
          <a:p>
            <a:pPr marL="628650" lvl="1" indent="-171450">
              <a:buFont typeface="Arial" panose="020B0604020202020204" pitchFamily="34" charset="0"/>
              <a:buChar char="•"/>
            </a:pPr>
            <a:r>
              <a:rPr lang="en-US" sz="900" b="0" dirty="0" smtClean="0"/>
              <a:t>Conformity and the desire for affiliation contribute to group polarization</a:t>
            </a:r>
          </a:p>
          <a:p>
            <a:pPr marL="628650" lvl="1" indent="-171450">
              <a:buFont typeface="Arial" panose="020B0604020202020204" pitchFamily="34" charset="0"/>
              <a:buChar char="•"/>
            </a:pPr>
            <a:r>
              <a:rPr lang="en-US" sz="900" b="0" dirty="0" smtClean="0"/>
              <a:t>Exposure to discussion on a topic introduces new reasons for holding an attitude</a:t>
            </a:r>
          </a:p>
          <a:p>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16</a:t>
            </a:fld>
            <a:endParaRPr lang="en-US" altLang="en-US" dirty="0"/>
          </a:p>
        </p:txBody>
      </p:sp>
    </p:spTree>
    <p:extLst>
      <p:ext uri="{BB962C8B-B14F-4D97-AF65-F5344CB8AC3E}">
        <p14:creationId xmlns:p14="http://schemas.microsoft.com/office/powerpoint/2010/main" val="4018864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Blend Images/</a:t>
            </a:r>
            <a:r>
              <a:rPr lang="en-US" sz="1000" b="0" dirty="0" err="1" smtClean="0"/>
              <a:t>Shutterstock</a:t>
            </a:r>
            <a:r>
              <a:rPr lang="en-US" sz="1000" b="0" dirty="0" smtClean="0"/>
              <a:t>]</a:t>
            </a:r>
            <a:r>
              <a:rPr lang="en-US" sz="1000" b="0" baseline="0" dirty="0" smtClean="0"/>
              <a:t> (Coon, p. 621)</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Social Cognition 2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Social psychology </a:t>
            </a:r>
            <a:r>
              <a:rPr lang="en-US" sz="1000" b="0" i="0" u="none" strike="noStrike" kern="1200" baseline="0" dirty="0" smtClean="0">
                <a:solidFill>
                  <a:schemeClr val="tx1"/>
                </a:solidFill>
              </a:rPr>
              <a:t>examines the relationship between the individual and his or her social environment.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This includes the thoughts and inferences we make about others, the ways we choose to relate to other people, and the ways that other people influence our behavior.</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this example, </a:t>
            </a:r>
          </a:p>
          <a:p>
            <a:r>
              <a:rPr lang="en-US" sz="1000" b="0" i="0" u="none" strike="noStrike" kern="1200" baseline="0" dirty="0" smtClean="0">
                <a:solidFill>
                  <a:schemeClr val="tx1"/>
                </a:solidFill>
              </a:rPr>
              <a:t>Humans are social beings</a:t>
            </a:r>
          </a:p>
          <a:p>
            <a:pPr marL="171450" indent="-171450">
              <a:buFont typeface="Arial" panose="020B0604020202020204" pitchFamily="34" charset="0"/>
              <a:buChar char="•"/>
            </a:pPr>
            <a:r>
              <a:rPr lang="en-US" sz="1000" b="0" i="0" u="none" strike="noStrike" kern="1200" baseline="0" dirty="0" smtClean="0">
                <a:solidFill>
                  <a:schemeClr val="tx1"/>
                </a:solidFill>
              </a:rPr>
              <a:t>Early evolutionary pressures favored humans who chose to affiliate, or associate with others, and by doing so, sculpted much of the social behavior we observe today</a:t>
            </a:r>
          </a:p>
          <a:p>
            <a:pPr marL="628650" lvl="1" indent="-171450">
              <a:buFont typeface="Arial" panose="020B0604020202020204" pitchFamily="34" charset="0"/>
              <a:buChar char="•"/>
            </a:pPr>
            <a:r>
              <a:rPr lang="en-US" sz="1000" b="0" i="0" u="none" strike="noStrike" kern="1200" baseline="0" dirty="0" smtClean="0">
                <a:solidFill>
                  <a:schemeClr val="tx1"/>
                </a:solidFill>
              </a:rPr>
              <a:t>We react negatively to the withdrawal of social support</a:t>
            </a:r>
          </a:p>
          <a:p>
            <a:pPr marL="628650" lvl="1" indent="-171450">
              <a:buFont typeface="Arial" panose="020B0604020202020204" pitchFamily="34" charset="0"/>
              <a:buChar char="•"/>
            </a:pPr>
            <a:r>
              <a:rPr lang="en-US" sz="1000" b="0" i="0" u="none" strike="noStrike" kern="1200" baseline="0" dirty="0" smtClean="0">
                <a:solidFill>
                  <a:schemeClr val="tx1"/>
                </a:solidFill>
              </a:rPr>
              <a:t>Social isolation shares similar risks of death with high blood pressure, obesity, and a sedentary lifestyle, and is positively correlated with risk of suicide</a:t>
            </a:r>
          </a:p>
          <a:p>
            <a:pPr marL="628650" lvl="1" indent="-171450">
              <a:buFont typeface="Arial" panose="020B0604020202020204" pitchFamily="34" charset="0"/>
              <a:buChar char="•"/>
            </a:pPr>
            <a:r>
              <a:rPr lang="en-US" sz="1000" b="0" i="0" u="none" strike="noStrike" kern="1200" baseline="0" dirty="0" smtClean="0">
                <a:solidFill>
                  <a:schemeClr val="tx1"/>
                </a:solidFill>
              </a:rPr>
              <a:t>Disruptions of social connections through divorce, bereavement, separation, or ridicule are known to be among the most stressful experiences people may face </a:t>
            </a:r>
          </a:p>
          <a:p>
            <a:pPr marL="628650" lvl="1" indent="-171450">
              <a:buFont typeface="Arial" panose="020B0604020202020204" pitchFamily="34" charset="0"/>
              <a:buChar char="•"/>
            </a:pPr>
            <a:r>
              <a:rPr lang="en-US" sz="1000" b="0" i="0" u="none" strike="noStrike" kern="1200" baseline="0" dirty="0" smtClean="0">
                <a:solidFill>
                  <a:schemeClr val="tx1"/>
                </a:solidFill>
              </a:rPr>
              <a:t>Evidence that our need for social contact has been incorporated into our genetic heritage can be found in our development and biology</a:t>
            </a:r>
          </a:p>
          <a:p>
            <a:pPr marL="0" lvl="0" indent="0">
              <a:buFont typeface="Arial" panose="020B0604020202020204" pitchFamily="34" charset="0"/>
              <a:buNone/>
            </a:pPr>
            <a:endParaRPr lang="en-US" sz="1000" b="0" i="0" u="none" strike="noStrike" kern="1200" baseline="0" dirty="0" smtClean="0">
              <a:solidFill>
                <a:schemeClr val="tx1"/>
              </a:solidFill>
            </a:endParaRPr>
          </a:p>
          <a:p>
            <a:pPr marL="0" lvl="0" indent="0">
              <a:buFont typeface="Arial" panose="020B0604020202020204" pitchFamily="34" charset="0"/>
              <a:buNone/>
            </a:pPr>
            <a:r>
              <a:rPr lang="en-US" sz="1000" b="0" i="0" u="none" strike="noStrike" kern="1200" baseline="0" dirty="0" smtClean="0">
                <a:solidFill>
                  <a:schemeClr val="tx1"/>
                </a:solidFill>
              </a:rPr>
              <a:t>See Open Yale’s lectures on social psychology: </a:t>
            </a:r>
          </a:p>
          <a:p>
            <a:pPr marL="0" lvl="0" indent="0">
              <a:buFont typeface="Arial" panose="020B0604020202020204" pitchFamily="34" charset="0"/>
              <a:buNone/>
            </a:pPr>
            <a:r>
              <a:rPr lang="en-US" sz="1000" b="0" i="0" u="none" strike="noStrike" kern="1200" baseline="0" dirty="0" smtClean="0">
                <a:solidFill>
                  <a:schemeClr val="tx1"/>
                </a:solidFill>
                <a:hlinkClick r:id="rId3"/>
              </a:rPr>
              <a:t>https://www.youtube.com/watch?v=jsrB5m3mL-A</a:t>
            </a:r>
            <a:r>
              <a:rPr lang="en-US" sz="1000" b="0" i="0" u="none" strike="noStrike" kern="1200" baseline="0" dirty="0" smtClean="0">
                <a:solidFill>
                  <a:schemeClr val="tx1"/>
                </a:solidFill>
              </a:rPr>
              <a:t>  (58:14)</a:t>
            </a:r>
          </a:p>
          <a:p>
            <a:pPr marL="0" lvl="0" indent="0">
              <a:buFont typeface="Arial" panose="020B0604020202020204" pitchFamily="34" charset="0"/>
              <a:buNone/>
            </a:pPr>
            <a:r>
              <a:rPr lang="en-US" sz="1000" b="0" i="0" u="none" strike="noStrike" kern="1200" baseline="0" dirty="0" smtClean="0">
                <a:solidFill>
                  <a:schemeClr val="tx1"/>
                </a:solidFill>
                <a:hlinkClick r:id="rId4"/>
              </a:rPr>
              <a:t>https://www.youtube.com/watch?v=S6OfFaBWtx4</a:t>
            </a:r>
            <a:r>
              <a:rPr lang="en-US" sz="1000" b="0" i="0" u="none" strike="noStrike" kern="1200" baseline="0" dirty="0" smtClean="0">
                <a:solidFill>
                  <a:schemeClr val="tx1"/>
                </a:solidFill>
              </a:rPr>
              <a:t>  (1:04:52)</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IMAGE:</a:t>
            </a:r>
            <a:r>
              <a:rPr lang="en-US" b="0" dirty="0" smtClean="0"/>
              <a:t> </a:t>
            </a:r>
            <a:r>
              <a:rPr lang="en-US" b="1" dirty="0" smtClean="0"/>
              <a:t>Chapter 13, page 646 (</a:t>
            </a:r>
            <a:r>
              <a:rPr lang="en-US" b="1" dirty="0" err="1" smtClean="0"/>
              <a:t>Cacioppo</a:t>
            </a:r>
            <a:r>
              <a:rPr lang="en-US" b="1" dirty="0" smtClean="0"/>
              <a:t>)</a:t>
            </a:r>
          </a:p>
          <a:p>
            <a:r>
              <a:rPr lang="en-US" dirty="0" smtClean="0"/>
              <a:t>[From the BBC Prison Study, Copyright © BBC. Photograph courtesy of Alex </a:t>
            </a:r>
            <a:r>
              <a:rPr lang="en-US" dirty="0" err="1" smtClean="0"/>
              <a:t>Haslem</a:t>
            </a:r>
            <a:r>
              <a:rPr lang="en-US" smtClean="0"/>
              <a:t> Ph.D.] </a:t>
            </a:r>
            <a:endParaRPr lang="en-US" b="1"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smtClean="0">
                <a:solidFill>
                  <a:schemeClr val="tx1"/>
                </a:solidFill>
                <a:latin typeface="+mn-lt"/>
                <a:ea typeface="MS PGothic" panose="020B0600070205080204" pitchFamily="34" charset="-128"/>
                <a:cs typeface="+mn-cs"/>
              </a:rPr>
              <a:t>Social </a:t>
            </a:r>
            <a:r>
              <a:rPr lang="en-US" sz="1200" b="1" i="0" u="none" strike="noStrike" kern="1200" baseline="0" dirty="0" smtClean="0">
                <a:solidFill>
                  <a:schemeClr val="tx1"/>
                </a:solidFill>
                <a:latin typeface="+mn-lt"/>
                <a:ea typeface="MS PGothic" panose="020B0600070205080204" pitchFamily="34" charset="-128"/>
                <a:cs typeface="+mn-cs"/>
              </a:rPr>
              <a:t>Cognition 3 of 13</a:t>
            </a:r>
          </a:p>
          <a:p>
            <a:endParaRPr lang="en-US" b="0" dirty="0" smtClean="0"/>
          </a:p>
          <a:p>
            <a:r>
              <a:rPr lang="en-US" b="0" dirty="0" smtClean="0"/>
              <a:t>We all belong to many overlapping social groups:</a:t>
            </a:r>
          </a:p>
          <a:p>
            <a:pPr marL="171450" indent="-171450">
              <a:buFont typeface="Arial" panose="020B0604020202020204" pitchFamily="34" charset="0"/>
              <a:buChar char="•"/>
            </a:pPr>
            <a:r>
              <a:rPr lang="en-US" b="0" dirty="0" smtClean="0"/>
              <a:t>Groups can based on family, activities, status, occupation, and other factors.</a:t>
            </a:r>
          </a:p>
          <a:p>
            <a:pPr marL="171450" indent="-171450">
              <a:buFont typeface="Arial" panose="020B0604020202020204" pitchFamily="34" charset="0"/>
              <a:buChar char="•"/>
            </a:pPr>
            <a:r>
              <a:rPr lang="en-US" b="0" dirty="0" smtClean="0"/>
              <a:t>Groups</a:t>
            </a:r>
            <a:r>
              <a:rPr lang="en-US" b="0" baseline="0" dirty="0" smtClean="0"/>
              <a:t> help us classify people based on various characteristics</a:t>
            </a:r>
            <a:endParaRPr lang="en-US" b="0" dirty="0" smtClean="0"/>
          </a:p>
          <a:p>
            <a:pPr marL="0" indent="0">
              <a:buFont typeface="Arial" panose="020B0604020202020204" pitchFamily="34" charset="0"/>
              <a:buNone/>
            </a:pPr>
            <a:r>
              <a:rPr lang="en-US" b="0" dirty="0" smtClean="0"/>
              <a:t>In each group, we occupy a particular position</a:t>
            </a:r>
          </a:p>
          <a:p>
            <a:pPr marL="171450" indent="-171450">
              <a:buFont typeface="Arial" panose="020B0604020202020204" pitchFamily="34" charset="0"/>
              <a:buChar char="•"/>
            </a:pPr>
            <a:r>
              <a:rPr lang="en-US" b="0" dirty="0" smtClean="0"/>
              <a:t>Daughter, son, brother, cousin, student, athlete, band geek, overachiever,</a:t>
            </a:r>
            <a:r>
              <a:rPr lang="en-US" b="0" baseline="0" dirty="0" smtClean="0"/>
              <a:t> girlfriend, rebel</a:t>
            </a:r>
            <a:endParaRPr lang="en-US" b="0" dirty="0" smtClean="0"/>
          </a:p>
          <a:p>
            <a:pPr marL="0" indent="0">
              <a:buFont typeface="Arial" panose="020B0604020202020204" pitchFamily="34" charset="0"/>
              <a:buNone/>
            </a:pPr>
            <a:endParaRPr lang="en-US" b="1" dirty="0" smtClean="0"/>
          </a:p>
          <a:p>
            <a:pPr marL="0" indent="0">
              <a:buFont typeface="Arial" panose="020B0604020202020204" pitchFamily="34" charset="0"/>
              <a:buNone/>
            </a:pPr>
            <a:r>
              <a:rPr lang="en-US" b="1" dirty="0" smtClean="0"/>
              <a:t>Social roles </a:t>
            </a:r>
            <a:r>
              <a:rPr lang="en-US" b="0" dirty="0" smtClean="0"/>
              <a:t>are patterns of behavior expected of persons in various social positions and include </a:t>
            </a:r>
            <a:r>
              <a:rPr lang="en-US" b="1" dirty="0" smtClean="0"/>
              <a:t>gender roles</a:t>
            </a:r>
            <a:endParaRPr lang="en-US" b="0" dirty="0" smtClean="0"/>
          </a:p>
          <a:p>
            <a:pPr marL="171450" indent="-171450">
              <a:buFont typeface="Arial" panose="020B0604020202020204" pitchFamily="34" charset="0"/>
              <a:buChar char="•"/>
            </a:pPr>
            <a:r>
              <a:rPr lang="en-US" b="0" dirty="0" smtClean="0"/>
              <a:t>For example,</a:t>
            </a:r>
            <a:r>
              <a:rPr lang="en-US" b="0" baseline="0" dirty="0" smtClean="0"/>
              <a:t> think of how you expect teachers to behave. You’d probably expect them to know their subject matter, to be honest and accurate, and to provide assistance when you ask for help.</a:t>
            </a:r>
            <a:endParaRPr lang="en-US" b="0" dirty="0" smtClean="0"/>
          </a:p>
          <a:p>
            <a:pPr marL="171450" indent="-171450">
              <a:buFont typeface="Arial" panose="020B0604020202020204" pitchFamily="34" charset="0"/>
              <a:buChar char="•"/>
            </a:pPr>
            <a:r>
              <a:rPr lang="en-US" b="0" dirty="0" smtClean="0"/>
              <a:t>The expectations of the roles</a:t>
            </a:r>
            <a:r>
              <a:rPr lang="en-US" b="0" baseline="0" dirty="0" smtClean="0"/>
              <a:t> that you occupy can influence your behavior.</a:t>
            </a:r>
          </a:p>
          <a:p>
            <a:pPr marL="628650" lvl="1" indent="-171450">
              <a:buFont typeface="Arial" panose="020B0604020202020204" pitchFamily="34" charset="0"/>
              <a:buChar char="•"/>
            </a:pPr>
            <a:r>
              <a:rPr lang="en-US" b="0" dirty="0" smtClean="0"/>
              <a:t>A change in role can lead to a change in behavior. Think of someone who is given new responsibilities and</a:t>
            </a:r>
            <a:r>
              <a:rPr lang="en-US" b="0" baseline="0" dirty="0" smtClean="0"/>
              <a:t> “rises to the challenge.”</a:t>
            </a:r>
          </a:p>
          <a:p>
            <a:pPr marL="171450" lvl="0" indent="-171450">
              <a:buFont typeface="Arial" panose="020B0604020202020204" pitchFamily="34" charset="0"/>
              <a:buChar char="•"/>
            </a:pPr>
            <a:endParaRPr lang="en-US" b="0" baseline="0" dirty="0" smtClean="0"/>
          </a:p>
          <a:p>
            <a:r>
              <a:rPr lang="en-US" dirty="0" smtClean="0"/>
              <a:t>The Stanford Prison Study (conducted by Philip Zimbardo) examined how social roles and expectations can have a dramatic impact on behavior</a:t>
            </a:r>
          </a:p>
          <a:p>
            <a:pPr marL="171450" indent="-171450">
              <a:buFont typeface="Arial" panose="020B0604020202020204" pitchFamily="34" charset="0"/>
              <a:buChar char="•"/>
            </a:pPr>
            <a:r>
              <a:rPr lang="en-US" dirty="0" smtClean="0"/>
              <a:t>Young men who had been randomly assigned to prisoner or guard roles quickly adopted behaviors consistent with those roles, leading to such inappropriate behavior that the study was stopped after only 6 days instead of the planned 14 days</a:t>
            </a:r>
          </a:p>
          <a:p>
            <a:pPr marL="628650" lvl="1" indent="-171450">
              <a:buFont typeface="Arial" panose="020B0604020202020204" pitchFamily="34" charset="0"/>
              <a:buChar char="•"/>
            </a:pPr>
            <a:r>
              <a:rPr lang="en-US" dirty="0" smtClean="0"/>
              <a:t>Some</a:t>
            </a:r>
            <a:r>
              <a:rPr lang="en-US" baseline="0" dirty="0" smtClean="0"/>
              <a:t> guards became abusive in demonstrating their power and authority.</a:t>
            </a:r>
          </a:p>
          <a:p>
            <a:pPr marL="628650" lvl="1" indent="-171450">
              <a:buFont typeface="Arial" panose="020B0604020202020204" pitchFamily="34" charset="0"/>
              <a:buChar char="•"/>
            </a:pPr>
            <a:r>
              <a:rPr lang="en-US" baseline="0" dirty="0" smtClean="0"/>
              <a:t>Some prisoners became meek and submissive</a:t>
            </a:r>
            <a:endParaRPr lang="en-US" dirty="0" smtClean="0"/>
          </a:p>
          <a:p>
            <a:pPr marL="171450" indent="-171450">
              <a:buFont typeface="Arial" panose="020B0604020202020204" pitchFamily="34" charset="0"/>
              <a:buChar char="•"/>
            </a:pPr>
            <a:r>
              <a:rPr lang="en-US" dirty="0" smtClean="0"/>
              <a:t>Zimbardo argued that the roles of guard or prisoner overwhelmed individuality</a:t>
            </a:r>
          </a:p>
          <a:p>
            <a:pPr marL="628650" lvl="1" indent="-171450">
              <a:buFont typeface="Arial" panose="020B0604020202020204" pitchFamily="34" charset="0"/>
              <a:buChar char="•"/>
            </a:pPr>
            <a:r>
              <a:rPr lang="en-US" dirty="0" smtClean="0"/>
              <a:t>The fake prison turned into reality</a:t>
            </a:r>
            <a:r>
              <a:rPr lang="en-US" baseline="0" dirty="0" smtClean="0"/>
              <a:t> for the participants in the experiment. They lost sight of the outside world and fell into patterns consistent with their roles.</a:t>
            </a:r>
            <a:endParaRPr lang="en-US" b="0" baseline="0" dirty="0" smtClean="0"/>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a:t>
            </a:fld>
            <a:endParaRPr lang="en-US" altLang="en-US" dirty="0"/>
          </a:p>
        </p:txBody>
      </p:sp>
    </p:spTree>
    <p:extLst>
      <p:ext uri="{BB962C8B-B14F-4D97-AF65-F5344CB8AC3E}">
        <p14:creationId xmlns:p14="http://schemas.microsoft.com/office/powerpoint/2010/main" val="416369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Social Cognition 4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indent="0" defTabSz="966529">
              <a:lnSpc>
                <a:spcPct val="90000"/>
              </a:lnSpc>
              <a:spcBef>
                <a:spcPts val="634"/>
              </a:spcBef>
              <a:buFont typeface="Arial" pitchFamily="34" charset="0"/>
              <a:buNone/>
              <a:defRPr/>
            </a:pPr>
            <a:r>
              <a:rPr lang="en-US" sz="1000" b="0" dirty="0" smtClean="0">
                <a:cs typeface="Arial" pitchFamily="34" charset="0"/>
              </a:rPr>
              <a:t>Our success in the social world begins with our ability to perceive the characteristics and intentions of others</a:t>
            </a:r>
          </a:p>
          <a:p>
            <a:pPr marL="171450" indent="-171450" defTabSz="966529">
              <a:lnSpc>
                <a:spcPct val="90000"/>
              </a:lnSpc>
              <a:spcBef>
                <a:spcPts val="634"/>
              </a:spcBef>
              <a:buFont typeface="Arial" pitchFamily="34" charset="0"/>
              <a:buChar char="•"/>
              <a:defRPr/>
            </a:pPr>
            <a:r>
              <a:rPr lang="en-US" sz="1000" b="0" dirty="0" smtClean="0">
                <a:cs typeface="Arial" pitchFamily="34" charset="0"/>
              </a:rPr>
              <a:t>We not only “size up” other people very quickly in terms of their personal characteristics, but we also ask “why” they behave the way they do</a:t>
            </a:r>
          </a:p>
          <a:p>
            <a:pPr marL="628650" lvl="1" indent="-171450" defTabSz="966529">
              <a:lnSpc>
                <a:spcPct val="90000"/>
              </a:lnSpc>
              <a:spcBef>
                <a:spcPts val="634"/>
              </a:spcBef>
              <a:buFont typeface="Arial" pitchFamily="34" charset="0"/>
              <a:buChar char="•"/>
              <a:defRPr/>
            </a:pPr>
            <a:r>
              <a:rPr lang="en-US" sz="1000" b="0" dirty="0" smtClean="0">
                <a:cs typeface="Arial" pitchFamily="34" charset="0"/>
              </a:rPr>
              <a:t>Being able to predict the behavior of others has significant survival value</a:t>
            </a:r>
          </a:p>
          <a:p>
            <a:pPr marL="171450" lvl="0" indent="-171450" defTabSz="966529">
              <a:lnSpc>
                <a:spcPct val="90000"/>
              </a:lnSpc>
              <a:spcBef>
                <a:spcPts val="634"/>
              </a:spcBef>
              <a:buFont typeface="Arial" pitchFamily="34" charset="0"/>
              <a:buChar char="•"/>
              <a:defRPr/>
            </a:pPr>
            <a:r>
              <a:rPr lang="en-US" sz="1000" b="0" dirty="0" smtClean="0">
                <a:cs typeface="Arial" pitchFamily="34" charset="0"/>
              </a:rPr>
              <a:t>Judgments</a:t>
            </a:r>
            <a:r>
              <a:rPr lang="en-US" sz="1000" b="0" baseline="0" dirty="0" smtClean="0">
                <a:cs typeface="Arial" pitchFamily="34" charset="0"/>
              </a:rPr>
              <a:t> about the causes of a person’s behavior are known as </a:t>
            </a:r>
            <a:r>
              <a:rPr lang="en-US" sz="1000" b="1" baseline="0" dirty="0" smtClean="0">
                <a:cs typeface="Arial" pitchFamily="34" charset="0"/>
              </a:rPr>
              <a:t>attributions</a:t>
            </a:r>
            <a:endParaRPr lang="en-US" sz="1000" b="0" baseline="0" dirty="0" smtClean="0">
              <a:cs typeface="Arial" pitchFamily="34" charset="0"/>
            </a:endParaRPr>
          </a:p>
          <a:p>
            <a:pPr marL="628650" lvl="1" indent="-171450" defTabSz="966529">
              <a:lnSpc>
                <a:spcPct val="90000"/>
              </a:lnSpc>
              <a:spcBef>
                <a:spcPts val="634"/>
              </a:spcBef>
              <a:buFont typeface="Arial" pitchFamily="34" charset="0"/>
              <a:buChar char="•"/>
              <a:defRPr/>
            </a:pPr>
            <a:r>
              <a:rPr lang="en-US" sz="1000" b="0" baseline="0" dirty="0" smtClean="0">
                <a:cs typeface="Arial" pitchFamily="34" charset="0"/>
              </a:rPr>
              <a:t>Internal attributions are judgments assigning the cause of a person’s behavior to his or her personal qualities or characteristics</a:t>
            </a:r>
          </a:p>
          <a:p>
            <a:pPr marL="1085850" lvl="2" indent="-171450" defTabSz="966529">
              <a:lnSpc>
                <a:spcPct val="90000"/>
              </a:lnSpc>
              <a:spcBef>
                <a:spcPts val="634"/>
              </a:spcBef>
              <a:buFont typeface="Arial" pitchFamily="34" charset="0"/>
              <a:buChar char="•"/>
              <a:defRPr/>
            </a:pPr>
            <a:r>
              <a:rPr lang="en-US" sz="1000" b="0" baseline="0" dirty="0" smtClean="0">
                <a:cs typeface="Arial" pitchFamily="34" charset="0"/>
              </a:rPr>
              <a:t>Thoughts, personality, needs, abilities</a:t>
            </a:r>
          </a:p>
          <a:p>
            <a:pPr marL="628650" lvl="1" indent="-171450" defTabSz="966529">
              <a:lnSpc>
                <a:spcPct val="90000"/>
              </a:lnSpc>
              <a:spcBef>
                <a:spcPts val="634"/>
              </a:spcBef>
              <a:buFont typeface="Arial" pitchFamily="34" charset="0"/>
              <a:buChar char="•"/>
              <a:defRPr/>
            </a:pPr>
            <a:r>
              <a:rPr lang="en-US" sz="1000" b="0" baseline="0" dirty="0" smtClean="0">
                <a:cs typeface="Arial" pitchFamily="34" charset="0"/>
              </a:rPr>
              <a:t>Situational attributions are judgments assigning the cause of a person’s behavior to his or her environment</a:t>
            </a:r>
          </a:p>
          <a:p>
            <a:pPr marL="1085850" lvl="2" indent="-171450" defTabSz="966529">
              <a:lnSpc>
                <a:spcPct val="90000"/>
              </a:lnSpc>
              <a:spcBef>
                <a:spcPts val="634"/>
              </a:spcBef>
              <a:buFont typeface="Arial" pitchFamily="34" charset="0"/>
              <a:buChar char="•"/>
              <a:defRPr/>
            </a:pPr>
            <a:r>
              <a:rPr lang="en-US" sz="1000" b="0" baseline="0" dirty="0" smtClean="0">
                <a:cs typeface="Arial" pitchFamily="34" charset="0"/>
              </a:rPr>
              <a:t>Factors that lie outside of a person.</a:t>
            </a:r>
          </a:p>
          <a:p>
            <a:endParaRPr lang="en-US" sz="1000" b="1" i="0" u="none" strike="noStrike" kern="1200" baseline="0" dirty="0" smtClean="0">
              <a:solidFill>
                <a:schemeClr val="tx1"/>
              </a:solidFill>
              <a:cs typeface="Arial" pitchFamily="34" charset="0"/>
            </a:endParaRPr>
          </a:p>
          <a:p>
            <a:endParaRPr lang="en-US" sz="1000" b="0" i="0" u="none" strike="noStrike" kern="1200" baseline="0" dirty="0" smtClean="0">
              <a:solidFill>
                <a:schemeClr val="tx1"/>
              </a:solidFill>
            </a:endParaRPr>
          </a:p>
          <a:p>
            <a:endParaRPr lang="en-US" sz="1000" b="0" i="0" u="none" strike="noStrike" kern="1200" baseline="0" dirty="0" smtClean="0">
              <a:solidFill>
                <a:schemeClr val="tx1"/>
              </a:solidFill>
            </a:endParaRPr>
          </a:p>
          <a:p>
            <a:endParaRPr lang="en-US" sz="1000" b="0" i="0" u="none" strike="noStrike" kern="1200" baseline="0" dirty="0" smtClean="0">
              <a:solidFill>
                <a:schemeClr val="tx1"/>
              </a:solidFill>
            </a:endParaRPr>
          </a:p>
          <a:p>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000" b="1" dirty="0" smtClean="0">
                <a:cs typeface="Arial" pitchFamily="34" charset="0"/>
              </a:rPr>
              <a:t>IMAGE: </a:t>
            </a:r>
            <a:r>
              <a:rPr lang="en-US" sz="1000" b="0" dirty="0" smtClean="0">
                <a:cs typeface="Arial" pitchFamily="34" charset="0"/>
              </a:rPr>
              <a:t>[© </a:t>
            </a:r>
            <a:r>
              <a:rPr lang="en-US" sz="1200" b="0" i="0" u="none" strike="noStrike" kern="1200" baseline="0" dirty="0" smtClean="0">
                <a:solidFill>
                  <a:schemeClr val="tx1"/>
                </a:solidFill>
                <a:latin typeface="+mn-lt"/>
                <a:ea typeface="MS PGothic" panose="020B0600070205080204" pitchFamily="34" charset="-128"/>
                <a:cs typeface="+mn-cs"/>
              </a:rPr>
              <a:t>Denise Hager/</a:t>
            </a:r>
            <a:r>
              <a:rPr lang="en-US" sz="1200" b="0" i="0" u="none" strike="noStrike" kern="1200" baseline="0" dirty="0" err="1" smtClean="0">
                <a:solidFill>
                  <a:schemeClr val="tx1"/>
                </a:solidFill>
                <a:latin typeface="+mn-lt"/>
                <a:ea typeface="MS PGothic" panose="020B0600070205080204" pitchFamily="34" charset="-128"/>
                <a:cs typeface="+mn-cs"/>
              </a:rPr>
              <a:t>Catchlight</a:t>
            </a:r>
            <a:r>
              <a:rPr lang="en-US" sz="1200" b="0" i="0" u="none" strike="noStrike" kern="1200" baseline="0" dirty="0" smtClean="0">
                <a:solidFill>
                  <a:schemeClr val="tx1"/>
                </a:solidFill>
                <a:latin typeface="+mn-lt"/>
                <a:ea typeface="MS PGothic" panose="020B0600070205080204" pitchFamily="34" charset="-128"/>
                <a:cs typeface="+mn-cs"/>
              </a:rPr>
              <a:t> Visual Services/</a:t>
            </a:r>
            <a:r>
              <a:rPr lang="en-US" sz="1200" b="0" i="0" u="none" strike="noStrike" kern="1200" baseline="0" dirty="0" err="1" smtClean="0">
                <a:solidFill>
                  <a:schemeClr val="tx1"/>
                </a:solidFill>
                <a:latin typeface="+mn-lt"/>
                <a:ea typeface="MS PGothic" panose="020B0600070205080204" pitchFamily="34" charset="-128"/>
                <a:cs typeface="+mn-cs"/>
              </a:rPr>
              <a:t>Alamy</a:t>
            </a:r>
            <a:r>
              <a:rPr lang="en-US" sz="1200" b="0" i="0" u="none" strike="noStrike" kern="1200" baseline="0" dirty="0" smtClean="0">
                <a:solidFill>
                  <a:schemeClr val="tx1"/>
                </a:solidFill>
                <a:latin typeface="+mn-lt"/>
                <a:ea typeface="MS PGothic" panose="020B0600070205080204" pitchFamily="34" charset="-128"/>
                <a:cs typeface="+mn-cs"/>
              </a:rPr>
              <a:t>] (</a:t>
            </a:r>
            <a:r>
              <a:rPr lang="en-US" sz="1200" b="0" i="0" u="none" strike="noStrike" kern="1200" baseline="0" dirty="0" err="1" smtClean="0">
                <a:solidFill>
                  <a:schemeClr val="tx1"/>
                </a:solidFill>
                <a:latin typeface="+mn-lt"/>
                <a:ea typeface="MS PGothic" panose="020B0600070205080204" pitchFamily="34" charset="-128"/>
                <a:cs typeface="+mn-cs"/>
              </a:rPr>
              <a:t>Pastorino</a:t>
            </a:r>
            <a:r>
              <a:rPr lang="en-US" sz="1200" b="0" i="0" u="none" strike="noStrike" kern="1200" baseline="0" dirty="0" smtClean="0">
                <a:solidFill>
                  <a:schemeClr val="tx1"/>
                </a:solidFill>
                <a:latin typeface="+mn-lt"/>
                <a:ea typeface="MS PGothic" panose="020B0600070205080204" pitchFamily="34" charset="-128"/>
                <a:cs typeface="+mn-cs"/>
              </a:rPr>
              <a:t>, p. 418): If you witnessed this scene, what attributions would you make about this woman’s behavior? Would you assume that her behavior reflects her personality traits? Or would you</a:t>
            </a:r>
          </a:p>
          <a:p>
            <a:r>
              <a:rPr lang="en-US" sz="1200" b="0" i="0" u="none" strike="noStrike" kern="1200" baseline="0" dirty="0" smtClean="0">
                <a:solidFill>
                  <a:schemeClr val="tx1"/>
                </a:solidFill>
                <a:latin typeface="+mn-lt"/>
                <a:ea typeface="MS PGothic" panose="020B0600070205080204" pitchFamily="34" charset="-128"/>
                <a:cs typeface="+mn-cs"/>
              </a:rPr>
              <a:t>assume that the situation must have elicited her behavior?</a:t>
            </a:r>
            <a:endParaRPr lang="en-US" sz="1600" b="0" dirty="0" smtClean="0">
              <a:cs typeface="Arial" pitchFamily="34" charset="0"/>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Social Cognition 5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cs typeface="Arial" pitchFamily="34" charset="0"/>
            </a:endParaRPr>
          </a:p>
          <a:p>
            <a:pPr marL="0" marR="0" indent="0" algn="l" defTabSz="914400" rtl="0" eaLnBrk="0" fontAlgn="base" latinLnBrk="0" hangingPunct="0">
              <a:lnSpc>
                <a:spcPct val="90000"/>
              </a:lnSpc>
              <a:spcBef>
                <a:spcPts val="600"/>
              </a:spcBef>
              <a:spcAft>
                <a:spcPct val="0"/>
              </a:spcAft>
              <a:buClrTx/>
              <a:buSzTx/>
              <a:buFontTx/>
              <a:buNone/>
              <a:tabLst/>
              <a:defRPr/>
            </a:pPr>
            <a:r>
              <a:rPr lang="en-US" sz="1000" dirty="0" smtClean="0"/>
              <a:t>Attributions</a:t>
            </a:r>
            <a:r>
              <a:rPr lang="en-US" sz="1000" baseline="0" dirty="0" smtClean="0"/>
              <a:t> are often made with limited information.</a:t>
            </a:r>
          </a:p>
          <a:p>
            <a:pPr marL="171450" marR="0"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aseline="0" dirty="0" smtClean="0"/>
              <a:t>We can see the behavior, but need to make a logical leap to determine the cause of it. </a:t>
            </a:r>
            <a:r>
              <a:rPr lang="en-US" sz="1000" dirty="0" smtClean="0"/>
              <a:t>Sometimes that leap takes us in the wrong direction.</a:t>
            </a:r>
          </a:p>
          <a:p>
            <a:pPr marL="171450" marR="0"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endParaRPr lang="en-US" sz="1000" dirty="0" smtClean="0"/>
          </a:p>
          <a:p>
            <a:pPr marL="0" marR="0" lvl="0" indent="0" algn="l" defTabSz="914400" rtl="0" eaLnBrk="0" fontAlgn="base" latinLnBrk="0" hangingPunct="0">
              <a:lnSpc>
                <a:spcPct val="90000"/>
              </a:lnSpc>
              <a:spcBef>
                <a:spcPts val="600"/>
              </a:spcBef>
              <a:spcAft>
                <a:spcPct val="0"/>
              </a:spcAft>
              <a:buClrTx/>
              <a:buSzTx/>
              <a:buFont typeface="Arial" panose="020B0604020202020204" pitchFamily="34" charset="0"/>
              <a:buNone/>
              <a:tabLst/>
              <a:defRPr/>
            </a:pPr>
            <a:r>
              <a:rPr lang="en-US" sz="1000" b="0" dirty="0" smtClean="0"/>
              <a:t>The </a:t>
            </a:r>
            <a:r>
              <a:rPr lang="en-US" sz="1000" b="1" dirty="0" smtClean="0"/>
              <a:t>fundamental</a:t>
            </a:r>
            <a:r>
              <a:rPr lang="en-US" sz="1000" b="1" baseline="0" dirty="0" smtClean="0"/>
              <a:t> attribution error</a:t>
            </a:r>
            <a:r>
              <a:rPr lang="en-US" sz="1000" baseline="0" dirty="0" smtClean="0"/>
              <a:t> is the most common type of attribution error people make.</a:t>
            </a:r>
          </a:p>
          <a:p>
            <a:pPr marL="171450" marR="0" lvl="0"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aseline="0" dirty="0" smtClean="0"/>
              <a:t>We basically overestimate the importance of dispositional factors when observing the behavior of others</a:t>
            </a:r>
          </a:p>
          <a:p>
            <a:pPr marL="628650" marR="0" lvl="1"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aseline="0" dirty="0" smtClean="0"/>
              <a:t>For instance, if somebody cuts you off in traffic or goes speeding by you, it’s common to think “that person is reckless” (or worse).</a:t>
            </a:r>
          </a:p>
          <a:p>
            <a:pPr marL="628650" marR="0" lvl="1"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aseline="0" dirty="0" smtClean="0"/>
              <a:t>Another example is when people attribute the actions of a movie character to the actor or actress’s personality.</a:t>
            </a:r>
          </a:p>
          <a:p>
            <a:pPr marL="628650" marR="0" lvl="1"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endParaRPr lang="en-US" sz="1000"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cs typeface="Arial" pitchFamily="34" charset="0"/>
            </a:endParaRPr>
          </a:p>
          <a:p>
            <a:pPr marL="0" lvl="0" indent="0" defTabSz="966529">
              <a:lnSpc>
                <a:spcPct val="90000"/>
              </a:lnSpc>
              <a:spcBef>
                <a:spcPts val="634"/>
              </a:spcBef>
              <a:buFont typeface="Arial" pitchFamily="34" charset="0"/>
              <a:buNone/>
              <a:defRPr/>
            </a:pPr>
            <a:r>
              <a:rPr lang="en-US" sz="1000" b="0" dirty="0" smtClean="0">
                <a:cs typeface="Arial" pitchFamily="34" charset="0"/>
              </a:rPr>
              <a:t>For more on attribution errors: </a:t>
            </a:r>
            <a:r>
              <a:rPr lang="en-US" sz="1000" b="0" dirty="0" smtClean="0">
                <a:cs typeface="Arial" pitchFamily="34" charset="0"/>
                <a:hlinkClick r:id="rId3"/>
              </a:rPr>
              <a:t>https://www.youtube.com/watch?v=mDhiyPAD6NQ</a:t>
            </a:r>
            <a:r>
              <a:rPr lang="en-US" sz="1000" b="0" dirty="0" smtClean="0">
                <a:cs typeface="Arial" pitchFamily="34" charset="0"/>
              </a:rPr>
              <a:t>  (7:05)</a:t>
            </a:r>
          </a:p>
          <a:p>
            <a:pPr marL="0" lvl="0" indent="0" defTabSz="966529">
              <a:lnSpc>
                <a:spcPct val="90000"/>
              </a:lnSpc>
              <a:spcBef>
                <a:spcPts val="634"/>
              </a:spcBef>
              <a:buFont typeface="Arial" pitchFamily="34" charset="0"/>
              <a:buNone/>
              <a:defRPr/>
            </a:pPr>
            <a:endParaRPr lang="en-US" sz="1000" b="0" dirty="0" smtClean="0">
              <a:cs typeface="Arial" pitchFamily="34" charset="0"/>
            </a:endParaRPr>
          </a:p>
          <a:p>
            <a:pPr marL="0" marR="0" indent="0" algn="l" defTabSz="914400" rtl="0" eaLnBrk="0" fontAlgn="base" latinLnBrk="0" hangingPunct="0">
              <a:lnSpc>
                <a:spcPct val="90000"/>
              </a:lnSpc>
              <a:spcBef>
                <a:spcPts val="600"/>
              </a:spcBef>
              <a:spcAft>
                <a:spcPct val="0"/>
              </a:spcAft>
              <a:buClrTx/>
              <a:buSzTx/>
              <a:buFontTx/>
              <a:buNone/>
              <a:tabLst/>
              <a:defRPr/>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a:t>
            </a:fld>
            <a:endParaRPr lang="en-US" altLang="en-US" dirty="0"/>
          </a:p>
        </p:txBody>
      </p:sp>
    </p:spTree>
    <p:extLst>
      <p:ext uri="{BB962C8B-B14F-4D97-AF65-F5344CB8AC3E}">
        <p14:creationId xmlns:p14="http://schemas.microsoft.com/office/powerpoint/2010/main" val="2637760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90000"/>
              </a:lnSpc>
              <a:spcBef>
                <a:spcPts val="600"/>
              </a:spcBef>
              <a:spcAft>
                <a:spcPct val="0"/>
              </a:spcAft>
              <a:buClrTx/>
              <a:buSzTx/>
              <a:buFont typeface="Arial" panose="020B0604020202020204" pitchFamily="34" charset="0"/>
              <a:buNone/>
              <a:tabLst/>
              <a:defRPr/>
            </a:pPr>
            <a:r>
              <a:rPr lang="en-US" sz="1000" b="1" i="0" u="none" strike="noStrike" kern="1200" baseline="0" dirty="0" smtClean="0">
                <a:solidFill>
                  <a:schemeClr val="tx1"/>
                </a:solidFill>
              </a:rPr>
              <a:t>IMAGE:</a:t>
            </a:r>
          </a:p>
          <a:p>
            <a:pPr marL="0" marR="0" lvl="0" indent="0" algn="l" defTabSz="914400" rtl="0" eaLnBrk="0" fontAlgn="base" latinLnBrk="0" hangingPunct="0">
              <a:lnSpc>
                <a:spcPct val="90000"/>
              </a:lnSpc>
              <a:spcBef>
                <a:spcPts val="600"/>
              </a:spcBef>
              <a:spcAft>
                <a:spcPct val="0"/>
              </a:spcAft>
              <a:buClrTx/>
              <a:buSzTx/>
              <a:buFont typeface="Arial" panose="020B0604020202020204" pitchFamily="34" charset="0"/>
              <a:buNone/>
              <a:tabLst/>
              <a:defRPr/>
            </a:pPr>
            <a:r>
              <a:rPr lang="en-US" sz="1000" b="1" i="0" u="none" strike="noStrike" kern="1200" baseline="0" dirty="0" smtClean="0">
                <a:solidFill>
                  <a:schemeClr val="tx1"/>
                </a:solidFill>
              </a:rPr>
              <a:t>Social Cognition 6 of 13</a:t>
            </a:r>
          </a:p>
          <a:p>
            <a:pPr marL="0" marR="0" lvl="0" indent="0" algn="l" defTabSz="914400" rtl="0" eaLnBrk="0" fontAlgn="base" latinLnBrk="0" hangingPunct="0">
              <a:lnSpc>
                <a:spcPct val="90000"/>
              </a:lnSpc>
              <a:spcBef>
                <a:spcPts val="600"/>
              </a:spcBef>
              <a:spcAft>
                <a:spcPct val="0"/>
              </a:spcAft>
              <a:buClrTx/>
              <a:buSzTx/>
              <a:buFont typeface="Arial" panose="020B0604020202020204" pitchFamily="34" charset="0"/>
              <a:buNone/>
              <a:tabLst/>
              <a:defRPr/>
            </a:pPr>
            <a:endParaRPr lang="en-US" sz="1000" b="0" dirty="0" smtClean="0"/>
          </a:p>
          <a:p>
            <a:pPr marL="0" marR="0" lvl="0" indent="0" algn="l" defTabSz="914400" rtl="0" eaLnBrk="0" fontAlgn="base" latinLnBrk="0" hangingPunct="0">
              <a:lnSpc>
                <a:spcPct val="90000"/>
              </a:lnSpc>
              <a:spcBef>
                <a:spcPts val="600"/>
              </a:spcBef>
              <a:spcAft>
                <a:spcPct val="0"/>
              </a:spcAft>
              <a:buClrTx/>
              <a:buSzTx/>
              <a:buFont typeface="Arial" panose="020B0604020202020204" pitchFamily="34" charset="0"/>
              <a:buNone/>
              <a:tabLst/>
              <a:defRPr/>
            </a:pPr>
            <a:r>
              <a:rPr lang="en-US" sz="1000" b="0" dirty="0" smtClean="0"/>
              <a:t>Other types of attribution errors are based</a:t>
            </a:r>
            <a:r>
              <a:rPr lang="en-US" sz="1000" b="0" baseline="0" dirty="0" smtClean="0"/>
              <a:t> on differences in how we view ourselves and others.</a:t>
            </a:r>
          </a:p>
          <a:p>
            <a:pPr marL="0" marR="0" lvl="0" indent="0" algn="l" defTabSz="914400" rtl="0" eaLnBrk="0" fontAlgn="base" latinLnBrk="0" hangingPunct="0">
              <a:lnSpc>
                <a:spcPct val="90000"/>
              </a:lnSpc>
              <a:spcBef>
                <a:spcPts val="600"/>
              </a:spcBef>
              <a:spcAft>
                <a:spcPct val="0"/>
              </a:spcAft>
              <a:buClrTx/>
              <a:buSzTx/>
              <a:buFont typeface="Arial" panose="020B0604020202020204" pitchFamily="34" charset="0"/>
              <a:buNone/>
              <a:tabLst/>
              <a:defRPr/>
            </a:pPr>
            <a:endParaRPr lang="en-US" sz="1000" b="0" dirty="0" smtClean="0"/>
          </a:p>
          <a:p>
            <a:pPr marL="171450" marR="0" lvl="0"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dirty="0" smtClean="0"/>
              <a:t>The </a:t>
            </a:r>
            <a:r>
              <a:rPr lang="en-US" sz="1000" b="1" dirty="0" smtClean="0"/>
              <a:t>actor-observer bias </a:t>
            </a:r>
            <a:r>
              <a:rPr lang="en-US" sz="1000" b="0" dirty="0" smtClean="0"/>
              <a:t>is</a:t>
            </a:r>
            <a:r>
              <a:rPr lang="en-US" sz="1000" b="0" baseline="0" dirty="0" smtClean="0"/>
              <a:t> our tendency to attribute others’ actions to internal factors, while attributing our own actions to external factors.</a:t>
            </a:r>
          </a:p>
          <a:p>
            <a:pPr marL="628650" marR="0" lvl="1"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We are more aware of the situational factors affecting us. When we observe others, situational factors may be unknown or difficult to detect.</a:t>
            </a:r>
          </a:p>
          <a:p>
            <a:pPr marL="628650" marR="0" lvl="1"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Imagine you’re driving on the freeway and suddenly notice that your exit is right up ahead, but you’re in the left lane. You might mash down on the accelerator to get ahead of traffic and sharply cut over to the exit. If you’re like most people, you (</a:t>
            </a:r>
            <a:r>
              <a:rPr lang="en-US" sz="1000" b="0" i="0" baseline="0" dirty="0" smtClean="0"/>
              <a:t>the </a:t>
            </a:r>
            <a:r>
              <a:rPr lang="en-US" sz="1000" b="0" i="1" baseline="0" dirty="0" smtClean="0"/>
              <a:t>ACTOR</a:t>
            </a:r>
            <a:r>
              <a:rPr lang="en-US" sz="1000" b="0" baseline="0" dirty="0" smtClean="0"/>
              <a:t>) will rationalize your behavior by attributing it to external factors:</a:t>
            </a:r>
          </a:p>
          <a:p>
            <a:pPr marL="1085850" marR="0" lvl="2"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I couldn’t get into the line of cars, so I had to speed up.</a:t>
            </a:r>
          </a:p>
          <a:p>
            <a:pPr marL="1085850" marR="0" lvl="2"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I was thinking about an argument I had earlier, otherwise I would have gotten over earlier.</a:t>
            </a:r>
          </a:p>
          <a:p>
            <a:pPr marL="1085850" marR="0" lvl="2"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There should be more signs to indicate which exits are coming up.</a:t>
            </a:r>
          </a:p>
          <a:p>
            <a:pPr marL="628650" marR="0" lvl="1"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The other drivers on the road (the </a:t>
            </a:r>
            <a:r>
              <a:rPr lang="en-US" sz="1000" b="0" i="1" baseline="0" dirty="0" smtClean="0"/>
              <a:t>OBSERVERS</a:t>
            </a:r>
            <a:r>
              <a:rPr lang="en-US" sz="1000" b="0" i="0" baseline="0" dirty="0" smtClean="0"/>
              <a:t>) are likely to attribute your behavior to internal factors:</a:t>
            </a:r>
          </a:p>
          <a:p>
            <a:pPr marL="1085850" marR="0" lvl="2"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i="0" baseline="0" dirty="0" smtClean="0"/>
              <a:t>That person is a jerk!</a:t>
            </a:r>
          </a:p>
          <a:p>
            <a:pPr marL="1085850" marR="0" lvl="2"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i="0" baseline="0" dirty="0" smtClean="0"/>
              <a:t>What a horrible driver!</a:t>
            </a:r>
            <a:endParaRPr lang="en-US" sz="1000" b="1" dirty="0" smtClean="0"/>
          </a:p>
          <a:p>
            <a:pPr marL="171450" marR="0" lvl="0"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endParaRPr lang="en-US" sz="1000" b="0" dirty="0" smtClean="0"/>
          </a:p>
          <a:p>
            <a:pPr marL="171450" marR="0" lvl="0"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dirty="0" smtClean="0"/>
              <a:t>In the</a:t>
            </a:r>
            <a:r>
              <a:rPr lang="en-US" sz="1000" b="1" dirty="0" smtClean="0"/>
              <a:t> Self-serving</a:t>
            </a:r>
            <a:r>
              <a:rPr lang="en-US" sz="1000" b="1" baseline="0" dirty="0" smtClean="0"/>
              <a:t> bias</a:t>
            </a:r>
            <a:r>
              <a:rPr lang="en-US" sz="1000" b="0" baseline="0" dirty="0" smtClean="0"/>
              <a:t>, we judge our failures as due to situational factors but our successes as due to dispositional factors.</a:t>
            </a:r>
          </a:p>
          <a:p>
            <a:pPr marL="628650" marR="0" lvl="1"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Doing this allows us to protect our self-esteem and view ourselves in a positive manner.</a:t>
            </a:r>
          </a:p>
          <a:p>
            <a:pPr marL="628650" marR="0" lvl="1"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A classic example of this can be seen in students’ reactions to their performance on an exam.</a:t>
            </a:r>
          </a:p>
          <a:p>
            <a:pPr marL="1085850" marR="0" lvl="2"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Often, success on an exam will be attributed to internal factors:</a:t>
            </a:r>
          </a:p>
          <a:p>
            <a:pPr marL="1543050" marR="0" lvl="3"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I studied hard.</a:t>
            </a:r>
          </a:p>
          <a:p>
            <a:pPr marL="1543050" marR="0" lvl="3"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I’m intelligent.</a:t>
            </a:r>
          </a:p>
          <a:p>
            <a:pPr marL="1543050" marR="0" lvl="3"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I’m good at using a particular test-taking strategy.</a:t>
            </a:r>
          </a:p>
          <a:p>
            <a:pPr marL="1085850" marR="0" lvl="2"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Failure, on the other hand, is often attributed to external factors:</a:t>
            </a:r>
          </a:p>
          <a:p>
            <a:pPr marL="1543050" marR="0" lvl="3"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The questions were unfair (or tricky, difficult to understand, etc.).</a:t>
            </a:r>
          </a:p>
          <a:p>
            <a:pPr marL="1543050" marR="0" lvl="3"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The test didn’t cover the material I was told to study.</a:t>
            </a:r>
          </a:p>
          <a:p>
            <a:pPr marL="1543050" marR="0" lvl="3"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My roommate kept bugging me and I couldn’t study.</a:t>
            </a:r>
          </a:p>
          <a:p>
            <a:pPr marL="1543050" marR="0" lvl="3"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All of my professors scheduled exams this week and I didn’t have enough time to prepare.</a:t>
            </a:r>
          </a:p>
          <a:p>
            <a:pPr marL="628650" marR="0" lvl="1" indent="-1714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lang="en-US" sz="1000" b="0" baseline="0" dirty="0" smtClean="0"/>
              <a:t>Note that we don’t always use the self-serving bias, but it is a general tendency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a:t>
            </a:fld>
            <a:endParaRPr lang="en-US" altLang="en-US" dirty="0"/>
          </a:p>
        </p:txBody>
      </p:sp>
    </p:spTree>
    <p:extLst>
      <p:ext uri="{BB962C8B-B14F-4D97-AF65-F5344CB8AC3E}">
        <p14:creationId xmlns:p14="http://schemas.microsoft.com/office/powerpoint/2010/main" val="263776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dirty="0" smtClean="0"/>
              <a:t>IMAGE:</a:t>
            </a:r>
            <a:r>
              <a:rPr lang="en-US" sz="1000" b="1" baseline="0" dirty="0" smtClean="0"/>
              <a:t> Based on </a:t>
            </a:r>
            <a:r>
              <a:rPr lang="en-US" sz="1000" b="1" dirty="0" smtClean="0"/>
              <a:t>Figure 12.4</a:t>
            </a:r>
            <a:r>
              <a:rPr lang="en-US" sz="1000" b="1" baseline="0" dirty="0" smtClean="0"/>
              <a:t> </a:t>
            </a:r>
            <a:r>
              <a:rPr lang="en-US" sz="1000" b="1" dirty="0" smtClean="0"/>
              <a:t>(Weiten) </a:t>
            </a:r>
          </a:p>
          <a:p>
            <a:r>
              <a:rPr lang="en-US" sz="1000" b="0" i="0" u="none" strike="noStrike" kern="1200" baseline="0" dirty="0" smtClean="0">
                <a:solidFill>
                  <a:schemeClr val="tx1"/>
                </a:solidFill>
              </a:rPr>
              <a:t>[</a:t>
            </a:r>
            <a:r>
              <a:rPr lang="en-US" sz="1000" b="0" dirty="0" smtClean="0">
                <a:cs typeface="Arial" pitchFamily="34" charset="0"/>
              </a:rPr>
              <a:t>© </a:t>
            </a:r>
            <a:r>
              <a:rPr lang="en-US" sz="1000" b="0" i="0" u="none" strike="noStrike" kern="1200" baseline="0" dirty="0" smtClean="0">
                <a:solidFill>
                  <a:schemeClr val="tx1"/>
                </a:solidFill>
              </a:rPr>
              <a:t>Cengage Learning]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Social Cognition 7 of 13</a:t>
            </a:r>
          </a:p>
          <a:p>
            <a:endParaRPr lang="en-US" sz="1000" b="0" i="0" u="none" strike="noStrike" kern="1200" baseline="0" dirty="0" smtClean="0">
              <a:solidFill>
                <a:schemeClr val="tx1"/>
              </a:solidFill>
            </a:endParaRPr>
          </a:p>
          <a:p>
            <a:r>
              <a:rPr lang="en-US" sz="1000" b="0" dirty="0" smtClean="0"/>
              <a:t>An </a:t>
            </a:r>
            <a:r>
              <a:rPr lang="en-US" sz="1000" b="1" dirty="0" smtClean="0"/>
              <a:t>attitude</a:t>
            </a:r>
            <a:r>
              <a:rPr lang="en-US" sz="1000" b="0" dirty="0" smtClean="0"/>
              <a:t> is a mixture of belief and emotion that predisposes a person to respond to other people, objects, or groups in a positive or negative way</a:t>
            </a:r>
          </a:p>
          <a:p>
            <a:pPr marL="171450" indent="-171450">
              <a:buFont typeface="Arial" panose="020B0604020202020204" pitchFamily="34" charset="0"/>
              <a:buChar char="•"/>
            </a:pPr>
            <a:r>
              <a:rPr lang="en-US" sz="1000" b="0" dirty="0" smtClean="0"/>
              <a:t>The cognitive component of an attitude is what you believe about a particular object or issue </a:t>
            </a:r>
          </a:p>
          <a:p>
            <a:pPr marL="171450" indent="-171450">
              <a:buFont typeface="Arial" panose="020B0604020202020204" pitchFamily="34" charset="0"/>
              <a:buChar char="•"/>
            </a:pPr>
            <a:r>
              <a:rPr lang="en-US" sz="1000" b="0" dirty="0" smtClean="0"/>
              <a:t>The affective component consists of your feelings toward the attitudinal object </a:t>
            </a:r>
          </a:p>
          <a:p>
            <a:pPr marL="171450" indent="-171450">
              <a:buFont typeface="Arial" panose="020B0604020202020204" pitchFamily="34" charset="0"/>
              <a:buChar char="•"/>
            </a:pPr>
            <a:r>
              <a:rPr lang="en-US" sz="1000" b="0" dirty="0" smtClean="0"/>
              <a:t>The behavioral component refers to your actions toward various people, objects, or institutions. </a:t>
            </a:r>
          </a:p>
          <a:p>
            <a:pPr marL="171450" indent="-171450">
              <a:buFont typeface="Arial" panose="020B0604020202020204" pitchFamily="34" charset="0"/>
              <a:buChar char="•"/>
            </a:pPr>
            <a:endParaRPr lang="en-US" sz="1000" b="0" dirty="0" smtClean="0"/>
          </a:p>
          <a:p>
            <a:pPr marL="0" indent="0">
              <a:buFont typeface="Arial" panose="020B0604020202020204" pitchFamily="34" charset="0"/>
              <a:buNone/>
            </a:pPr>
            <a:r>
              <a:rPr lang="en-US" sz="1000" b="0" dirty="0" smtClean="0"/>
              <a:t>Attitudes are formed via:</a:t>
            </a:r>
          </a:p>
          <a:p>
            <a:pPr marL="171450" indent="-171450">
              <a:buFont typeface="Arial" panose="020B0604020202020204" pitchFamily="34" charset="0"/>
              <a:buChar char="•"/>
            </a:pPr>
            <a:r>
              <a:rPr lang="en-US" sz="1000" b="0" dirty="0" smtClean="0"/>
              <a:t>Direct experience with the attitudinal object</a:t>
            </a:r>
          </a:p>
          <a:p>
            <a:pPr marL="171450" indent="-171450">
              <a:buFont typeface="Arial" panose="020B0604020202020204" pitchFamily="34" charset="0"/>
              <a:buChar char="•"/>
            </a:pPr>
            <a:r>
              <a:rPr lang="en-US" sz="1000" b="0" dirty="0" smtClean="0"/>
              <a:t>Chance conditioning as</a:t>
            </a:r>
            <a:r>
              <a:rPr lang="en-US" sz="1000" b="0" baseline="0" dirty="0" smtClean="0"/>
              <a:t> a result of a small number of contacts with an attitudinal object</a:t>
            </a:r>
          </a:p>
          <a:p>
            <a:pPr marL="171450" indent="-171450">
              <a:buFont typeface="Arial" panose="020B0604020202020204" pitchFamily="34" charset="0"/>
              <a:buChar char="•"/>
            </a:pPr>
            <a:r>
              <a:rPr lang="en-US" sz="1000" b="0" baseline="0" dirty="0" smtClean="0"/>
              <a:t>Interaction with others, including families and other groups</a:t>
            </a:r>
          </a:p>
          <a:p>
            <a:pPr marL="171450" indent="-171450">
              <a:buFont typeface="Arial" panose="020B0604020202020204" pitchFamily="34" charset="0"/>
              <a:buChar char="•"/>
            </a:pPr>
            <a:r>
              <a:rPr lang="en-US" sz="1000" b="0" baseline="0" dirty="0" smtClean="0"/>
              <a:t>The media including newspapers, television/radio, and the Internet </a:t>
            </a:r>
            <a:endParaRPr lang="en-US" sz="1000" b="0" dirty="0" smtClean="0"/>
          </a:p>
          <a:p>
            <a:pPr marL="0" indent="0">
              <a:buFont typeface="Arial" panose="020B0604020202020204" pitchFamily="34" charset="0"/>
              <a:buNone/>
            </a:pPr>
            <a:endParaRPr lang="en-US" sz="1000" b="0" dirty="0" smtClean="0"/>
          </a:p>
          <a:p>
            <a:pPr marL="0" indent="0">
              <a:buFont typeface="Arial" panose="020B0604020202020204" pitchFamily="34" charset="0"/>
              <a:buNone/>
            </a:pPr>
            <a:endParaRPr lang="en-US" dirty="0"/>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7</a:t>
            </a:fld>
            <a:endParaRPr lang="en-US" altLang="en-US" dirty="0"/>
          </a:p>
        </p:txBody>
      </p:sp>
    </p:spTree>
    <p:extLst>
      <p:ext uri="{BB962C8B-B14F-4D97-AF65-F5344CB8AC3E}">
        <p14:creationId xmlns:p14="http://schemas.microsoft.com/office/powerpoint/2010/main" val="2957190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IMAGE:</a:t>
            </a:r>
            <a:r>
              <a:rPr lang="en-US" b="0" dirty="0" smtClean="0"/>
              <a:t> </a:t>
            </a:r>
            <a:r>
              <a:rPr lang="en-US" b="0" i="0" dirty="0" smtClean="0"/>
              <a:t>[</a:t>
            </a:r>
            <a:r>
              <a:rPr lang="en-US" b="0" dirty="0" smtClean="0">
                <a:cs typeface="Arial" pitchFamily="34" charset="0"/>
              </a:rPr>
              <a:t>© Cengage Learning</a:t>
            </a:r>
            <a:r>
              <a:rPr lang="en-US" b="0" i="0" dirty="0" smtClean="0"/>
              <a:t>] (</a:t>
            </a:r>
            <a:r>
              <a:rPr lang="en-US" b="0" i="0" dirty="0" err="1" smtClean="0"/>
              <a:t>Nevid</a:t>
            </a:r>
            <a:r>
              <a:rPr lang="en-US" b="0" i="0" dirty="0" smtClean="0"/>
              <a:t>, Figure 12.3, p. </a:t>
            </a:r>
            <a:r>
              <a:rPr lang="en-US" b="0" i="0" smtClean="0"/>
              <a:t>452)</a:t>
            </a:r>
            <a:endParaRPr lang="en-US" b="0" i="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smtClean="0">
                <a:solidFill>
                  <a:schemeClr val="tx1"/>
                </a:solidFill>
                <a:latin typeface="+mn-lt"/>
                <a:ea typeface="MS PGothic" panose="020B0600070205080204" pitchFamily="34" charset="-128"/>
                <a:cs typeface="+mn-cs"/>
              </a:rPr>
              <a:t>Social Cognition 8 of 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r>
              <a:rPr lang="en-US" b="1" dirty="0" smtClean="0"/>
              <a:t>Persuasion</a:t>
            </a:r>
            <a:r>
              <a:rPr lang="en-US" dirty="0" smtClean="0"/>
              <a:t> is any deliberate attempt to change attitudes or beliefs through information and arguments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According to the elaboration likelihood model, attitude change occurs through one of two routes of cognitive processing</a:t>
            </a:r>
          </a:p>
          <a:p>
            <a:pPr marL="685800" lvl="1" indent="-22860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The central route </a:t>
            </a:r>
            <a:r>
              <a:rPr lang="en-US" dirty="0" smtClean="0"/>
              <a:t>occurs when a person considers persuasive arguments carefully and thoughtfully</a:t>
            </a:r>
            <a:r>
              <a:rPr lang="en-US" sz="1200" b="0" i="0" u="none" strike="noStrike" kern="1200" baseline="0" dirty="0" smtClean="0">
                <a:solidFill>
                  <a:schemeClr val="tx1"/>
                </a:solidFill>
                <a:latin typeface="+mn-lt"/>
                <a:ea typeface="MS PGothic" panose="020B0600070205080204" pitchFamily="34" charset="-128"/>
                <a:cs typeface="+mn-cs"/>
              </a:rPr>
              <a:t> </a:t>
            </a:r>
          </a:p>
          <a:p>
            <a:pPr marL="685800" lvl="1" indent="-22860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The peripheral route </a:t>
            </a:r>
            <a:r>
              <a:rPr lang="en-US" dirty="0" smtClean="0"/>
              <a:t>occurs when a person responds to cues</a:t>
            </a:r>
            <a:r>
              <a:rPr lang="en-US" baseline="0" dirty="0" smtClean="0"/>
              <a:t> that aren’t directly related to the argument being presented.</a:t>
            </a:r>
          </a:p>
          <a:p>
            <a:pPr marL="1143000" lvl="2" indent="-22860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Instead of focusing the quality of the argument, someone might focus on qualities of the speaker or his/her emotional response.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When you are motivated and knowledgeable about a topic, you tend to engage in more elaborative processing.</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You consider the argument more critically, think more deeply about pros and cons, and come up with counterarguments. This is the central route of persuasion.</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When your motivation is low (e.g. you’re distracted or disinterested) or you lack the information or cognitive resources to evaluate a message, you’ll attend more to peripheral cues.</a:t>
            </a:r>
            <a:endParaRPr lang="en-US" b="1"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Attitudes achieved through the central route are more enduring, more resistant to counter-persuasion, and more predictive of behavior than are attitudes achieved through the peripheral route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Factors related to persuasion are typically divided into three major</a:t>
            </a:r>
            <a:r>
              <a:rPr lang="en-US" baseline="0" dirty="0" smtClean="0"/>
              <a:t> categories: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Communicator (speaker) variables are related to the person attempting to persuade us. Persuasion is more successful when the communicator is: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Attractive/likeable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Appears to be credible (seems trustworthy)</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Appears to be an expert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Message variables are related to the argument being presented. Persuasion is more likely</a:t>
            </a:r>
            <a:r>
              <a:rPr lang="en-US" baseline="0" dirty="0" smtClean="0"/>
              <a:t> when:</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The message doesn’t seem like an overt attempt to persuade us.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The message appears to present both sides of an issue.</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This can make the communicator</a:t>
            </a:r>
            <a:r>
              <a:rPr lang="en-US" baseline="0" dirty="0" smtClean="0"/>
              <a:t> seem more trustworthy and knowledgeable.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Audience variables are characteristics of the people you’re trying to persuade.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Some people are more easily persuaded than others.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The mood of the audience</a:t>
            </a:r>
            <a:r>
              <a:rPr lang="en-US" baseline="0" dirty="0" smtClean="0"/>
              <a:t> can impact the type of evaluation they use.</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When people are in a positive mood, they are less likely to be critical of a message, especially when peripheral cues help them maintain their positive mood.</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When people are in a negative mood, they are more likely to be critical and less trusting.</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8</a:t>
            </a:fld>
            <a:endParaRPr lang="en-US" altLang="en-US" dirty="0"/>
          </a:p>
        </p:txBody>
      </p:sp>
    </p:spTree>
    <p:extLst>
      <p:ext uri="{BB962C8B-B14F-4D97-AF65-F5344CB8AC3E}">
        <p14:creationId xmlns:p14="http://schemas.microsoft.com/office/powerpoint/2010/main" val="3068378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000" b="1" dirty="0" smtClean="0"/>
              <a:t>IMAGE </a:t>
            </a:r>
            <a:r>
              <a:rPr lang="en-US" sz="1000" b="0" i="0" dirty="0" smtClean="0"/>
              <a:t>[</a:t>
            </a:r>
            <a:r>
              <a:rPr lang="en-US" sz="1000" b="0" dirty="0" smtClean="0">
                <a:cs typeface="Arial" pitchFamily="34" charset="0"/>
              </a:rPr>
              <a:t>© </a:t>
            </a:r>
            <a:r>
              <a:rPr lang="en-US" sz="1200" b="0" i="0" u="none" strike="noStrike" kern="1200" baseline="0" dirty="0" smtClean="0">
                <a:solidFill>
                  <a:schemeClr val="tx1"/>
                </a:solidFill>
                <a:latin typeface="+mn-lt"/>
                <a:ea typeface="MS PGothic" panose="020B0600070205080204" pitchFamily="34" charset="-128"/>
                <a:cs typeface="+mn-cs"/>
              </a:rPr>
              <a:t>Colin Young-Wolff/Photo Edit] (</a:t>
            </a:r>
            <a:r>
              <a:rPr lang="en-US" sz="1200" b="0" i="0" u="none" strike="noStrike" kern="1200" baseline="0" dirty="0" err="1" smtClean="0">
                <a:solidFill>
                  <a:schemeClr val="tx1"/>
                </a:solidFill>
                <a:latin typeface="+mn-lt"/>
                <a:ea typeface="MS PGothic" panose="020B0600070205080204" pitchFamily="34" charset="-128"/>
                <a:cs typeface="+mn-cs"/>
              </a:rPr>
              <a:t>Pastorino</a:t>
            </a:r>
            <a:r>
              <a:rPr lang="en-US" sz="1200" b="0" i="0" u="none" strike="noStrike" kern="1200" baseline="0" dirty="0" smtClean="0">
                <a:solidFill>
                  <a:schemeClr val="tx1"/>
                </a:solidFill>
                <a:latin typeface="+mn-lt"/>
                <a:ea typeface="MS PGothic" panose="020B0600070205080204" pitchFamily="34" charset="-128"/>
                <a:cs typeface="+mn-cs"/>
              </a:rPr>
              <a:t>, p. 415): Because smoking is inconsistent with being health conscious, this person is likely to experience dissonance that</a:t>
            </a:r>
          </a:p>
          <a:p>
            <a:r>
              <a:rPr lang="en-US" sz="1200" b="0" i="0" u="none" strike="noStrike" kern="1200" baseline="0" dirty="0" smtClean="0">
                <a:solidFill>
                  <a:schemeClr val="tx1"/>
                </a:solidFill>
                <a:latin typeface="+mn-lt"/>
                <a:ea typeface="MS PGothic" panose="020B0600070205080204" pitchFamily="34" charset="-128"/>
                <a:cs typeface="+mn-cs"/>
              </a:rPr>
              <a:t>may lead to attitude or behavior change.</a:t>
            </a:r>
            <a:endParaRPr lang="en-US" sz="1000" b="0" i="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Social Cognition 9 of 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indent="-171450">
              <a:buFont typeface="Arial" panose="020B0604020202020204" pitchFamily="34" charset="0"/>
              <a:buChar char="•"/>
            </a:pPr>
            <a:r>
              <a:rPr lang="en-US" sz="1000" b="1" dirty="0" smtClean="0"/>
              <a:t>Cognitive dissonance </a:t>
            </a:r>
            <a:r>
              <a:rPr lang="en-US" sz="1000" dirty="0" smtClean="0"/>
              <a:t>is the uncomfortable state that occurs when behavior and attitudes do not match</a:t>
            </a:r>
          </a:p>
          <a:p>
            <a:pPr marL="628650" lvl="1" indent="-171450">
              <a:buFont typeface="Arial" panose="020B0604020202020204" pitchFamily="34" charset="0"/>
              <a:buChar char="•"/>
            </a:pPr>
            <a:r>
              <a:rPr lang="en-US" sz="1000" dirty="0" smtClean="0"/>
              <a:t>We want consistency in how we see ourselves,</a:t>
            </a:r>
            <a:r>
              <a:rPr lang="en-US" sz="1000" baseline="0" dirty="0" smtClean="0"/>
              <a:t> dissonance motivates us to seek resolution.</a:t>
            </a:r>
            <a:endParaRPr lang="en-US" sz="1000" dirty="0" smtClean="0"/>
          </a:p>
          <a:p>
            <a:pPr marL="628650" lvl="1" indent="-171450">
              <a:buFont typeface="Arial" panose="020B0604020202020204" pitchFamily="34" charset="0"/>
              <a:buChar char="•"/>
            </a:pPr>
            <a:r>
              <a:rPr lang="en-US" sz="1000" dirty="0" smtClean="0"/>
              <a:t>The discomfort can be resolved in several ways:</a:t>
            </a:r>
          </a:p>
          <a:p>
            <a:pPr marL="1085850" lvl="2" indent="-171450">
              <a:buFont typeface="Arial" panose="020B0604020202020204" pitchFamily="34" charset="0"/>
              <a:buChar char="•"/>
            </a:pPr>
            <a:r>
              <a:rPr lang="en-US" sz="1000" dirty="0" smtClean="0"/>
              <a:t>Changing</a:t>
            </a:r>
            <a:r>
              <a:rPr lang="en-US" sz="1000" baseline="0" dirty="0" smtClean="0"/>
              <a:t> one’s attitude entirely</a:t>
            </a:r>
          </a:p>
          <a:p>
            <a:pPr marL="1085850" lvl="2" indent="-171450">
              <a:buFont typeface="Arial" panose="020B0604020202020204" pitchFamily="34" charset="0"/>
              <a:buChar char="•"/>
            </a:pPr>
            <a:r>
              <a:rPr lang="en-US" sz="1000" baseline="0" dirty="0" smtClean="0"/>
              <a:t>Adding qualifiers that help “excuse” your behavior</a:t>
            </a:r>
          </a:p>
          <a:p>
            <a:pPr marL="1085850" lvl="2" indent="-171450">
              <a:buFont typeface="Arial" panose="020B0604020202020204" pitchFamily="34" charset="0"/>
              <a:buChar char="•"/>
            </a:pPr>
            <a:r>
              <a:rPr lang="en-US" sz="1000" baseline="0" dirty="0" smtClean="0"/>
              <a:t>Changing your behavior</a:t>
            </a:r>
            <a:endParaRPr lang="en-US" sz="1000" dirty="0" smtClean="0"/>
          </a:p>
          <a:p>
            <a:pPr marL="171450" indent="-171450">
              <a:buFont typeface="Arial" panose="020B0604020202020204" pitchFamily="34" charset="0"/>
              <a:buChar char="•"/>
            </a:pPr>
            <a:r>
              <a:rPr lang="en-US" sz="1000" b="0" dirty="0" smtClean="0"/>
              <a:t>Choosing to smoke in spite of constant warning messages can produce a sense of cognitive dissonance.</a:t>
            </a:r>
          </a:p>
          <a:p>
            <a:pPr marL="628650" lvl="1" indent="-171450">
              <a:buFont typeface="Arial" panose="020B0604020202020204" pitchFamily="34" charset="0"/>
              <a:buChar char="•"/>
            </a:pPr>
            <a:r>
              <a:rPr lang="en-US" sz="1000" b="0" dirty="0" smtClean="0"/>
              <a:t>How might this smoker reduce her dissonance? </a:t>
            </a:r>
          </a:p>
          <a:p>
            <a:pPr marL="1085850" lvl="2" indent="-171450">
              <a:buFont typeface="Arial" panose="020B0604020202020204" pitchFamily="34" charset="0"/>
              <a:buChar char="•"/>
            </a:pPr>
            <a:r>
              <a:rPr lang="en-US" sz="1000" b="0" dirty="0" smtClean="0"/>
              <a:t>She might think of examples where smokers lived a long life.</a:t>
            </a:r>
          </a:p>
          <a:p>
            <a:pPr marL="1085850" lvl="2" indent="-171450">
              <a:buFont typeface="Arial" panose="020B0604020202020204" pitchFamily="34" charset="0"/>
              <a:buChar char="•"/>
            </a:pPr>
            <a:r>
              <a:rPr lang="en-US" sz="1000" b="0" dirty="0" smtClean="0"/>
              <a:t>She might view</a:t>
            </a:r>
            <a:r>
              <a:rPr lang="en-US" sz="1000" b="0" baseline="0" dirty="0" smtClean="0"/>
              <a:t> her actions as a rebellion against “nanny-state” laws</a:t>
            </a:r>
          </a:p>
          <a:p>
            <a:pPr marL="1085850" lvl="2" indent="-171450">
              <a:buFont typeface="Arial" panose="020B0604020202020204" pitchFamily="34" charset="0"/>
              <a:buChar char="•"/>
            </a:pPr>
            <a:r>
              <a:rPr lang="en-US" sz="1000" b="0" baseline="0" dirty="0" smtClean="0"/>
              <a:t>She might reject research showing the link between smoking and cancer</a:t>
            </a:r>
          </a:p>
          <a:p>
            <a:pPr marL="1085850" lvl="2" indent="-171450">
              <a:buFont typeface="Arial" panose="020B0604020202020204" pitchFamily="34" charset="0"/>
              <a:buChar char="•"/>
            </a:pPr>
            <a:r>
              <a:rPr lang="en-US" sz="1000" b="0" baseline="0" dirty="0" smtClean="0"/>
              <a:t>She might say, “I only smoke when I’m really stressed out.”</a:t>
            </a:r>
          </a:p>
          <a:p>
            <a:pPr marL="628650" lvl="1" indent="-171450">
              <a:buFont typeface="Arial" panose="020B0604020202020204" pitchFamily="34" charset="0"/>
              <a:buChar char="•"/>
            </a:pPr>
            <a:r>
              <a:rPr lang="en-US" sz="1000" b="0" baseline="0" dirty="0" smtClean="0"/>
              <a:t>The result of these strategies is to bring her attitudes and behaviors more inline with one another.</a:t>
            </a:r>
            <a:endParaRPr lang="en-US" sz="1000" b="0" dirty="0" smtClean="0"/>
          </a:p>
          <a:p>
            <a:pPr marL="171450" indent="-171450">
              <a:buFont typeface="Arial" panose="020B0604020202020204" pitchFamily="34" charset="0"/>
              <a:buChar char="•"/>
            </a:pPr>
            <a:r>
              <a:rPr lang="en-US" sz="1000" b="0" i="0" u="none" strike="noStrike" kern="1200" baseline="0" dirty="0" smtClean="0">
                <a:solidFill>
                  <a:schemeClr val="tx1"/>
                </a:solidFill>
              </a:rPr>
              <a:t>Think of an example in which your behavior was inconsistent with your attitudes or beliefs </a:t>
            </a:r>
          </a:p>
          <a:p>
            <a:pPr marL="628650" lvl="1" indent="-171450">
              <a:buFont typeface="Arial" panose="020B0604020202020204" pitchFamily="34" charset="0"/>
              <a:buChar char="•"/>
            </a:pPr>
            <a:r>
              <a:rPr lang="en-US" sz="1000" b="0" i="0" u="none" strike="noStrike" kern="1200" baseline="0" dirty="0" smtClean="0">
                <a:solidFill>
                  <a:schemeClr val="tx1"/>
                </a:solidFill>
              </a:rPr>
              <a:t>Were you motivated to reconcile these discrepancies? </a:t>
            </a:r>
          </a:p>
          <a:p>
            <a:pPr marL="628650" lvl="1" indent="-171450">
              <a:buFont typeface="Arial" panose="020B0604020202020204" pitchFamily="34" charset="0"/>
              <a:buChar char="•"/>
            </a:pPr>
            <a:r>
              <a:rPr lang="en-US" sz="1000" b="0" i="0" u="none" strike="noStrike" kern="1200" baseline="0" dirty="0" smtClean="0">
                <a:solidFill>
                  <a:schemeClr val="tx1"/>
                </a:solidFill>
              </a:rPr>
              <a:t>Or did you simply ignore them?</a:t>
            </a:r>
            <a:endParaRPr lang="en-US" sz="10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9</a:t>
            </a:fld>
            <a:endParaRPr lang="en-US" altLang="en-US" dirty="0"/>
          </a:p>
        </p:txBody>
      </p:sp>
    </p:spTree>
    <p:extLst>
      <p:ext uri="{BB962C8B-B14F-4D97-AF65-F5344CB8AC3E}">
        <p14:creationId xmlns:p14="http://schemas.microsoft.com/office/powerpoint/2010/main" val="549880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39249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105223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708321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310303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511781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3"/>
          <p:cNvSpPr>
            <a:spLocks noGrp="1"/>
          </p:cNvSpPr>
          <p:nvPr>
            <p:ph sz="half" idx="2"/>
          </p:nvPr>
        </p:nvSpPr>
        <p:spPr>
          <a:xfrm>
            <a:off x="342900" y="1371600"/>
            <a:ext cx="8458200" cy="4921406"/>
          </a:xfrm>
        </p:spPr>
        <p:txBody>
          <a:bodyPr/>
          <a:lstStyle>
            <a:lvl1pPr marL="457200" indent="-457200">
              <a:buFont typeface="Wingdings 3" panose="05040102010807070707" pitchFamily="18" charset="2"/>
              <a:buChar char="}"/>
              <a:defRPr sz="2800" baseline="0">
                <a:solidFill>
                  <a:schemeClr val="tx2">
                    <a:lumMod val="50000"/>
                  </a:schemeClr>
                </a:solidFill>
              </a:defRPr>
            </a:lvl1pPr>
            <a:lvl2pPr marL="742950" indent="-285750">
              <a:buFont typeface="Wingdings" panose="05000000000000000000" pitchFamily="2" charset="2"/>
              <a:buChar char="§"/>
              <a:defRPr sz="2600"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a:stretch>
            <a:fillRect/>
          </a:stretch>
        </p:blipFill>
        <p:spPr>
          <a:xfrm>
            <a:off x="2335915" y="3092606"/>
            <a:ext cx="4462309" cy="3200400"/>
          </a:xfrm>
          <a:prstGeom prst="rect">
            <a:avLst/>
          </a:prstGeom>
        </p:spPr>
      </p:pic>
    </p:spTree>
    <p:extLst>
      <p:ext uri="{BB962C8B-B14F-4D97-AF65-F5344CB8AC3E}">
        <p14:creationId xmlns:p14="http://schemas.microsoft.com/office/powerpoint/2010/main" val="28368730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Social Cognition</a:t>
            </a:r>
          </a:p>
        </p:txBody>
      </p:sp>
    </p:spTree>
    <p:extLst>
      <p:ext uri="{BB962C8B-B14F-4D97-AF65-F5344CB8AC3E}">
        <p14:creationId xmlns:p14="http://schemas.microsoft.com/office/powerpoint/2010/main" val="362906854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84" r:id="rId3"/>
    <p:sldLayoutId id="2147483785" r:id="rId4"/>
    <p:sldLayoutId id="2147483789"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stretch>
            <a:fillRect/>
          </a:stretch>
        </p:blipFill>
        <p:spPr>
          <a:xfrm>
            <a:off x="0" y="-9078"/>
            <a:ext cx="9139517" cy="1242848"/>
          </a:xfrm>
          <a:prstGeom prst="rect">
            <a:avLst/>
          </a:prstGeom>
        </p:spPr>
      </p:pic>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SOCIAL PSYCHOLOGY</a:t>
            </a:r>
          </a:p>
        </p:txBody>
      </p:sp>
    </p:spTree>
    <p:extLst>
      <p:ext uri="{BB962C8B-B14F-4D97-AF65-F5344CB8AC3E}">
        <p14:creationId xmlns:p14="http://schemas.microsoft.com/office/powerpoint/2010/main" val="4064477916"/>
      </p:ext>
    </p:extLst>
  </p:cSld>
  <p:clrMap bg1="lt1" tx1="dk1" bg2="lt2" tx2="dk2" accent1="accent1" accent2="accent2" accent3="accent3" accent4="accent4" accent5="accent5" accent6="accent6" hlink="hlink" folHlink="folHlink"/>
  <p:sldLayoutIdLst>
    <p:sldLayoutId id="2147483816" r:id="rId1"/>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bg1"/>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Social </a:t>
            </a:r>
            <a:r>
              <a:rPr lang="en-US" dirty="0" smtClean="0"/>
              <a:t>Thinking and Social Influence</a:t>
            </a:r>
            <a:endParaRPr lang="en-US" dirty="0"/>
          </a:p>
        </p:txBody>
      </p:sp>
      <p:sp>
        <p:nvSpPr>
          <p:cNvPr id="2" name="Content Placeholder 1"/>
          <p:cNvSpPr>
            <a:spLocks noGrp="1"/>
          </p:cNvSpPr>
          <p:nvPr>
            <p:ph sz="half" idx="2"/>
          </p:nvPr>
        </p:nvSpPr>
        <p:spPr>
          <a:xfrm>
            <a:off x="342900" y="1371600"/>
            <a:ext cx="8458200" cy="1676400"/>
          </a:xfrm>
        </p:spPr>
        <p:txBody>
          <a:bodyPr/>
          <a:lstStyle/>
          <a:p>
            <a:r>
              <a:rPr lang="en-US" dirty="0" smtClean="0"/>
              <a:t>This section covers:</a:t>
            </a:r>
          </a:p>
          <a:p>
            <a:pPr lvl="1"/>
            <a:r>
              <a:rPr lang="en-US" dirty="0" smtClean="0"/>
              <a:t>The importance of roles and norms </a:t>
            </a:r>
          </a:p>
          <a:p>
            <a:pPr lvl="1"/>
            <a:r>
              <a:rPr lang="en-US" dirty="0" smtClean="0"/>
              <a:t>How our behavior is influenced by others</a:t>
            </a:r>
            <a:endParaRPr lang="en-US" dirty="0" smtClean="0"/>
          </a:p>
        </p:txBody>
      </p:sp>
    </p:spTree>
    <p:extLst>
      <p:ext uri="{BB962C8B-B14F-4D97-AF65-F5344CB8AC3E}">
        <p14:creationId xmlns:p14="http://schemas.microsoft.com/office/powerpoint/2010/main" val="2510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t>Behaving in ways that increase the likelihood of gaining a group’s approval and avoiding rejection</a:t>
            </a:r>
            <a:endParaRPr lang="en-US" dirty="0"/>
          </a:p>
        </p:txBody>
      </p:sp>
      <p:sp>
        <p:nvSpPr>
          <p:cNvPr id="3" name="Title 2"/>
          <p:cNvSpPr>
            <a:spLocks noGrp="1"/>
          </p:cNvSpPr>
          <p:nvPr>
            <p:ph type="title"/>
          </p:nvPr>
        </p:nvSpPr>
        <p:spPr/>
        <p:txBody>
          <a:bodyPr/>
          <a:lstStyle/>
          <a:p>
            <a:r>
              <a:rPr lang="en-US" dirty="0" smtClean="0"/>
              <a:t>Conformity</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270" y="2479964"/>
            <a:ext cx="5181600" cy="3768436"/>
          </a:xfrm>
          <a:prstGeom prst="rect">
            <a:avLst/>
          </a:prstGeom>
          <a:ln>
            <a:solidFill>
              <a:schemeClr val="tx1"/>
            </a:solidFill>
          </a:ln>
        </p:spPr>
      </p:pic>
    </p:spTree>
    <p:extLst>
      <p:ext uri="{BB962C8B-B14F-4D97-AF65-F5344CB8AC3E}">
        <p14:creationId xmlns:p14="http://schemas.microsoft.com/office/powerpoint/2010/main" val="2577150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mtClean="0"/>
              <a:t>Agreeing to do something simply because we have been asked</a:t>
            </a:r>
            <a:endParaRPr lang="en-US" dirty="0"/>
          </a:p>
        </p:txBody>
      </p:sp>
      <p:sp>
        <p:nvSpPr>
          <p:cNvPr id="3" name="Title 2"/>
          <p:cNvSpPr>
            <a:spLocks noGrp="1"/>
          </p:cNvSpPr>
          <p:nvPr>
            <p:ph type="title"/>
          </p:nvPr>
        </p:nvSpPr>
        <p:spPr/>
        <p:txBody>
          <a:bodyPr/>
          <a:lstStyle/>
          <a:p>
            <a:r>
              <a:rPr lang="en-US" smtClean="0"/>
              <a:t>Compliance</a:t>
            </a:r>
            <a:endParaRPr lang="en-US" dirty="0"/>
          </a:p>
        </p:txBody>
      </p:sp>
      <p:pic>
        <p:nvPicPr>
          <p:cNvPr id="5" name="Picture 4"/>
          <p:cNvPicPr>
            <a:picLocks noChangeAspect="1"/>
          </p:cNvPicPr>
          <p:nvPr/>
        </p:nvPicPr>
        <p:blipFill>
          <a:blip r:embed="rId3"/>
          <a:stretch>
            <a:fillRect/>
          </a:stretch>
        </p:blipFill>
        <p:spPr>
          <a:xfrm>
            <a:off x="1619732" y="2362200"/>
            <a:ext cx="5894675" cy="3931920"/>
          </a:xfrm>
          <a:prstGeom prst="rect">
            <a:avLst/>
          </a:prstGeom>
        </p:spPr>
      </p:pic>
    </p:spTree>
    <p:extLst>
      <p:ext uri="{BB962C8B-B14F-4D97-AF65-F5344CB8AC3E}">
        <p14:creationId xmlns:p14="http://schemas.microsoft.com/office/powerpoint/2010/main" val="304359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t>Complying with instructions given by an authority figure</a:t>
            </a:r>
            <a:endParaRPr lang="en-US" dirty="0"/>
          </a:p>
        </p:txBody>
      </p:sp>
      <p:sp>
        <p:nvSpPr>
          <p:cNvPr id="3" name="Title 2"/>
          <p:cNvSpPr>
            <a:spLocks noGrp="1"/>
          </p:cNvSpPr>
          <p:nvPr>
            <p:ph type="title"/>
          </p:nvPr>
        </p:nvSpPr>
        <p:spPr/>
        <p:txBody>
          <a:bodyPr/>
          <a:lstStyle/>
          <a:p>
            <a:r>
              <a:rPr lang="en-US" smtClean="0"/>
              <a:t>Obedience</a:t>
            </a:r>
            <a:endParaRPr lang="en-US" dirty="0"/>
          </a:p>
        </p:txBody>
      </p:sp>
      <p:pic>
        <p:nvPicPr>
          <p:cNvPr id="4" name="Picture 3"/>
          <p:cNvPicPr>
            <a:picLocks noChangeAspect="1"/>
          </p:cNvPicPr>
          <p:nvPr/>
        </p:nvPicPr>
        <p:blipFill>
          <a:blip r:embed="rId3"/>
          <a:stretch>
            <a:fillRect/>
          </a:stretch>
        </p:blipFill>
        <p:spPr>
          <a:xfrm>
            <a:off x="1600199" y="2514600"/>
            <a:ext cx="5710799" cy="3816200"/>
          </a:xfrm>
          <a:prstGeom prst="rect">
            <a:avLst/>
          </a:prstGeom>
        </p:spPr>
      </p:pic>
    </p:spTree>
    <p:extLst>
      <p:ext uri="{BB962C8B-B14F-4D97-AF65-F5344CB8AC3E}">
        <p14:creationId xmlns:p14="http://schemas.microsoft.com/office/powerpoint/2010/main" val="3448440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mtClean="0"/>
              <a:t>Occurs when the presence of other people changes individual performance</a:t>
            </a:r>
            <a:endParaRPr lang="en-US" dirty="0"/>
          </a:p>
        </p:txBody>
      </p:sp>
      <p:sp>
        <p:nvSpPr>
          <p:cNvPr id="3" name="Title 2"/>
          <p:cNvSpPr>
            <a:spLocks noGrp="1"/>
          </p:cNvSpPr>
          <p:nvPr>
            <p:ph type="title"/>
          </p:nvPr>
        </p:nvSpPr>
        <p:spPr/>
        <p:txBody>
          <a:bodyPr/>
          <a:lstStyle/>
          <a:p>
            <a:r>
              <a:rPr lang="en-US" smtClean="0"/>
              <a:t>Social Facilitation</a:t>
            </a:r>
            <a:endParaRPr lang="en-US" dirty="0"/>
          </a:p>
        </p:txBody>
      </p:sp>
      <p:pic>
        <p:nvPicPr>
          <p:cNvPr id="4" name="Picture 3"/>
          <p:cNvPicPr>
            <a:picLocks noChangeAspect="1"/>
          </p:cNvPicPr>
          <p:nvPr/>
        </p:nvPicPr>
        <p:blipFill>
          <a:blip r:embed="rId3"/>
          <a:stretch>
            <a:fillRect/>
          </a:stretch>
        </p:blipFill>
        <p:spPr>
          <a:xfrm>
            <a:off x="1810292" y="2502011"/>
            <a:ext cx="5513555" cy="3746389"/>
          </a:xfrm>
          <a:prstGeom prst="rect">
            <a:avLst/>
          </a:prstGeom>
        </p:spPr>
      </p:pic>
    </p:spTree>
    <p:extLst>
      <p:ext uri="{BB962C8B-B14F-4D97-AF65-F5344CB8AC3E}">
        <p14:creationId xmlns:p14="http://schemas.microsoft.com/office/powerpoint/2010/main" val="1240898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mtClean="0"/>
              <a:t>Reduced motivation and effort by individuals who work in a group as opposed to work alone</a:t>
            </a:r>
            <a:endParaRPr lang="en-US" dirty="0"/>
          </a:p>
        </p:txBody>
      </p:sp>
      <p:sp>
        <p:nvSpPr>
          <p:cNvPr id="3" name="Title 2"/>
          <p:cNvSpPr>
            <a:spLocks noGrp="1"/>
          </p:cNvSpPr>
          <p:nvPr>
            <p:ph type="title"/>
          </p:nvPr>
        </p:nvSpPr>
        <p:spPr/>
        <p:txBody>
          <a:bodyPr/>
          <a:lstStyle/>
          <a:p>
            <a:r>
              <a:rPr lang="en-US" smtClean="0"/>
              <a:t>Social Loafing</a:t>
            </a:r>
            <a:endParaRPr lang="en-US" dirty="0"/>
          </a:p>
        </p:txBody>
      </p:sp>
      <p:pic>
        <p:nvPicPr>
          <p:cNvPr id="4" name="Picture 3"/>
          <p:cNvPicPr>
            <a:picLocks noChangeAspect="1"/>
          </p:cNvPicPr>
          <p:nvPr/>
        </p:nvPicPr>
        <p:blipFill>
          <a:blip r:embed="rId3"/>
          <a:stretch>
            <a:fillRect/>
          </a:stretch>
        </p:blipFill>
        <p:spPr>
          <a:xfrm>
            <a:off x="1371600" y="2467781"/>
            <a:ext cx="6324600" cy="3780619"/>
          </a:xfrm>
          <a:prstGeom prst="rect">
            <a:avLst/>
          </a:prstGeom>
        </p:spPr>
      </p:pic>
    </p:spTree>
    <p:extLst>
      <p:ext uri="{BB962C8B-B14F-4D97-AF65-F5344CB8AC3E}">
        <p14:creationId xmlns:p14="http://schemas.microsoft.com/office/powerpoint/2010/main" val="1268652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t>Immersion of the individual within a group, making the individual relatively anonymous</a:t>
            </a:r>
            <a:endParaRPr lang="en-US" dirty="0"/>
          </a:p>
        </p:txBody>
      </p:sp>
      <p:sp>
        <p:nvSpPr>
          <p:cNvPr id="3" name="Title 2"/>
          <p:cNvSpPr>
            <a:spLocks noGrp="1"/>
          </p:cNvSpPr>
          <p:nvPr>
            <p:ph type="title"/>
          </p:nvPr>
        </p:nvSpPr>
        <p:spPr/>
        <p:txBody>
          <a:bodyPr/>
          <a:lstStyle/>
          <a:p>
            <a:r>
              <a:rPr lang="en-US" smtClean="0"/>
              <a:t>Deindividuation</a:t>
            </a:r>
            <a:endParaRPr lang="en-US" dirty="0"/>
          </a:p>
        </p:txBody>
      </p:sp>
      <p:pic>
        <p:nvPicPr>
          <p:cNvPr id="5" name="Picture 4"/>
          <p:cNvPicPr>
            <a:picLocks noChangeAspect="1"/>
          </p:cNvPicPr>
          <p:nvPr/>
        </p:nvPicPr>
        <p:blipFill>
          <a:blip r:embed="rId3"/>
          <a:stretch>
            <a:fillRect/>
          </a:stretch>
        </p:blipFill>
        <p:spPr>
          <a:xfrm>
            <a:off x="1676400" y="2590800"/>
            <a:ext cx="5413500" cy="3657600"/>
          </a:xfrm>
          <a:prstGeom prst="rect">
            <a:avLst/>
          </a:prstGeom>
        </p:spPr>
      </p:pic>
    </p:spTree>
    <p:extLst>
      <p:ext uri="{BB962C8B-B14F-4D97-AF65-F5344CB8AC3E}">
        <p14:creationId xmlns:p14="http://schemas.microsoft.com/office/powerpoint/2010/main" val="672612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mtClean="0"/>
              <a:t>A type of flawed decision making in which a group does not question its decisions critically</a:t>
            </a:r>
          </a:p>
          <a:p>
            <a:endParaRPr lang="en-US" dirty="0"/>
          </a:p>
        </p:txBody>
      </p:sp>
      <p:sp>
        <p:nvSpPr>
          <p:cNvPr id="3" name="Title 2"/>
          <p:cNvSpPr>
            <a:spLocks noGrp="1"/>
          </p:cNvSpPr>
          <p:nvPr>
            <p:ph type="title"/>
          </p:nvPr>
        </p:nvSpPr>
        <p:spPr/>
        <p:txBody>
          <a:bodyPr/>
          <a:lstStyle/>
          <a:p>
            <a:r>
              <a:rPr lang="en-US" smtClean="0"/>
              <a:t>Groupthink</a:t>
            </a:r>
            <a:endParaRPr lang="en-US" dirty="0"/>
          </a:p>
        </p:txBody>
      </p:sp>
      <p:pic>
        <p:nvPicPr>
          <p:cNvPr id="5" name="Picture 4"/>
          <p:cNvPicPr>
            <a:picLocks noChangeAspect="1"/>
          </p:cNvPicPr>
          <p:nvPr/>
        </p:nvPicPr>
        <p:blipFill>
          <a:blip r:embed="rId3"/>
          <a:stretch>
            <a:fillRect/>
          </a:stretch>
        </p:blipFill>
        <p:spPr>
          <a:xfrm>
            <a:off x="1648307" y="2362200"/>
            <a:ext cx="5771185" cy="3840480"/>
          </a:xfrm>
          <a:prstGeom prst="rect">
            <a:avLst/>
          </a:prstGeom>
        </p:spPr>
      </p:pic>
    </p:spTree>
    <p:extLst>
      <p:ext uri="{BB962C8B-B14F-4D97-AF65-F5344CB8AC3E}">
        <p14:creationId xmlns:p14="http://schemas.microsoft.com/office/powerpoint/2010/main" val="299541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How do interactions with others affect a person’s thoughts, feelings, and behaviors?</a:t>
            </a:r>
          </a:p>
          <a:p>
            <a:pPr lvl="1"/>
            <a:r>
              <a:rPr lang="en-US" dirty="0" smtClean="0"/>
              <a:t>Humans have evolved to be social beings</a:t>
            </a:r>
            <a:endParaRPr lang="en-US" dirty="0"/>
          </a:p>
        </p:txBody>
      </p:sp>
      <p:sp>
        <p:nvSpPr>
          <p:cNvPr id="2" name="Title 1"/>
          <p:cNvSpPr>
            <a:spLocks noGrp="1"/>
          </p:cNvSpPr>
          <p:nvPr>
            <p:ph type="title"/>
          </p:nvPr>
        </p:nvSpPr>
        <p:spPr/>
        <p:txBody>
          <a:bodyPr/>
          <a:lstStyle/>
          <a:p>
            <a:r>
              <a:rPr lang="en-US" dirty="0" smtClean="0"/>
              <a:t>Social Psychology</a:t>
            </a:r>
            <a:endParaRPr lang="en-US" dirty="0"/>
          </a:p>
        </p:txBody>
      </p:sp>
      <p:pic>
        <p:nvPicPr>
          <p:cNvPr id="4" name="Picture 3"/>
          <p:cNvPicPr>
            <a:picLocks noChangeAspect="1"/>
          </p:cNvPicPr>
          <p:nvPr/>
        </p:nvPicPr>
        <p:blipFill>
          <a:blip r:embed="rId3"/>
          <a:stretch>
            <a:fillRect/>
          </a:stretch>
        </p:blipFill>
        <p:spPr>
          <a:xfrm>
            <a:off x="1905000" y="2909096"/>
            <a:ext cx="5247919" cy="3422556"/>
          </a:xfrm>
          <a:prstGeom prst="rect">
            <a:avLst/>
          </a:prstGeom>
        </p:spPr>
      </p:pic>
    </p:spTree>
    <p:extLst>
      <p:ext uri="{BB962C8B-B14F-4D97-AF65-F5344CB8AC3E}">
        <p14:creationId xmlns:p14="http://schemas.microsoft.com/office/powerpoint/2010/main" val="2633535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r>
              <a:rPr lang="en-US" dirty="0" smtClean="0"/>
              <a:t>What position does someone occupy in society?</a:t>
            </a:r>
          </a:p>
          <a:p>
            <a:pPr lvl="1"/>
            <a:r>
              <a:rPr lang="en-US" dirty="0" smtClean="0"/>
              <a:t>What behaviors are expected from him or her?</a:t>
            </a:r>
            <a:endParaRPr lang="en-US" dirty="0"/>
          </a:p>
        </p:txBody>
      </p:sp>
      <p:sp>
        <p:nvSpPr>
          <p:cNvPr id="2" name="Title 1"/>
          <p:cNvSpPr>
            <a:spLocks noGrp="1"/>
          </p:cNvSpPr>
          <p:nvPr>
            <p:ph type="title"/>
          </p:nvPr>
        </p:nvSpPr>
        <p:spPr/>
        <p:txBody>
          <a:bodyPr/>
          <a:lstStyle/>
          <a:p>
            <a:r>
              <a:rPr lang="en-US" dirty="0" smtClean="0"/>
              <a:t>Social Roles</a:t>
            </a:r>
            <a:endParaRPr lang="en-US" dirty="0"/>
          </a:p>
        </p:txBody>
      </p:sp>
      <p:pic>
        <p:nvPicPr>
          <p:cNvPr id="5" name="Picture 4"/>
          <p:cNvPicPr>
            <a:picLocks noChangeAspect="1"/>
          </p:cNvPicPr>
          <p:nvPr/>
        </p:nvPicPr>
        <p:blipFill>
          <a:blip r:embed="rId3"/>
          <a:stretch>
            <a:fillRect/>
          </a:stretch>
        </p:blipFill>
        <p:spPr>
          <a:xfrm>
            <a:off x="2066199" y="2407920"/>
            <a:ext cx="4935402" cy="3840480"/>
          </a:xfrm>
          <a:prstGeom prst="rect">
            <a:avLst/>
          </a:prstGeom>
        </p:spPr>
      </p:pic>
    </p:spTree>
    <p:extLst>
      <p:ext uri="{BB962C8B-B14F-4D97-AF65-F5344CB8AC3E}">
        <p14:creationId xmlns:p14="http://schemas.microsoft.com/office/powerpoint/2010/main" val="1845049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304800" y="1326994"/>
            <a:ext cx="8458200" cy="1111406"/>
          </a:xfrm>
        </p:spPr>
        <p:txBody>
          <a:bodyPr/>
          <a:lstStyle/>
          <a:p>
            <a:r>
              <a:rPr lang="en-US" dirty="0" smtClean="0"/>
              <a:t>Why did somebody behave in a particular way? What caused the behavior?</a:t>
            </a:r>
            <a:endParaRPr lang="en-US" dirty="0"/>
          </a:p>
        </p:txBody>
      </p:sp>
      <p:sp>
        <p:nvSpPr>
          <p:cNvPr id="2" name="Title 1"/>
          <p:cNvSpPr>
            <a:spLocks noGrp="1"/>
          </p:cNvSpPr>
          <p:nvPr>
            <p:ph type="title"/>
          </p:nvPr>
        </p:nvSpPr>
        <p:spPr/>
        <p:txBody>
          <a:bodyPr/>
          <a:lstStyle/>
          <a:p>
            <a:r>
              <a:rPr lang="en-US" dirty="0" smtClean="0"/>
              <a:t>Attributions</a:t>
            </a:r>
            <a:endParaRPr lang="en-US" dirty="0"/>
          </a:p>
        </p:txBody>
      </p:sp>
      <p:sp>
        <p:nvSpPr>
          <p:cNvPr id="6" name="Content Placeholder 8"/>
          <p:cNvSpPr txBox="1">
            <a:spLocks/>
          </p:cNvSpPr>
          <p:nvPr/>
        </p:nvSpPr>
        <p:spPr bwMode="auto">
          <a:xfrm>
            <a:off x="152400" y="2743200"/>
            <a:ext cx="39624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dirty="0" smtClean="0"/>
              <a:t>Internal (dispositional)</a:t>
            </a:r>
            <a:endParaRPr lang="en-US" dirty="0"/>
          </a:p>
        </p:txBody>
      </p:sp>
      <p:sp>
        <p:nvSpPr>
          <p:cNvPr id="7" name="Content Placeholder 8"/>
          <p:cNvSpPr txBox="1">
            <a:spLocks/>
          </p:cNvSpPr>
          <p:nvPr/>
        </p:nvSpPr>
        <p:spPr bwMode="auto">
          <a:xfrm>
            <a:off x="5029200" y="2743200"/>
            <a:ext cx="39624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dirty="0" smtClean="0"/>
              <a:t>External (situational)</a:t>
            </a:r>
            <a:endParaRPr lang="en-US" dirty="0"/>
          </a:p>
        </p:txBody>
      </p:sp>
    </p:spTree>
    <p:extLst>
      <p:ext uri="{BB962C8B-B14F-4D97-AF65-F5344CB8AC3E}">
        <p14:creationId xmlns:p14="http://schemas.microsoft.com/office/powerpoint/2010/main" val="2459518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a:xfrm>
            <a:off x="304800" y="1326994"/>
            <a:ext cx="4800600" cy="4921406"/>
          </a:xfrm>
        </p:spPr>
        <p:txBody>
          <a:bodyPr/>
          <a:lstStyle/>
          <a:p>
            <a:r>
              <a:rPr lang="en-US" dirty="0" smtClean="0"/>
              <a:t>A tendency to attribute others’ behavior to internal factors</a:t>
            </a:r>
          </a:p>
          <a:p>
            <a:r>
              <a:rPr lang="en-US" dirty="0" smtClean="0"/>
              <a:t>Why is this woman yelling at her companion?</a:t>
            </a:r>
          </a:p>
        </p:txBody>
      </p:sp>
      <p:sp>
        <p:nvSpPr>
          <p:cNvPr id="2" name="Title 1"/>
          <p:cNvSpPr>
            <a:spLocks noGrp="1"/>
          </p:cNvSpPr>
          <p:nvPr>
            <p:ph type="title"/>
          </p:nvPr>
        </p:nvSpPr>
        <p:spPr/>
        <p:txBody>
          <a:bodyPr/>
          <a:lstStyle/>
          <a:p>
            <a:r>
              <a:rPr lang="en-US" dirty="0" smtClean="0"/>
              <a:t>Fundamental Attribution Error</a:t>
            </a:r>
            <a:endParaRPr lang="en-US" dirty="0"/>
          </a:p>
        </p:txBody>
      </p:sp>
      <p:pic>
        <p:nvPicPr>
          <p:cNvPr id="3" name="Picture 2"/>
          <p:cNvPicPr>
            <a:picLocks noChangeAspect="1"/>
          </p:cNvPicPr>
          <p:nvPr/>
        </p:nvPicPr>
        <p:blipFill>
          <a:blip r:embed="rId3"/>
          <a:stretch>
            <a:fillRect/>
          </a:stretch>
        </p:blipFill>
        <p:spPr>
          <a:xfrm>
            <a:off x="5424866" y="1307944"/>
            <a:ext cx="3300033" cy="5092856"/>
          </a:xfrm>
          <a:prstGeom prst="rect">
            <a:avLst/>
          </a:prstGeom>
        </p:spPr>
      </p:pic>
    </p:spTree>
    <p:extLst>
      <p:ext uri="{BB962C8B-B14F-4D97-AF65-F5344CB8AC3E}">
        <p14:creationId xmlns:p14="http://schemas.microsoft.com/office/powerpoint/2010/main" val="210440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a:xfrm>
            <a:off x="304800" y="1326994"/>
            <a:ext cx="8458200" cy="1035206"/>
          </a:xfrm>
        </p:spPr>
        <p:txBody>
          <a:bodyPr/>
          <a:lstStyle/>
          <a:p>
            <a:r>
              <a:rPr lang="en-US" dirty="0" smtClean="0"/>
              <a:t>We make different attributions for ourselves and others.</a:t>
            </a:r>
          </a:p>
        </p:txBody>
      </p:sp>
      <p:sp>
        <p:nvSpPr>
          <p:cNvPr id="2" name="Title 1"/>
          <p:cNvSpPr>
            <a:spLocks noGrp="1"/>
          </p:cNvSpPr>
          <p:nvPr>
            <p:ph type="title"/>
          </p:nvPr>
        </p:nvSpPr>
        <p:spPr/>
        <p:txBody>
          <a:bodyPr/>
          <a:lstStyle/>
          <a:p>
            <a:r>
              <a:rPr lang="en-US" dirty="0" smtClean="0"/>
              <a:t>Other Attribution Errors</a:t>
            </a:r>
            <a:endParaRPr lang="en-US" dirty="0"/>
          </a:p>
        </p:txBody>
      </p:sp>
      <p:sp>
        <p:nvSpPr>
          <p:cNvPr id="4" name="Content Placeholder 8"/>
          <p:cNvSpPr txBox="1">
            <a:spLocks/>
          </p:cNvSpPr>
          <p:nvPr/>
        </p:nvSpPr>
        <p:spPr bwMode="auto">
          <a:xfrm>
            <a:off x="152400" y="2743200"/>
            <a:ext cx="39624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dirty="0" smtClean="0"/>
              <a:t>Actor-observer bias</a:t>
            </a:r>
            <a:endParaRPr lang="en-US" dirty="0"/>
          </a:p>
        </p:txBody>
      </p:sp>
      <p:sp>
        <p:nvSpPr>
          <p:cNvPr id="5" name="Content Placeholder 8"/>
          <p:cNvSpPr txBox="1">
            <a:spLocks/>
          </p:cNvSpPr>
          <p:nvPr/>
        </p:nvSpPr>
        <p:spPr bwMode="auto">
          <a:xfrm>
            <a:off x="5029200" y="2743200"/>
            <a:ext cx="39624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dirty="0" smtClean="0"/>
              <a:t>Self-serving bias</a:t>
            </a:r>
            <a:endParaRPr lang="en-US" dirty="0"/>
          </a:p>
        </p:txBody>
      </p:sp>
    </p:spTree>
    <p:extLst>
      <p:ext uri="{BB962C8B-B14F-4D97-AF65-F5344CB8AC3E}">
        <p14:creationId xmlns:p14="http://schemas.microsoft.com/office/powerpoint/2010/main" val="985647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dirty="0" smtClean="0"/>
              <a:t>May include cognitive, affective, and behavioral components</a:t>
            </a:r>
            <a:endParaRPr lang="en-US" dirty="0"/>
          </a:p>
        </p:txBody>
      </p:sp>
      <p:sp>
        <p:nvSpPr>
          <p:cNvPr id="2" name="Title 1"/>
          <p:cNvSpPr>
            <a:spLocks noGrp="1"/>
          </p:cNvSpPr>
          <p:nvPr>
            <p:ph type="title"/>
          </p:nvPr>
        </p:nvSpPr>
        <p:spPr/>
        <p:txBody>
          <a:bodyPr/>
          <a:lstStyle/>
          <a:p>
            <a:r>
              <a:rPr lang="en-US" dirty="0" smtClean="0"/>
              <a:t>Attitudes</a:t>
            </a:r>
            <a:endParaRPr lang="en-US" dirty="0"/>
          </a:p>
        </p:txBody>
      </p:sp>
      <p:graphicFrame>
        <p:nvGraphicFramePr>
          <p:cNvPr id="5" name="Diagram 4"/>
          <p:cNvGraphicFramePr/>
          <p:nvPr>
            <p:extLst>
              <p:ext uri="{D42A27DB-BD31-4B8C-83A1-F6EECF244321}">
                <p14:modId xmlns:p14="http://schemas.microsoft.com/office/powerpoint/2010/main" val="3324050488"/>
              </p:ext>
            </p:extLst>
          </p:nvPr>
        </p:nvGraphicFramePr>
        <p:xfrm>
          <a:off x="838200" y="2133600"/>
          <a:ext cx="7543800" cy="4217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6345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t>Related to characteristics of the communicator, the message, and the audience</a:t>
            </a:r>
            <a:endParaRPr lang="en-US" dirty="0"/>
          </a:p>
        </p:txBody>
      </p:sp>
      <p:sp>
        <p:nvSpPr>
          <p:cNvPr id="3" name="Title 2"/>
          <p:cNvSpPr>
            <a:spLocks noGrp="1"/>
          </p:cNvSpPr>
          <p:nvPr>
            <p:ph type="title"/>
          </p:nvPr>
        </p:nvSpPr>
        <p:spPr/>
        <p:txBody>
          <a:bodyPr/>
          <a:lstStyle/>
          <a:p>
            <a:r>
              <a:rPr lang="en-US" dirty="0" smtClean="0"/>
              <a:t>Persuasion</a:t>
            </a:r>
            <a:endParaRPr lang="en-US" dirty="0"/>
          </a:p>
        </p:txBody>
      </p:sp>
      <p:pic>
        <p:nvPicPr>
          <p:cNvPr id="5" name="Picture 4"/>
          <p:cNvPicPr>
            <a:picLocks noChangeAspect="1"/>
          </p:cNvPicPr>
          <p:nvPr/>
        </p:nvPicPr>
        <p:blipFill>
          <a:blip r:embed="rId3"/>
          <a:stretch>
            <a:fillRect/>
          </a:stretch>
        </p:blipFill>
        <p:spPr>
          <a:xfrm>
            <a:off x="762000" y="2743200"/>
            <a:ext cx="7846508" cy="3474720"/>
          </a:xfrm>
          <a:prstGeom prst="rect">
            <a:avLst/>
          </a:prstGeom>
        </p:spPr>
      </p:pic>
    </p:spTree>
    <p:extLst>
      <p:ext uri="{BB962C8B-B14F-4D97-AF65-F5344CB8AC3E}">
        <p14:creationId xmlns:p14="http://schemas.microsoft.com/office/powerpoint/2010/main" val="2243733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04799" y="1295400"/>
            <a:ext cx="4572001" cy="4921406"/>
          </a:xfrm>
        </p:spPr>
        <p:txBody>
          <a:bodyPr/>
          <a:lstStyle/>
          <a:p>
            <a:r>
              <a:rPr lang="en-US" dirty="0" smtClean="0"/>
              <a:t>An uncomfortable </a:t>
            </a:r>
            <a:r>
              <a:rPr lang="en-US" dirty="0"/>
              <a:t>state that occurs when behavior and attitudes do not </a:t>
            </a:r>
            <a:r>
              <a:rPr lang="en-US" dirty="0" smtClean="0"/>
              <a:t>match</a:t>
            </a:r>
          </a:p>
          <a:p>
            <a:r>
              <a:rPr lang="en-US" dirty="0" smtClean="0"/>
              <a:t>How can this state be resolved?</a:t>
            </a:r>
            <a:endParaRPr lang="en-US" dirty="0"/>
          </a:p>
        </p:txBody>
      </p:sp>
      <p:sp>
        <p:nvSpPr>
          <p:cNvPr id="4" name="Title 3"/>
          <p:cNvSpPr>
            <a:spLocks noGrp="1"/>
          </p:cNvSpPr>
          <p:nvPr>
            <p:ph type="title"/>
          </p:nvPr>
        </p:nvSpPr>
        <p:spPr/>
        <p:txBody>
          <a:bodyPr/>
          <a:lstStyle/>
          <a:p>
            <a:r>
              <a:rPr lang="en-US" dirty="0" smtClean="0"/>
              <a:t>Cognitive Dissonance</a:t>
            </a:r>
            <a:endParaRPr lang="en-US" dirty="0"/>
          </a:p>
        </p:txBody>
      </p:sp>
      <p:pic>
        <p:nvPicPr>
          <p:cNvPr id="3" name="Picture 2"/>
          <p:cNvPicPr>
            <a:picLocks noChangeAspect="1"/>
          </p:cNvPicPr>
          <p:nvPr/>
        </p:nvPicPr>
        <p:blipFill>
          <a:blip r:embed="rId3"/>
          <a:stretch>
            <a:fillRect/>
          </a:stretch>
        </p:blipFill>
        <p:spPr>
          <a:xfrm>
            <a:off x="4876800" y="1552575"/>
            <a:ext cx="3967277" cy="4407056"/>
          </a:xfrm>
          <a:prstGeom prst="rect">
            <a:avLst/>
          </a:prstGeom>
        </p:spPr>
      </p:pic>
    </p:spTree>
    <p:extLst>
      <p:ext uri="{BB962C8B-B14F-4D97-AF65-F5344CB8AC3E}">
        <p14:creationId xmlns:p14="http://schemas.microsoft.com/office/powerpoint/2010/main" val="1237435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6020</TotalTime>
  <Words>4246</Words>
  <Application>Microsoft Office PowerPoint</Application>
  <PresentationFormat>On-screen Show (4:3)</PresentationFormat>
  <Paragraphs>366</Paragraphs>
  <Slides>16</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MS PGothic</vt:lpstr>
      <vt:lpstr>Arial</vt:lpstr>
      <vt:lpstr>Calibri</vt:lpstr>
      <vt:lpstr>Tahoma</vt:lpstr>
      <vt:lpstr>Wingdings</vt:lpstr>
      <vt:lpstr>Wingdings 3</vt:lpstr>
      <vt:lpstr>Office Theme</vt:lpstr>
      <vt:lpstr>3_Office Theme</vt:lpstr>
      <vt:lpstr>Social Thinking and Social Influence</vt:lpstr>
      <vt:lpstr>Social Psychology</vt:lpstr>
      <vt:lpstr>Social Roles</vt:lpstr>
      <vt:lpstr>Attributions</vt:lpstr>
      <vt:lpstr>Fundamental Attribution Error</vt:lpstr>
      <vt:lpstr>Other Attribution Errors</vt:lpstr>
      <vt:lpstr>Attitudes</vt:lpstr>
      <vt:lpstr>Persuasion</vt:lpstr>
      <vt:lpstr>Cognitive Dissonance</vt:lpstr>
      <vt:lpstr>Conformity</vt:lpstr>
      <vt:lpstr>Compliance</vt:lpstr>
      <vt:lpstr>Obedience</vt:lpstr>
      <vt:lpstr>Social Facilitation</vt:lpstr>
      <vt:lpstr>Social Loafing</vt:lpstr>
      <vt:lpstr>Deindividuation</vt:lpstr>
      <vt:lpstr>Groupthink</vt:lpstr>
    </vt:vector>
  </TitlesOfParts>
  <Company>Cengage Learning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IP Biopsych Part 1</dc:title>
  <dc:creator>Rita Mitra</dc:creator>
  <cp:lastModifiedBy>Hojjat, Kimiya</cp:lastModifiedBy>
  <cp:revision>613</cp:revision>
  <dcterms:created xsi:type="dcterms:W3CDTF">2011-11-29T18:47:51Z</dcterms:created>
  <dcterms:modified xsi:type="dcterms:W3CDTF">2015-02-18T23:48:03Z</dcterms:modified>
</cp:coreProperties>
</file>