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23" r:id="rId3"/>
    <p:sldMasterId id="2147483810" r:id="rId4"/>
  </p:sldMasterIdLst>
  <p:notesMasterIdLst>
    <p:notesMasterId r:id="rId24"/>
  </p:notesMasterIdLst>
  <p:handoutMasterIdLst>
    <p:handoutMasterId r:id="rId25"/>
  </p:handoutMasterIdLst>
  <p:sldIdLst>
    <p:sldId id="375" r:id="rId5"/>
    <p:sldId id="351" r:id="rId6"/>
    <p:sldId id="458" r:id="rId7"/>
    <p:sldId id="461" r:id="rId8"/>
    <p:sldId id="463" r:id="rId9"/>
    <p:sldId id="451" r:id="rId10"/>
    <p:sldId id="464" r:id="rId11"/>
    <p:sldId id="462" r:id="rId12"/>
    <p:sldId id="471" r:id="rId13"/>
    <p:sldId id="390" r:id="rId14"/>
    <p:sldId id="391" r:id="rId15"/>
    <p:sldId id="392" r:id="rId16"/>
    <p:sldId id="466" r:id="rId17"/>
    <p:sldId id="470" r:id="rId18"/>
    <p:sldId id="407" r:id="rId19"/>
    <p:sldId id="467" r:id="rId20"/>
    <p:sldId id="408" r:id="rId21"/>
    <p:sldId id="469" r:id="rId22"/>
    <p:sldId id="468" r:id="rId2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6" clrIdx="0"/>
  <p:cmAuthor id="1" name="Rita Mitra" initials="RM" lastIdx="14" clrIdx="1">
    <p:extLst/>
  </p:cmAuthor>
  <p:cmAuthor id="2" name="rmitra" initials="r" lastIdx="1" clrIdx="2">
    <p:extLst/>
  </p:cmAuthor>
  <p:cmAuthor id="3" name="Spiegelman, Jason S." initials="SJS" lastIdx="2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6"/>
    <a:srgbClr val="6388FD"/>
    <a:srgbClr val="2B67AF"/>
    <a:srgbClr val="308ACA"/>
    <a:srgbClr val="3278C8"/>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61765" autoAdjust="0"/>
  </p:normalViewPr>
  <p:slideViewPr>
    <p:cSldViewPr>
      <p:cViewPr varScale="1">
        <p:scale>
          <a:sx n="60" d="100"/>
          <a:sy n="60" d="100"/>
        </p:scale>
        <p:origin x="27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2958" y="-109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i="0" baseline="0" dirty="0" smtClean="0"/>
              <a:t>What is the worst trauma you have ever experienced?</a:t>
            </a:r>
            <a:endParaRPr lang="en-US" b="1" i="0" baseline="0"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PTSD</c:v>
                </c:pt>
              </c:strCache>
            </c:strRef>
          </c:tx>
          <c:spPr>
            <a:solidFill>
              <a:schemeClr val="accent1"/>
            </a:solidFill>
            <a:ln>
              <a:noFill/>
            </a:ln>
            <a:effectLst/>
          </c:spPr>
          <c:invertIfNegative val="0"/>
          <c:cat>
            <c:strRef>
              <c:f>Sheet1!$A$2:$A$11</c:f>
              <c:strCache>
                <c:ptCount val="10"/>
                <c:pt idx="0">
                  <c:v>Unexpected death of someone close</c:v>
                </c:pt>
                <c:pt idx="1">
                  <c:v>Illness/injury of someone close</c:v>
                </c:pt>
                <c:pt idx="2">
                  <c:v>Sexual assault</c:v>
                </c:pt>
                <c:pt idx="3">
                  <c:v>Seeing somone injured or dead</c:v>
                </c:pt>
                <c:pt idx="4">
                  <c:v>Military combat</c:v>
                </c:pt>
                <c:pt idx="5">
                  <c:v>Beaten by intimate partner</c:v>
                </c:pt>
                <c:pt idx="6">
                  <c:v>Indirect exposure to 9/11</c:v>
                </c:pt>
                <c:pt idx="7">
                  <c:v>Own serious accident</c:v>
                </c:pt>
                <c:pt idx="8">
                  <c:v>Other trauma to self</c:v>
                </c:pt>
                <c:pt idx="9">
                  <c:v>Other trauma to someone close</c:v>
                </c:pt>
              </c:strCache>
            </c:strRef>
          </c:cat>
          <c:val>
            <c:numRef>
              <c:f>Sheet1!$B$2:$B$11</c:f>
              <c:numCache>
                <c:formatCode>General</c:formatCode>
                <c:ptCount val="10"/>
                <c:pt idx="0">
                  <c:v>24.25</c:v>
                </c:pt>
                <c:pt idx="1">
                  <c:v>15.75</c:v>
                </c:pt>
                <c:pt idx="2">
                  <c:v>9.5</c:v>
                </c:pt>
                <c:pt idx="3">
                  <c:v>5.5</c:v>
                </c:pt>
                <c:pt idx="4">
                  <c:v>5</c:v>
                </c:pt>
                <c:pt idx="5">
                  <c:v>5.25</c:v>
                </c:pt>
                <c:pt idx="6">
                  <c:v>4.75</c:v>
                </c:pt>
                <c:pt idx="7">
                  <c:v>3.75</c:v>
                </c:pt>
                <c:pt idx="8">
                  <c:v>3.75</c:v>
                </c:pt>
                <c:pt idx="9">
                  <c:v>2.5</c:v>
                </c:pt>
              </c:numCache>
            </c:numRef>
          </c:val>
        </c:ser>
        <c:ser>
          <c:idx val="1"/>
          <c:order val="1"/>
          <c:tx>
            <c:strRef>
              <c:f>Sheet1!$C$1</c:f>
              <c:strCache>
                <c:ptCount val="1"/>
                <c:pt idx="0">
                  <c:v>No PTSD</c:v>
                </c:pt>
              </c:strCache>
            </c:strRef>
          </c:tx>
          <c:spPr>
            <a:solidFill>
              <a:schemeClr val="accent2"/>
            </a:solidFill>
            <a:ln>
              <a:noFill/>
            </a:ln>
            <a:effectLst/>
          </c:spPr>
          <c:invertIfNegative val="0"/>
          <c:cat>
            <c:strRef>
              <c:f>Sheet1!$A$2:$A$11</c:f>
              <c:strCache>
                <c:ptCount val="10"/>
                <c:pt idx="0">
                  <c:v>Unexpected death of someone close</c:v>
                </c:pt>
                <c:pt idx="1">
                  <c:v>Illness/injury of someone close</c:v>
                </c:pt>
                <c:pt idx="2">
                  <c:v>Sexual assault</c:v>
                </c:pt>
                <c:pt idx="3">
                  <c:v>Seeing somone injured or dead</c:v>
                </c:pt>
                <c:pt idx="4">
                  <c:v>Military combat</c:v>
                </c:pt>
                <c:pt idx="5">
                  <c:v>Beaten by intimate partner</c:v>
                </c:pt>
                <c:pt idx="6">
                  <c:v>Indirect exposure to 9/11</c:v>
                </c:pt>
                <c:pt idx="7">
                  <c:v>Own serious accident</c:v>
                </c:pt>
                <c:pt idx="8">
                  <c:v>Other trauma to self</c:v>
                </c:pt>
                <c:pt idx="9">
                  <c:v>Other trauma to someone close</c:v>
                </c:pt>
              </c:strCache>
            </c:strRef>
          </c:cat>
          <c:val>
            <c:numRef>
              <c:f>Sheet1!$C$2:$C$11</c:f>
              <c:numCache>
                <c:formatCode>General</c:formatCode>
                <c:ptCount val="10"/>
                <c:pt idx="0">
                  <c:v>22.5</c:v>
                </c:pt>
                <c:pt idx="1">
                  <c:v>23</c:v>
                </c:pt>
                <c:pt idx="2">
                  <c:v>1.75</c:v>
                </c:pt>
                <c:pt idx="3">
                  <c:v>4.5</c:v>
                </c:pt>
                <c:pt idx="4">
                  <c:v>2.2000000000000002</c:v>
                </c:pt>
                <c:pt idx="5">
                  <c:v>0.75</c:v>
                </c:pt>
                <c:pt idx="6">
                  <c:v>24.2</c:v>
                </c:pt>
                <c:pt idx="7">
                  <c:v>2.2999999999999998</c:v>
                </c:pt>
                <c:pt idx="8">
                  <c:v>1.9</c:v>
                </c:pt>
                <c:pt idx="9">
                  <c:v>4.5</c:v>
                </c:pt>
              </c:numCache>
            </c:numRef>
          </c:val>
        </c:ser>
        <c:dLbls>
          <c:showLegendKey val="0"/>
          <c:showVal val="0"/>
          <c:showCatName val="0"/>
          <c:showSerName val="0"/>
          <c:showPercent val="0"/>
          <c:showBubbleSize val="0"/>
        </c:dLbls>
        <c:gapWidth val="100"/>
        <c:axId val="222032440"/>
        <c:axId val="222032832"/>
      </c:barChart>
      <c:catAx>
        <c:axId val="222032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2032832"/>
        <c:crosses val="autoZero"/>
        <c:auto val="1"/>
        <c:lblAlgn val="ctr"/>
        <c:lblOffset val="100"/>
        <c:noMultiLvlLbl val="0"/>
      </c:catAx>
      <c:valAx>
        <c:axId val="2220328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smtClean="0"/>
                  <a:t>Percentage</a:t>
                </a:r>
                <a:endParaRPr lang="en-US" sz="1600"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2032440"/>
        <c:crosses val="autoZero"/>
        <c:crossBetween val="between"/>
      </c:valAx>
      <c:spPr>
        <a:noFill/>
        <a:ln>
          <a:noFill/>
        </a:ln>
        <a:effectLst/>
      </c:spPr>
    </c:plotArea>
    <c:legend>
      <c:legendPos val="b"/>
      <c:layout>
        <c:manualLayout>
          <c:xMode val="edge"/>
          <c:yMode val="edge"/>
          <c:x val="0.74007776805677072"/>
          <c:y val="0.10321155921499658"/>
          <c:w val="0.21387806588831565"/>
          <c:h val="5.9630341919546574E-2"/>
        </c:manualLayout>
      </c:layout>
      <c:overlay val="0"/>
      <c:spPr>
        <a:solidFill>
          <a:schemeClr val="bg1"/>
        </a:solidFill>
        <a:ln>
          <a:solidFill>
            <a:schemeClr val="bg1">
              <a:lumMod val="75000"/>
            </a:schemeClr>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12/19/2014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12/19/2014</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AP Images </a:t>
            </a:r>
            <a:r>
              <a:rPr lang="en-US" sz="900" b="0" i="0" u="none" strike="noStrike" kern="1200" baseline="0" dirty="0" smtClean="0">
                <a:solidFill>
                  <a:schemeClr val="tx1"/>
                </a:solidFill>
              </a:rPr>
              <a:t>(Cacioppo, p. 623) </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Defining and Measuring Stress 1 of 9</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What stresses you? How much stress do you have in your life?</a:t>
            </a:r>
          </a:p>
          <a:p>
            <a:endParaRPr lang="en-US" sz="900" dirty="0" smtClean="0"/>
          </a:p>
          <a:p>
            <a:r>
              <a:rPr lang="en-US" sz="900" dirty="0" smtClean="0"/>
              <a:t>This section covers:</a:t>
            </a:r>
          </a:p>
          <a:p>
            <a:pPr lvl="1" indent="-228600">
              <a:buFont typeface="Arial" panose="020B0604020202020204" pitchFamily="34" charset="0"/>
              <a:buChar char="•"/>
            </a:pPr>
            <a:r>
              <a:rPr lang="en-US" sz="900" dirty="0" smtClean="0"/>
              <a:t>The definition of</a:t>
            </a:r>
            <a:r>
              <a:rPr lang="en-US" sz="900" baseline="0" dirty="0" smtClean="0"/>
              <a:t> stress</a:t>
            </a:r>
          </a:p>
          <a:p>
            <a:pPr lvl="1" indent="-228600">
              <a:buFont typeface="Arial" panose="020B0604020202020204" pitchFamily="34" charset="0"/>
              <a:buChar char="•"/>
            </a:pPr>
            <a:r>
              <a:rPr lang="en-US" sz="900" baseline="0" dirty="0" smtClean="0"/>
              <a:t>Measuring stress</a:t>
            </a:r>
            <a:endParaRPr lang="en-US" sz="900" dirty="0" smtClean="0"/>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[Old zoo: © </a:t>
            </a:r>
            <a:r>
              <a:rPr lang="en-US" sz="1200" b="0" i="0" u="none" strike="noStrike" kern="1200" baseline="0" dirty="0" err="1" smtClean="0">
                <a:solidFill>
                  <a:schemeClr val="tx1"/>
                </a:solidFill>
                <a:latin typeface="+mn-lt"/>
                <a:ea typeface="MS PGothic" panose="020B0600070205080204" pitchFamily="34" charset="-128"/>
                <a:cs typeface="+mn-cs"/>
              </a:rPr>
              <a:t>maratr</a:t>
            </a:r>
            <a:r>
              <a:rPr lang="en-US" sz="1200" b="0" i="0" u="none" strike="noStrike" kern="1200" baseline="0" dirty="0" smtClean="0">
                <a:solidFill>
                  <a:schemeClr val="tx1"/>
                </a:solidFill>
                <a:latin typeface="+mn-lt"/>
                <a:ea typeface="MS PGothic" panose="020B0600070205080204" pitchFamily="34" charset="-128"/>
                <a:cs typeface="+mn-cs"/>
              </a:rPr>
              <a:t>/</a:t>
            </a:r>
            <a:r>
              <a:rPr lang="en-US" sz="1200" b="0" i="0" u="none" strike="noStrike" kern="1200" baseline="0" dirty="0" err="1" smtClean="0">
                <a:solidFill>
                  <a:schemeClr val="tx1"/>
                </a:solidFill>
                <a:latin typeface="+mn-lt"/>
                <a:ea typeface="MS PGothic" panose="020B0600070205080204" pitchFamily="34" charset="-128"/>
                <a:cs typeface="+mn-cs"/>
              </a:rPr>
              <a:t>Shutterstock</a:t>
            </a:r>
            <a:r>
              <a:rPr lang="en-US" sz="900" b="0" dirty="0" smtClean="0"/>
              <a:t>;</a:t>
            </a:r>
            <a:r>
              <a:rPr lang="en-US" sz="900" b="0" baseline="0" dirty="0" smtClean="0"/>
              <a:t> New zoo: © </a:t>
            </a:r>
            <a:r>
              <a:rPr lang="en-US" sz="1200" b="0" i="0" u="none" strike="noStrike" kern="1200" baseline="0" dirty="0" err="1" smtClean="0">
                <a:solidFill>
                  <a:schemeClr val="tx1"/>
                </a:solidFill>
                <a:latin typeface="+mn-lt"/>
                <a:ea typeface="MS PGothic" panose="020B0600070205080204" pitchFamily="34" charset="-128"/>
                <a:cs typeface="+mn-cs"/>
              </a:rPr>
              <a:t>Photocase</a:t>
            </a:r>
            <a:r>
              <a:rPr lang="en-US" sz="1200" b="0" i="0" u="none" strike="noStrike" kern="1200" baseline="0" dirty="0" smtClean="0">
                <a:solidFill>
                  <a:schemeClr val="tx1"/>
                </a:solidFill>
                <a:latin typeface="+mn-lt"/>
                <a:ea typeface="MS PGothic" panose="020B0600070205080204" pitchFamily="34" charset="-128"/>
                <a:cs typeface="+mn-cs"/>
              </a:rPr>
              <a:t> Addicts GmbH/</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900" b="0" dirty="0" smtClean="0"/>
              <a:t>] (Cacioppo, p. 622): Older zoos featured cages that often contributed to stress and illness among the animals. Modern zoos go to great lengths to provide more natural, less stressful habitats for their animals in recognition of the stress that often accompanies captivity.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The Stress Response 1 of 5</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The biology of stress</a:t>
            </a:r>
          </a:p>
          <a:p>
            <a:pPr lvl="1" indent="-228600">
              <a:buFont typeface="Arial" panose="020B0604020202020204" pitchFamily="34" charset="0"/>
              <a:buChar char="•"/>
            </a:pPr>
            <a:r>
              <a:rPr lang="en-US" sz="900" dirty="0" smtClean="0"/>
              <a:t>Stress and health</a:t>
            </a:r>
          </a:p>
          <a:p>
            <a:pPr lvl="1" indent="-228600">
              <a:buFont typeface="Arial" panose="020B0604020202020204" pitchFamily="34" charset="0"/>
              <a:buChar char="•"/>
            </a:pPr>
            <a:endParaRPr lang="en-US" sz="900" dirty="0" smtClean="0"/>
          </a:p>
          <a:p>
            <a:pPr marL="0" lvl="0" indent="-228600">
              <a:buFont typeface="Arial" panose="020B0604020202020204" pitchFamily="34" charset="0"/>
              <a:buNone/>
            </a:pPr>
            <a:endParaRPr lang="en-US" sz="1000" dirty="0" smtClean="0"/>
          </a:p>
          <a:p>
            <a:pPr marL="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kern="1200" dirty="0" smtClean="0">
              <a:solidFill>
                <a:schemeClr val="tx1"/>
              </a:solidFill>
              <a:effectLst/>
              <a:latin typeface="+mn-lt"/>
              <a:ea typeface="MS PGothic" panose="020B0600070205080204" pitchFamily="34" charset="-128"/>
              <a:cs typeface="+mn-cs"/>
            </a:endParaRPr>
          </a:p>
          <a:p>
            <a:pPr marL="0" lvl="0" indent="-228600">
              <a:buFont typeface="Arial" panose="020B0604020202020204" pitchFamily="34" charset="0"/>
              <a:buNone/>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89262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[Illustration: © Cengage Learning 2013] (Cacioppo, Figure 16.1, p.</a:t>
            </a:r>
            <a:r>
              <a:rPr lang="en-US" sz="900" b="0" baseline="0" dirty="0" smtClean="0"/>
              <a:t> 621)</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The Stress Response 2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Hans Selye, worked primarily with rats, exposing them to a variety of stressors and measuring the amount of time they could subsequently swim before giving up. (They were then rescued, of course.)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Cold water, restraint, electric shock, surgery, and having their whiskers cut off were some of Selye’s stressors that greatly reduced the amount of time the rats would swim before giving up.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Regardless of the nature of the stressor, Selye found that the rats responded with a consistent pattern of behavior, which he labeled the </a:t>
            </a:r>
            <a:r>
              <a:rPr lang="en-US" sz="900" b="1" dirty="0" smtClean="0"/>
              <a:t>General Adaptation Syndrome.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GAS occurs in three stages.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An </a:t>
            </a:r>
            <a:r>
              <a:rPr lang="en-US" sz="900" b="1" dirty="0" smtClean="0"/>
              <a:t>alarm </a:t>
            </a:r>
            <a:r>
              <a:rPr lang="en-US" sz="900" b="0" dirty="0" smtClean="0"/>
              <a:t>reaction is initiated when a stressor is first perceived and identified.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Selye’s alarm reaction is essentially the same process as Cannon’s fight-or-flight response.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All possible resources are deployed to survive the danger, and all nonessential systems are inhibited.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stressors are prolonged, Selye suggests we enter a stage of </a:t>
            </a:r>
            <a:r>
              <a:rPr lang="en-US" sz="900" b="1" dirty="0" smtClean="0"/>
              <a:t>resistance</a:t>
            </a:r>
            <a:r>
              <a:rPr lang="en-US" sz="9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During this stage, we continue to experience ongoing stress, which requires us to adapt and cope as well as possible.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resistance is not as dramatic as the briefer and more intense alarm reaction, it still takes its toll.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Under normal circumstances, we alternate between periods of calm and periods of relative arousal.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During the calm periods, we have an opportunity to store nutrients and rest and repair the body.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During periods of arousal, such as during the quiz, we expend energy instead of storing it.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the resistance phase of the GAS, we attempt to take care of both arousal and resting functions simultaneously. Neither function operates as smoothly under these circumstances as when it is operating alone.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length of this</a:t>
            </a:r>
            <a:r>
              <a:rPr lang="en-US" sz="900" b="0" baseline="0" dirty="0" smtClean="0"/>
              <a:t> stage depends upon several factors, including (a) the severity of the stressor, and (b) the individual’s stress response style.</a:t>
            </a:r>
            <a:endParaRPr lang="en-US" sz="9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stressors are severe and last long enough, a person might reach Selye’s </a:t>
            </a:r>
            <a:r>
              <a:rPr lang="en-US" sz="900" b="1" dirty="0" smtClean="0"/>
              <a:t>exhaustion</a:t>
            </a:r>
            <a:r>
              <a:rPr lang="en-US" sz="900" b="0" dirty="0" smtClean="0"/>
              <a:t> stage.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Strength and energy drop to very low levels.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exhaustion stage has much in common with the criteria for major depressive disorder.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a:t>
            </a:r>
            <a:r>
              <a:rPr lang="en-US" sz="900" b="0" baseline="0" dirty="0" smtClean="0"/>
              <a:t> a person is in exhaustion, they are susceptible to stress-related illnesses.</a:t>
            </a:r>
            <a:endParaRPr lang="en-US" sz="900" b="0" dirty="0" smtClean="0"/>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extreme cases, exhaustion can even lead to death.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a:t>
            </a:r>
            <a:r>
              <a:rPr lang="en-US" sz="900" b="0" dirty="0" smtClean="0"/>
              <a:t> [©  Cengage Learning] (</a:t>
            </a:r>
            <a:r>
              <a:rPr lang="en-US" sz="900" b="0" dirty="0" err="1" smtClean="0"/>
              <a:t>Nevid</a:t>
            </a:r>
            <a:r>
              <a:rPr lang="en-US" sz="900" b="0" dirty="0" smtClean="0"/>
              <a:t> </a:t>
            </a:r>
            <a:r>
              <a:rPr lang="en-US" sz="900" b="0" dirty="0" smtClean="0"/>
              <a:t>10.5</a:t>
            </a:r>
            <a:r>
              <a:rPr lang="en-US" sz="900" b="0" dirty="0" smtClean="0"/>
              <a:t>, p. </a:t>
            </a:r>
            <a:r>
              <a:rPr lang="en-US" sz="900" b="0" smtClean="0"/>
              <a:t>385)</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The Stress Response 3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Perceiving a potential source of danger mobilizes the body’s resources using two systems—the </a:t>
            </a:r>
            <a:r>
              <a:rPr lang="en-US" sz="900" b="1" i="0" u="none" strike="noStrike" kern="1200" baseline="0" dirty="0" smtClean="0">
                <a:solidFill>
                  <a:schemeClr val="tx1"/>
                </a:solidFill>
              </a:rPr>
              <a:t>sympathetic adrenal-medullary (SAM) system </a:t>
            </a:r>
            <a:r>
              <a:rPr lang="en-US" sz="900" b="0" i="0" u="none" strike="noStrike" kern="1200" baseline="0" dirty="0" smtClean="0">
                <a:solidFill>
                  <a:schemeClr val="tx1"/>
                </a:solidFill>
              </a:rPr>
              <a:t>and the </a:t>
            </a:r>
            <a:r>
              <a:rPr lang="en-US" sz="900" b="1" i="0" u="none" strike="noStrike" kern="1200" baseline="0" dirty="0" smtClean="0">
                <a:solidFill>
                  <a:schemeClr val="tx1"/>
                </a:solidFill>
              </a:rPr>
              <a:t>hypothalamic-pituitary-adrenal (HPA) axis</a:t>
            </a:r>
            <a:r>
              <a:rPr lang="en-US" sz="900" b="0" i="0" u="none" strike="noStrike" kern="1200" baseline="0" dirty="0" smtClean="0">
                <a:solidFill>
                  <a:schemeClr val="tx1"/>
                </a:solidFill>
              </a:rPr>
              <a:t>. </a:t>
            </a:r>
          </a:p>
          <a:p>
            <a:pPr marL="628650" lvl="1" indent="-171450">
              <a:buFont typeface="Arial" panose="020B0604020202020204" pitchFamily="34" charset="0"/>
              <a:buChar char="•"/>
            </a:pPr>
            <a:r>
              <a:rPr lang="en-US" sz="900" b="0" i="0" u="none" strike="noStrike" kern="1200" baseline="0" dirty="0" smtClean="0">
                <a:solidFill>
                  <a:schemeClr val="tx1"/>
                </a:solidFill>
              </a:rPr>
              <a:t>The SAM system initiates the release of adrenaline (also known as epinephrine) and norepinephrine into the bloodstream from the adrenal glands located above the kidneys in your lower back. </a:t>
            </a:r>
          </a:p>
          <a:p>
            <a:pPr marL="1085850" lvl="2" indent="-171450">
              <a:buFont typeface="Arial" panose="020B0604020202020204" pitchFamily="34" charset="0"/>
              <a:buChar char="•"/>
            </a:pPr>
            <a:r>
              <a:rPr lang="en-US" sz="900" b="0" i="0" u="none" strike="noStrike" kern="1200" baseline="0" dirty="0" smtClean="0">
                <a:solidFill>
                  <a:schemeClr val="tx1"/>
                </a:solidFill>
              </a:rPr>
              <a:t>These chemical messengers circulate to many organs and to the brain, producing many of the immediate, short-lived, fight–flight responses to stress, such as a pounding heart and rapid breathing.</a:t>
            </a:r>
          </a:p>
          <a:p>
            <a:pPr marL="628650" lvl="1" indent="-171450">
              <a:buFont typeface="Arial" panose="020B0604020202020204" pitchFamily="34" charset="0"/>
              <a:buChar char="•"/>
            </a:pPr>
            <a:r>
              <a:rPr lang="en-US" sz="900" b="0" i="0" u="none" strike="noStrike" kern="1200" baseline="0" dirty="0" smtClean="0">
                <a:solidFill>
                  <a:schemeClr val="tx1"/>
                </a:solidFill>
              </a:rPr>
              <a:t>Simultaneously, activation of the HPA axis sets an entirely different system in motion. Here’s how the circuit works. </a:t>
            </a:r>
          </a:p>
          <a:p>
            <a:pPr marL="1085850" lvl="2" indent="-171450">
              <a:buFont typeface="Arial" panose="020B0604020202020204" pitchFamily="34" charset="0"/>
              <a:buChar char="•"/>
            </a:pPr>
            <a:r>
              <a:rPr lang="en-US" sz="900" b="0" i="0" u="none" strike="noStrike" kern="1200" baseline="0" dirty="0" smtClean="0">
                <a:solidFill>
                  <a:schemeClr val="tx1"/>
                </a:solidFill>
              </a:rPr>
              <a:t>The hypothalamus (H) communicates with the pituitary gland (P), located just above the roof of your mouth, which in turn tells the adrenal glands (A) to release a hormone known as cortisol into the bloodstream. </a:t>
            </a:r>
          </a:p>
          <a:p>
            <a:pPr marL="1085850" lvl="2" indent="-171450">
              <a:buFont typeface="Arial" panose="020B0604020202020204" pitchFamily="34" charset="0"/>
              <a:buChar char="•"/>
            </a:pPr>
            <a:r>
              <a:rPr lang="en-US" sz="900" b="0" i="0" u="none" strike="noStrike" kern="1200" baseline="0" dirty="0" smtClean="0">
                <a:solidFill>
                  <a:schemeClr val="tx1"/>
                </a:solidFill>
              </a:rPr>
              <a:t>Circulating cortisol boosts the energy available for dealing with a stressor. </a:t>
            </a:r>
          </a:p>
          <a:p>
            <a:pPr marL="1085850" lvl="2" indent="-171450">
              <a:buFont typeface="Arial" panose="020B0604020202020204" pitchFamily="34" charset="0"/>
              <a:buChar char="•"/>
            </a:pPr>
            <a:r>
              <a:rPr lang="en-US" sz="900" b="0" i="0" u="none" strike="noStrike" kern="1200" baseline="0" dirty="0" smtClean="0">
                <a:solidFill>
                  <a:schemeClr val="tx1"/>
                </a:solidFill>
              </a:rPr>
              <a:t>The HPA axis response to stress can continue much longer than the SAM response, which explains many of the outcomes of chronic stress. </a:t>
            </a:r>
          </a:p>
          <a:p>
            <a:pPr marL="171450" lvl="0" indent="-171450">
              <a:buFont typeface="Arial" panose="020B0604020202020204" pitchFamily="34" charset="0"/>
              <a:buChar char="•"/>
            </a:pPr>
            <a:r>
              <a:rPr lang="en-US" sz="900" b="0" i="0" u="none" strike="noStrike" kern="1200" baseline="0" dirty="0" smtClean="0">
                <a:solidFill>
                  <a:schemeClr val="tx1"/>
                </a:solidFill>
              </a:rPr>
              <a:t>One of the possible outcomes of chronic stress is prolonged high levels of circulating cortisol. </a:t>
            </a:r>
          </a:p>
          <a:p>
            <a:pPr marL="628650" lvl="1" indent="-171450">
              <a:buFont typeface="Arial" panose="020B0604020202020204" pitchFamily="34" charset="0"/>
              <a:buChar char="•"/>
            </a:pPr>
            <a:r>
              <a:rPr lang="en-US" sz="900" b="0" i="0" u="none" strike="noStrike" kern="1200" baseline="0" dirty="0" smtClean="0">
                <a:solidFill>
                  <a:schemeClr val="tx1"/>
                </a:solidFill>
              </a:rPr>
              <a:t>Long-term exposure to cortisol can produce a number of harmful effects, including the death of neurons. </a:t>
            </a:r>
          </a:p>
          <a:p>
            <a:pPr marL="628650" lvl="1" indent="-171450">
              <a:buFont typeface="Arial" panose="020B0604020202020204" pitchFamily="34" charset="0"/>
              <a:buChar char="•"/>
            </a:pPr>
            <a:r>
              <a:rPr lang="en-US" sz="900" b="0" i="0" u="none" strike="noStrike" kern="1200" baseline="0" dirty="0" smtClean="0">
                <a:solidFill>
                  <a:schemeClr val="tx1"/>
                </a:solidFill>
              </a:rPr>
              <a:t>Studies in humans who have a medical condition (Cushing’s disease) that results in unusually high cortisol levels suggest that cortisol abnormalities might contribute to reduced hippocampus volume, memory problems, abnormal sleep patterns, and depression.</a:t>
            </a:r>
          </a:p>
          <a:p>
            <a:pPr marL="628650" lvl="1" indent="-171450">
              <a:buFont typeface="Arial" panose="020B0604020202020204" pitchFamily="34" charset="0"/>
              <a:buChar char="•"/>
            </a:pPr>
            <a:r>
              <a:rPr lang="en-US" sz="900" b="0" i="0" u="none" strike="noStrike" kern="1200" baseline="0" dirty="0" smtClean="0">
                <a:solidFill>
                  <a:schemeClr val="tx1"/>
                </a:solidFill>
              </a:rPr>
              <a:t> Not only can high levels of cortisol damage neurons, but these same levels appear to inhibit the neurogenesis, or birth of new neurons, that might help to offset the damage.</a:t>
            </a:r>
          </a:p>
          <a:p>
            <a:pPr marL="171450" lvl="0" indent="-171450">
              <a:buFont typeface="Arial" panose="020B0604020202020204" pitchFamily="34" charset="0"/>
              <a:buChar char="•"/>
            </a:pPr>
            <a:r>
              <a:rPr lang="en-US" sz="900" b="0" i="0" u="none" strike="noStrike" kern="1200" baseline="0" dirty="0" smtClean="0">
                <a:solidFill>
                  <a:schemeClr val="tx1"/>
                </a:solidFill>
              </a:rPr>
              <a:t>Normally, activity of the HPA axis is regulated by a feedback loop involving the hippocampus.</a:t>
            </a:r>
          </a:p>
          <a:p>
            <a:pPr marL="628650" lvl="1" indent="-171450">
              <a:buFont typeface="Arial" panose="020B0604020202020204" pitchFamily="34" charset="0"/>
              <a:buChar char="•"/>
            </a:pPr>
            <a:r>
              <a:rPr lang="en-US" sz="900" b="0" i="0" u="none" strike="noStrike" kern="1200" baseline="0" dirty="0" smtClean="0">
                <a:solidFill>
                  <a:schemeClr val="tx1"/>
                </a:solidFill>
              </a:rPr>
              <a:t>The hippocampus contains large numbers of receptors for cortisol and other stress hormones. </a:t>
            </a:r>
          </a:p>
          <a:p>
            <a:pPr marL="628650" lvl="1" indent="-171450">
              <a:buFont typeface="Arial" panose="020B0604020202020204" pitchFamily="34" charset="0"/>
              <a:buChar char="•"/>
            </a:pPr>
            <a:r>
              <a:rPr lang="en-US" sz="900" b="0" i="0" u="none" strike="noStrike" kern="1200" baseline="0" dirty="0" smtClean="0">
                <a:solidFill>
                  <a:schemeClr val="tx1"/>
                </a:solidFill>
              </a:rPr>
              <a:t>When the hippocampus detects high levels of these hormones, it signals the hypothalamus, which in turn tells the adrenal glands to reduce the release of cortisol, and arousal dissipates. </a:t>
            </a:r>
          </a:p>
          <a:p>
            <a:pPr marL="628650" lvl="1" indent="-171450">
              <a:buFont typeface="Arial" panose="020B0604020202020204" pitchFamily="34" charset="0"/>
              <a:buChar char="•"/>
            </a:pPr>
            <a:r>
              <a:rPr lang="en-US" sz="900" b="0" i="0" u="none" strike="noStrike" kern="1200" baseline="0" dirty="0" smtClean="0">
                <a:solidFill>
                  <a:schemeClr val="tx1"/>
                </a:solidFill>
              </a:rPr>
              <a:t>The role of the hippocampus as the limiter of the HPA axis might be the bridge between extreme stress and depression. </a:t>
            </a:r>
          </a:p>
          <a:p>
            <a:pPr marL="1085850" lvl="2" indent="-171450">
              <a:buFont typeface="Arial" panose="020B0604020202020204" pitchFamily="34" charset="0"/>
              <a:buChar char="•"/>
            </a:pPr>
            <a:r>
              <a:rPr lang="en-US" sz="900" b="0" i="0" u="none" strike="noStrike" kern="1200" baseline="0" dirty="0" smtClean="0">
                <a:solidFill>
                  <a:schemeClr val="tx1"/>
                </a:solidFill>
              </a:rPr>
              <a:t>Many cases of depression are preceded by unusually stressful events. </a:t>
            </a:r>
          </a:p>
          <a:p>
            <a:pPr marL="1085850" lvl="2" indent="-171450">
              <a:buFont typeface="Arial" panose="020B0604020202020204" pitchFamily="34" charset="0"/>
              <a:buChar char="•"/>
            </a:pPr>
            <a:r>
              <a:rPr lang="en-US" sz="900" b="0" i="0" u="none" strike="noStrike" kern="1200" baseline="0" dirty="0" smtClean="0">
                <a:solidFill>
                  <a:schemeClr val="tx1"/>
                </a:solidFill>
              </a:rPr>
              <a:t>Consistently elevated levels of cortisol due to stress can overwhelm the hippocampus’s feedback loop, leading instead to the continuous release of cortisol and constant arousal. </a:t>
            </a:r>
          </a:p>
          <a:p>
            <a:pPr marL="1085850" lvl="2" indent="-171450">
              <a:buFont typeface="Arial" panose="020B0604020202020204" pitchFamily="34" charset="0"/>
              <a:buChar char="•"/>
            </a:pPr>
            <a:r>
              <a:rPr lang="en-US" sz="900" b="0" i="0" u="none" strike="noStrike" kern="1200" baseline="0" dirty="0" smtClean="0">
                <a:solidFill>
                  <a:schemeClr val="tx1"/>
                </a:solidFill>
              </a:rPr>
              <a:t>Without the regulation of cortisol usually provided by the hippocampus acting as a rev limiter, a person can begin to experience depression.</a:t>
            </a:r>
          </a:p>
          <a:p>
            <a:pPr marL="1085850" lvl="2" indent="-171450">
              <a:buFont typeface="Arial" panose="020B0604020202020204" pitchFamily="34" charset="0"/>
              <a:buChar char="•"/>
            </a:pPr>
            <a:r>
              <a:rPr lang="en-US" sz="900" b="0" i="0" u="none" strike="noStrike" kern="1200" baseline="0" dirty="0" smtClean="0">
                <a:solidFill>
                  <a:schemeClr val="tx1"/>
                </a:solidFill>
              </a:rPr>
              <a:t>Patients who are treated with cortisol and similar stress hormones for medical conditions such as rheumatoid arthritis are often troubled by deep depression, reinforcing the role of excess cortisol in depressed mood.</a:t>
            </a:r>
          </a:p>
          <a:p>
            <a:pPr marL="171450" lvl="0" indent="-171450">
              <a:buFont typeface="Arial" panose="020B0604020202020204" pitchFamily="34" charset="0"/>
              <a:buChar char="•"/>
            </a:pPr>
            <a:r>
              <a:rPr lang="en-US" sz="900" b="0" i="0" u="none" strike="noStrike" kern="1200" baseline="0" dirty="0" smtClean="0">
                <a:solidFill>
                  <a:schemeClr val="tx1"/>
                </a:solidFill>
              </a:rPr>
              <a:t>Not only can the hippocampus fail to regulate cortisol release under conditions of extreme stress, but continued stress can actually damage the hippocampus further. </a:t>
            </a:r>
          </a:p>
          <a:p>
            <a:pPr marL="628650" lvl="1" indent="-171450">
              <a:buFont typeface="Arial" panose="020B0604020202020204" pitchFamily="34" charset="0"/>
              <a:buChar char="•"/>
            </a:pPr>
            <a:r>
              <a:rPr lang="en-US" sz="900" b="0" i="0" u="none" strike="noStrike" kern="1200" baseline="0" dirty="0" smtClean="0">
                <a:solidFill>
                  <a:schemeClr val="tx1"/>
                </a:solidFill>
              </a:rPr>
              <a:t>People with post-traumatic stress disorder also show evidence of having a smaller than average hippocampus. </a:t>
            </a:r>
          </a:p>
          <a:p>
            <a:pPr marL="628650" lvl="1" indent="-171450">
              <a:buFont typeface="Arial" panose="020B0604020202020204" pitchFamily="34" charset="0"/>
              <a:buChar char="•"/>
            </a:pPr>
            <a:r>
              <a:rPr lang="en-US" sz="900" b="0" i="0" u="none" strike="noStrike" kern="1200" baseline="0" dirty="0" smtClean="0">
                <a:solidFill>
                  <a:schemeClr val="tx1"/>
                </a:solidFill>
              </a:rPr>
              <a:t>Having a smaller than average hippocampus might make a person exposed to trauma more vulnerable to the development of PTSD, or elevated levels of cortisol could reduce the size of the hippocampus, or both.</a:t>
            </a:r>
          </a:p>
          <a:p>
            <a:pPr marL="628650" lvl="1" indent="-171450">
              <a:buFont typeface="Arial" panose="020B0604020202020204" pitchFamily="34" charset="0"/>
              <a:buChar cha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a:t>
            </a:r>
            <a:r>
              <a:rPr lang="en-US" sz="900" b="0" dirty="0" smtClean="0"/>
              <a:t> [</a:t>
            </a:r>
            <a:r>
              <a:rPr lang="en-US" sz="1200" b="0" dirty="0" smtClean="0"/>
              <a:t>© </a:t>
            </a:r>
            <a:r>
              <a:rPr lang="en-US" sz="1200" b="0" i="0" u="none" strike="noStrike" kern="1200" baseline="0" dirty="0" smtClean="0">
                <a:solidFill>
                  <a:schemeClr val="tx1"/>
                </a:solidFill>
                <a:latin typeface="+mn-lt"/>
                <a:ea typeface="MS PGothic" panose="020B0600070205080204" pitchFamily="34" charset="-128"/>
                <a:cs typeface="+mn-cs"/>
              </a:rPr>
              <a:t>Jetta Productions/Blend Images/</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900" b="0" dirty="0" smtClean="0"/>
              <a:t>] (Cacioppo, p. 630)</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The Stress Response 4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Very short-term bursts of stress can have a beneficial effect on many biological systems, including the immune system, your body’s frontline defense against infection and cancer. </a:t>
            </a:r>
          </a:p>
          <a:p>
            <a:pPr marL="628650" lvl="1" indent="-171450">
              <a:buFont typeface="Arial" panose="020B0604020202020204" pitchFamily="34" charset="0"/>
              <a:buChar char="•"/>
            </a:pPr>
            <a:r>
              <a:rPr lang="en-US" sz="900" b="0" i="0" u="none" strike="noStrike" kern="1200" baseline="0" dirty="0" smtClean="0">
                <a:solidFill>
                  <a:schemeClr val="tx1"/>
                </a:solidFill>
              </a:rPr>
              <a:t>However, the immune system does not perform as well in the face of long-term, chronic sources of stress.</a:t>
            </a:r>
          </a:p>
          <a:p>
            <a:pPr marL="628650" lvl="1" indent="-171450">
              <a:buFont typeface="Arial" panose="020B0604020202020204" pitchFamily="34" charset="0"/>
              <a:buChar char="•"/>
            </a:pPr>
            <a:r>
              <a:rPr lang="en-US" sz="900" b="0" i="0" u="none" strike="noStrike" kern="1200" baseline="0" dirty="0" smtClean="0">
                <a:solidFill>
                  <a:schemeClr val="tx1"/>
                </a:solidFill>
              </a:rPr>
              <a:t>When responding to an emergency, our stress response system prioritizes body functions. </a:t>
            </a:r>
          </a:p>
          <a:p>
            <a:pPr marL="1085850" lvl="2" indent="-171450">
              <a:buFont typeface="Arial" panose="020B0604020202020204" pitchFamily="34" charset="0"/>
              <a:buChar char="•"/>
            </a:pPr>
            <a:r>
              <a:rPr lang="en-US" sz="900" b="0" i="0" u="none" strike="noStrike" kern="1200" baseline="0" dirty="0" smtClean="0">
                <a:solidFill>
                  <a:schemeClr val="tx1"/>
                </a:solidFill>
              </a:rPr>
              <a:t>Those that are not necessary for handling the immediate emergency are taken offline.</a:t>
            </a:r>
          </a:p>
          <a:p>
            <a:pPr marL="628650" lvl="1" indent="-171450">
              <a:buFont typeface="Arial" panose="020B0604020202020204" pitchFamily="34" charset="0"/>
              <a:buChar char="•"/>
            </a:pPr>
            <a:r>
              <a:rPr lang="en-US" sz="900" b="0" i="0" u="none" strike="noStrike" kern="1200" baseline="0" dirty="0" smtClean="0">
                <a:solidFill>
                  <a:schemeClr val="tx1"/>
                </a:solidFill>
              </a:rPr>
              <a:t>Numerous studies indicate that people experiencing chronic stress are more vulnerable to infectious diseases, like colds and the flu.</a:t>
            </a:r>
          </a:p>
          <a:p>
            <a:pPr marL="628650" lvl="1" indent="-171450">
              <a:buFont typeface="Arial" panose="020B0604020202020204" pitchFamily="34" charset="0"/>
              <a:buChar char="•"/>
            </a:pPr>
            <a:r>
              <a:rPr lang="en-US" sz="900" b="0" i="0" u="none" strike="noStrike" kern="1200" baseline="0" dirty="0" smtClean="0">
                <a:solidFill>
                  <a:schemeClr val="tx1"/>
                </a:solidFill>
              </a:rPr>
              <a:t>The progression of HIV infection to AIDS is influenced by a patient’s level of stress.</a:t>
            </a:r>
          </a:p>
          <a:p>
            <a:pPr marL="628650" lvl="1" indent="-171450">
              <a:buFont typeface="Arial" panose="020B0604020202020204" pitchFamily="34" charset="0"/>
              <a:buChar char="•"/>
            </a:pPr>
            <a:r>
              <a:rPr lang="en-US" sz="900" b="0" i="0" u="none" strike="noStrike" kern="1200" baseline="0" dirty="0" smtClean="0">
                <a:solidFill>
                  <a:schemeClr val="tx1"/>
                </a:solidFill>
              </a:rPr>
              <a:t>Stressed students show greater vulnerability to the virus responsible for mononucleosis, which normally is kept in check by a robust immune system.</a:t>
            </a:r>
          </a:p>
          <a:p>
            <a:pPr marL="628650" lvl="1" indent="-171450">
              <a:buFont typeface="Arial" panose="020B0604020202020204" pitchFamily="34" charset="0"/>
              <a:buChar char="•"/>
            </a:pPr>
            <a:r>
              <a:rPr lang="en-US" sz="900" b="0" i="0" u="none" strike="noStrike" kern="1200" baseline="0" dirty="0" smtClean="0">
                <a:solidFill>
                  <a:schemeClr val="tx1"/>
                </a:solidFill>
              </a:rPr>
              <a:t>Stress related to our social relationships seems to be especially harmful to our ability to stay healthy. </a:t>
            </a:r>
          </a:p>
          <a:p>
            <a:pPr marL="1085850" lvl="2" indent="-171450">
              <a:buFont typeface="Arial" panose="020B0604020202020204" pitchFamily="34" charset="0"/>
              <a:buChar char="•"/>
            </a:pPr>
            <a:r>
              <a:rPr lang="en-US" sz="900" b="0" i="0" u="none" strike="noStrike" kern="1200" baseline="0" dirty="0" smtClean="0">
                <a:solidFill>
                  <a:schemeClr val="tx1"/>
                </a:solidFill>
              </a:rPr>
              <a:t>A meta-analysis of almost 300 studies and about 20,000 participants demonstrated that chronic stressors affecting people’s social roles (e.g., death of a loved one, divorce) produce the greatest suppression of the immune system.</a:t>
            </a:r>
          </a:p>
          <a:p>
            <a:pPr marL="171450" lvl="0" indent="-171450">
              <a:buFont typeface="Arial" panose="020B0604020202020204" pitchFamily="34" charset="0"/>
              <a:buChar char="•"/>
            </a:pPr>
            <a:r>
              <a:rPr lang="en-US" sz="900" b="0" i="0" u="none" strike="noStrike" kern="1200" baseline="0" dirty="0" smtClean="0">
                <a:solidFill>
                  <a:schemeClr val="tx1"/>
                </a:solidFill>
              </a:rPr>
              <a:t>In the 1970s, Meyer Friedman and Ray Rosenman stimulated a large quantity of research by suggesting that highly competitive workaholics, whom they called Type A personalities, were more susceptible to heart disease than the more mellow, laid-back people they called Type Bs. </a:t>
            </a:r>
          </a:p>
          <a:p>
            <a:pPr marL="628650" lvl="1" indent="-171450">
              <a:buFont typeface="Arial" panose="020B0604020202020204" pitchFamily="34" charset="0"/>
              <a:buChar char="•"/>
            </a:pPr>
            <a:r>
              <a:rPr lang="en-US" sz="900" b="0" i="0" u="none" strike="noStrike" kern="1200" baseline="0" dirty="0" smtClean="0">
                <a:solidFill>
                  <a:schemeClr val="tx1"/>
                </a:solidFill>
              </a:rPr>
              <a:t>Further study, however, showed that simply being competitive had little to do with increased risk of heart disease. </a:t>
            </a:r>
          </a:p>
          <a:p>
            <a:pPr marL="1085850" lvl="2" indent="-171450">
              <a:buFont typeface="Arial" panose="020B0604020202020204" pitchFamily="34" charset="0"/>
              <a:buChar char="•"/>
            </a:pPr>
            <a:r>
              <a:rPr lang="en-US" sz="900" b="0" i="0" u="none" strike="noStrike" kern="1200" baseline="0" dirty="0" smtClean="0">
                <a:solidFill>
                  <a:schemeClr val="tx1"/>
                </a:solidFill>
              </a:rPr>
              <a:t>Instead, the Type As who did develop heart problems exhibited a pattern of interpersonal hostility. </a:t>
            </a:r>
          </a:p>
          <a:p>
            <a:pPr marL="628650" lvl="1" indent="-171450">
              <a:buFont typeface="Arial" panose="020B0604020202020204" pitchFamily="34" charset="0"/>
              <a:buChar char="•"/>
            </a:pPr>
            <a:r>
              <a:rPr lang="en-US" sz="900" b="0" i="0" u="none" strike="noStrike" kern="1200" baseline="0" dirty="0" smtClean="0">
                <a:solidFill>
                  <a:schemeClr val="tx1"/>
                </a:solidFill>
              </a:rPr>
              <a:t>Stress puts the cardiovascular system at risk by affecting the ability of blood vessels to expand when necessary. </a:t>
            </a:r>
          </a:p>
          <a:p>
            <a:pPr marL="628650" lvl="1" indent="-171450">
              <a:buFont typeface="Arial" panose="020B0604020202020204" pitchFamily="34" charset="0"/>
              <a:buChar char="•"/>
            </a:pPr>
            <a:r>
              <a:rPr lang="en-US" sz="900" b="0" i="0" u="none" strike="noStrike" kern="1200" baseline="0" dirty="0" smtClean="0">
                <a:solidFill>
                  <a:schemeClr val="tx1"/>
                </a:solidFill>
              </a:rPr>
              <a:t>People whose arteries are already stiff or clogged due to age, poor fitness, or disease often suffer from high blood pressure and might be especially susceptible to heart attacks following stress. </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a:t>
            </a:r>
            <a:r>
              <a:rPr lang="en-US" sz="900" b="0" dirty="0" smtClean="0"/>
              <a:t> [© Cengage Learning; photo: forestpath/Shutterstock.com] (Cacioppo, Figure 16.11, p. 640)</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The Stress Response 5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b="0" i="0" u="none" strike="noStrike" kern="1200" baseline="0" dirty="0" smtClean="0">
                <a:solidFill>
                  <a:schemeClr val="tx1"/>
                </a:solidFill>
              </a:rPr>
              <a:t>Health today is viewed as the product of interactions among individual characteristics, life experiences, cognitions, and behavior. </a:t>
            </a:r>
          </a:p>
          <a:p>
            <a:r>
              <a:rPr lang="en-US" sz="900" b="0" i="1" u="none" strike="noStrike" kern="1200" baseline="0" dirty="0" smtClean="0">
                <a:solidFill>
                  <a:schemeClr val="tx1"/>
                </a:solidFill>
              </a:rPr>
              <a:t>Source: </a:t>
            </a:r>
            <a:r>
              <a:rPr lang="en-US" sz="900" b="0" i="0" u="none" strike="noStrike" kern="1200" baseline="0" dirty="0" smtClean="0">
                <a:solidFill>
                  <a:schemeClr val="tx1"/>
                </a:solidFill>
              </a:rPr>
              <a:t>Adapted from “Allostatic Load Biomarkers of Chronic Stress and Impact on Health and Cognition,” by R.-P. Juster, B. S. McEwen, and S. J.</a:t>
            </a:r>
          </a:p>
          <a:p>
            <a:r>
              <a:rPr lang="en-US" sz="900" b="0" i="0" u="none" strike="noStrike" kern="1200" baseline="0" dirty="0" smtClean="0">
                <a:solidFill>
                  <a:schemeClr val="tx1"/>
                </a:solidFill>
              </a:rPr>
              <a:t>Lupien, 2010,” </a:t>
            </a:r>
            <a:r>
              <a:rPr lang="en-US" sz="900" b="0" i="1" u="none" strike="noStrike" kern="1200" baseline="0" dirty="0" smtClean="0">
                <a:solidFill>
                  <a:schemeClr val="tx1"/>
                </a:solidFill>
              </a:rPr>
              <a:t>Neuroscience and Biobehavioral Reviews, 35</a:t>
            </a:r>
            <a:r>
              <a:rPr lang="en-US" sz="900" b="0" i="0" u="none" strike="noStrike" kern="1200" baseline="0" dirty="0" smtClean="0">
                <a:solidFill>
                  <a:schemeClr val="tx1"/>
                </a:solidFill>
              </a:rPr>
              <a:t>(1), pp. 2–16, doi:10.1016/j.neubiorev.2009.10.002</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dirty="0" smtClean="0"/>
              <a:t>The </a:t>
            </a:r>
            <a:r>
              <a:rPr lang="en-US" sz="900" b="1" dirty="0" err="1" smtClean="0"/>
              <a:t>biopsychosocial</a:t>
            </a:r>
            <a:r>
              <a:rPr lang="en-US" sz="900" b="1" dirty="0" smtClean="0"/>
              <a:t> model</a:t>
            </a:r>
            <a:r>
              <a:rPr lang="en-US" sz="900" b="0" dirty="0" smtClean="0"/>
              <a:t> views health</a:t>
            </a:r>
            <a:r>
              <a:rPr lang="en-US" sz="900" b="0" baseline="0" dirty="0" smtClean="0"/>
              <a:t> as the product of interactions between a range of different factors.</a:t>
            </a:r>
          </a:p>
          <a:p>
            <a:pPr marL="628650" lvl="1" indent="-171450">
              <a:buFont typeface="Arial" panose="020B0604020202020204" pitchFamily="34" charset="0"/>
              <a:buChar char="•"/>
            </a:pPr>
            <a:r>
              <a:rPr lang="en-US" sz="900" b="0" i="1" baseline="0" dirty="0" smtClean="0"/>
              <a:t>Biological </a:t>
            </a:r>
            <a:r>
              <a:rPr lang="en-US" sz="900" b="0" baseline="0" dirty="0" smtClean="0"/>
              <a:t>factors include genetics, physiological functioning, fitness levels, illness, and internal body chemistry, including hormones and neurotransmitters.</a:t>
            </a:r>
          </a:p>
          <a:p>
            <a:pPr marL="628650" lvl="1" indent="-171450">
              <a:buFont typeface="Arial" panose="020B0604020202020204" pitchFamily="34" charset="0"/>
              <a:buChar char="•"/>
            </a:pPr>
            <a:r>
              <a:rPr lang="en-US" sz="900" b="0" i="1" baseline="0" dirty="0" smtClean="0"/>
              <a:t>Psychological </a:t>
            </a:r>
            <a:r>
              <a:rPr lang="en-US" sz="900" b="0" baseline="0" dirty="0" smtClean="0"/>
              <a:t>factors include lifestyle, stress, cognitive functioning, beliefs, mental illness, and modes of thinking.</a:t>
            </a:r>
          </a:p>
          <a:p>
            <a:pPr marL="628650" lvl="1" indent="-171450">
              <a:buFont typeface="Arial" panose="020B0604020202020204" pitchFamily="34" charset="0"/>
              <a:buChar char="•"/>
            </a:pPr>
            <a:r>
              <a:rPr lang="en-US" sz="900" b="0" i="1" baseline="0" dirty="0" smtClean="0"/>
              <a:t>Social</a:t>
            </a:r>
            <a:r>
              <a:rPr lang="en-US" sz="900" b="0" i="0" baseline="0" dirty="0" smtClean="0"/>
              <a:t> factors include culture, family, interpersonal relationships, social support, and your general environment.</a:t>
            </a:r>
          </a:p>
          <a:p>
            <a:pPr marL="171450" lvl="0" indent="-171450">
              <a:buFont typeface="Arial" panose="020B0604020202020204" pitchFamily="34" charset="0"/>
              <a:buChar char="•"/>
            </a:pPr>
            <a:r>
              <a:rPr lang="en-US" sz="900" b="0" i="0" dirty="0" smtClean="0"/>
              <a:t>These</a:t>
            </a:r>
            <a:r>
              <a:rPr lang="en-US" sz="900" b="0" i="0" baseline="0" dirty="0" smtClean="0"/>
              <a:t> factors interact with and can influence one another. In other words, making a change to one factor can produce changes to the other factors.</a:t>
            </a:r>
          </a:p>
          <a:p>
            <a:pPr marL="628650" lvl="1" indent="-171450">
              <a:buFont typeface="Arial" panose="020B0604020202020204" pitchFamily="34" charset="0"/>
              <a:buChar char="•"/>
            </a:pPr>
            <a:r>
              <a:rPr lang="en-US" sz="900" b="0" i="0" baseline="0" dirty="0" smtClean="0"/>
              <a:t>Consider someone who is feeling depressed and tries to self-medicate by consuming alcohol.</a:t>
            </a:r>
          </a:p>
          <a:p>
            <a:pPr marL="1085850" lvl="2" indent="-171450">
              <a:buFont typeface="Arial" panose="020B0604020202020204" pitchFamily="34" charset="0"/>
              <a:buChar char="•"/>
            </a:pPr>
            <a:r>
              <a:rPr lang="en-US" sz="900" b="0" i="0" dirty="0" smtClean="0"/>
              <a:t>His friends may</a:t>
            </a:r>
            <a:r>
              <a:rPr lang="en-US" sz="900" b="0" i="0" baseline="0" dirty="0" smtClean="0"/>
              <a:t> notice changes in his behavior, leading them to show concern and encourage him to seek help. (Social factor)</a:t>
            </a:r>
          </a:p>
          <a:p>
            <a:pPr marL="1085850" lvl="2" indent="-171450">
              <a:buFont typeface="Arial" panose="020B0604020202020204" pitchFamily="34" charset="0"/>
              <a:buChar char="•"/>
            </a:pPr>
            <a:r>
              <a:rPr lang="en-US" sz="900" b="0" i="0" baseline="0" dirty="0" smtClean="0"/>
              <a:t>This could prompt him to see a physician or psychiatrist and receive a prescription for antidepressants (Biological factor)</a:t>
            </a:r>
          </a:p>
          <a:p>
            <a:pPr marL="1085850" lvl="2" indent="-171450">
              <a:buFont typeface="Arial" panose="020B0604020202020204" pitchFamily="34" charset="0"/>
              <a:buChar char="•"/>
            </a:pPr>
            <a:r>
              <a:rPr lang="en-US" sz="900" b="0" i="0" baseline="0" dirty="0" smtClean="0"/>
              <a:t>The antidepressants may alleviate some of his negativity (Psychological factor), making him more pleasant to be around.</a:t>
            </a:r>
          </a:p>
          <a:p>
            <a:pPr marL="1085850" lvl="2" indent="-171450">
              <a:buFont typeface="Arial" panose="020B0604020202020204" pitchFamily="34" charset="0"/>
              <a:buChar char="•"/>
            </a:pPr>
            <a:r>
              <a:rPr lang="en-US" sz="900" b="0" i="0" baseline="0" dirty="0" smtClean="0"/>
              <a:t>The change in mood then leads to increased positive interactions with friends and family (Social factor), which helps maintain the change in mood (Psychological factor).</a:t>
            </a:r>
            <a:endParaRPr lang="en-US" sz="900" b="0" i="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43972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it-IT" sz="900" b="0" dirty="0" smtClean="0"/>
              <a:t>[© Jochen Schlenker/Masterfile</a:t>
            </a:r>
            <a:r>
              <a:rPr lang="en-US" sz="900" b="0" dirty="0" smtClean="0"/>
              <a:t>] (Pastorino, p. 524): The stress management technique of guided imagery involves using your mind to achieve a state of relaxation. Whenever you feel stressed, you focus on a pleasant, calming environment like the image shown here to relieve bodily tensions and promote relaxation.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Managing Stress 1 of 5</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Cognitive appraisal</a:t>
            </a:r>
          </a:p>
          <a:p>
            <a:pPr lvl="1" indent="-228600">
              <a:buFont typeface="Arial" panose="020B0604020202020204" pitchFamily="34" charset="0"/>
              <a:buChar char="•"/>
            </a:pPr>
            <a:r>
              <a:rPr lang="en-US" sz="900" dirty="0" smtClean="0"/>
              <a:t>Coping approaches</a:t>
            </a:r>
          </a:p>
          <a:p>
            <a:pPr lvl="1" indent="-228600">
              <a:buFont typeface="Arial" panose="020B0604020202020204" pitchFamily="34" charset="0"/>
              <a:buChar char="•"/>
            </a:pPr>
            <a:r>
              <a:rPr lang="en-US" sz="900" dirty="0" smtClean="0"/>
              <a:t>Stress management</a:t>
            </a:r>
          </a:p>
          <a:p>
            <a:pPr lvl="1" indent="-228600">
              <a:buFont typeface="Arial" panose="020B0604020202020204" pitchFamily="34" charset="0"/>
              <a:buChar char="•"/>
            </a:pPr>
            <a:endParaRPr lang="en-US" sz="900" dirty="0" smtClean="0"/>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1572836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Image Source/Alamy] (Pastorino, p. 513)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Managing Stress 2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all experience stressors, especially daily hassles.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all wait in lines, sit in traffic, and pay bills.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Yet not all of us interpret these events as equally stressful.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people view giving blood as less stressful than others.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You may feel excited about giving a speech, whereas others cringe at the same prospect.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Therefore, the first step in experiencing stress is how you think about or interpret an event or situation.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Our initial interpretation of an event is called our </a:t>
            </a:r>
            <a:r>
              <a:rPr lang="en-US" sz="900" b="1" dirty="0" smtClean="0"/>
              <a:t>primary appraisal</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primary appraisal can be </a:t>
            </a:r>
            <a:r>
              <a:rPr lang="en-US" sz="900" b="1" dirty="0" smtClean="0"/>
              <a:t>irrelevant, positive, or stressful</a:t>
            </a:r>
            <a:r>
              <a:rPr lang="en-US" sz="900" b="0" dirty="0" smtClean="0"/>
              <a:t>.</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your primary appraisal of an event is irrelevant, you interpret the situation as unrelated to your happiness or safety.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Primary appraisals also can be positive and we typically don’t feel much stress in situations such as these.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when we appraise a situation as stressful, we believe it will require a great deal of our emotional and psychological resources.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Our primary appraisal of an event as stressful can lead to positive or negative emotions that either increase or decrease our perceived stress levels.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 much stress we experience will depend on whether we see the situation as a </a:t>
            </a:r>
            <a:r>
              <a:rPr lang="en-US" sz="900" b="1" dirty="0" smtClean="0"/>
              <a:t>threat, a harm, or a challenge</a:t>
            </a:r>
            <a:r>
              <a:rPr lang="en-US" sz="9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we appraise a stressful event as threatening, we believe that the situation will cause us some harm in the future.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we interpret an event in this manner, we typically feel fear, anxiety, or anger—negative emotions that increase our stress levels and decrease our performance.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we appraise an event as harmful, we believe it will do us some damage or injury.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Such appraisals typically lead to feelings of fear and anxiety that increase our feelings of stress.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Situations can also be appraised as challenging, as a means toward personal growth or personal gain.</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Challenge appraisals typically elicit positive emotions such as excitement and happiness, and are therefore perceived as less stressful.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Not all primary appraisals break down easily into the categories of threat, harm, or challenge.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situation or event may involve a combination of appraisals.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starting a relationship, finding a job, and having a baby are complex situations that may involve appraisals of both threat and challenge.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Also, the appraisal process is a personal one.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Not everyone appraises the same situation in the same manner.</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Once you appraise a situation or event as a threat or a challenge, you must evaluate what can be done to cope with or manage the stressor, referred to as </a:t>
            </a:r>
            <a:r>
              <a:rPr lang="en-US" sz="900" b="1" dirty="0" smtClean="0"/>
              <a:t>secondary appraisal</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secondary appraisal, people take into account the resources available to cope with the stressor.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includes an assessment of how they might cope, if that strategy or behavior will be successful in managing the stressor, and the likelihood that they can actually produce the necessary coping behaviors and strategies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Jetta Productions/Getty Images] (Pastorino, p. 519)</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Managing Stress 3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Whatever you do to manage an event or stimulus that you perceive as threatening is part of coping.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 we cope with stress influences the way stress affects us.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There are two broad types of strategies for coping: problem-focused coping and emotion-focused coping.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research suggests that females are somewhat more likely to use emotion-focused strategies and males are somewhat more likely to use problem-focused coping, but these gender differences are dependent on the nature of the stressor.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Anyone may use one or both types of coping when faced with a stressor. Each has its benefits and costs.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Problem-focused coping </a:t>
            </a:r>
            <a:r>
              <a:rPr lang="en-US" sz="900" b="0" dirty="0" smtClean="0"/>
              <a:t>is aimed at controlling or altering the environment that is causing the stress.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benefit of either of these problem-focused coping strategies would be elimination of the perceived stressor.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the same time, you benefit by experiencing more control over your environment, which may also enhance your self-esteem.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it is also possible that you have misdiagnosed the problem, which is a cost of problem-focused coping.</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Generally, problem-focused coping tends to be most useful when we feel that we can actually do something about a situation.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Under these circumstances, problem-focused coping is more likely to lead to a more positive health outcome.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when we do not feel that a situation is controllable, we often rely more on emotion-focused coping strategies.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Emotion-focused coping </a:t>
            </a:r>
            <a:r>
              <a:rPr lang="en-US" sz="900" b="0" dirty="0" smtClean="0"/>
              <a:t>is aimed at controlling your internal, subjective, emotional reactions to stress.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You either express your emotions or alter the way you feel or think in order to reduce stress.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Stressors activate a variety of emotions, including anxiety, worry, guilt, shame, jealousy, envy, and anger.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these emotions are usually experienced as unpleasant, we are motivated to release, reduce, or avoid them.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attempt to lessen the effects of these negative emotions in two ways: by engaging in </a:t>
            </a:r>
            <a:r>
              <a:rPr lang="en-US" sz="900" b="1" dirty="0" smtClean="0"/>
              <a:t>cognitive reappraisa</a:t>
            </a:r>
            <a:r>
              <a:rPr lang="en-US" sz="900" b="0" dirty="0" smtClean="0"/>
              <a:t>l and by using psychological </a:t>
            </a:r>
            <a:r>
              <a:rPr lang="en-US" sz="900" b="1" dirty="0" smtClean="0"/>
              <a:t>defense</a:t>
            </a:r>
            <a:r>
              <a:rPr lang="en-US" sz="900" b="0" dirty="0" smtClean="0"/>
              <a:t> mechanisms.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Cognitive reappraisal is an active and conscious process in which we alter our interpretation of the stressful event.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Cognitive reappraisal can be an emotionally constructive way of coping with a stressful event.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Managing Stress 4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more automatic and unconscious way in which we lessen the effects of our emotions is by using defense mechanisms.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Sigmund Freud was one of the first theorists to identify psychological defense mechanisms.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Freud suggested that we use coping strategies unconsciously to reduce our anxiety and maintain a positive self-image and self-esteem.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of these features, we now consider these defense mechanisms emotion-focused coping strategies.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use them to avoid or reduce the emotions associated with a stressor, but they do not necessarily eliminate the source of stress.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use of defense mechanisms involves costs and benefits.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main reason we use them is to restore our self-image.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also benefit because defense mechanisms reduce anxiety.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may also give us the confidence to handle additional stressors.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the benefits of defense mechanisms are typically outweighed by the costs.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Defense mechanisms often inhibit our ability to resolve a problem.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Using our emotions to cope with stressors may impede our functioning in other daily activities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important, using defense mechanisms keeps us in a state of unawareness as to the true source of any stress-related symptoms.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Given these disadvantages, why do we continue to use defense mechanisms? Basically, they are easier and produce quicker results in reducing our feelings of anxiety.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Unfortunately, these advantages are often at the expense of our well-being as we may experience more distress and negative mood over the long run.</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Managing Stress 5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Some form of regular </a:t>
            </a:r>
            <a:r>
              <a:rPr lang="en-US" sz="1000" b="1" i="0" u="none" strike="noStrike" kern="1200" baseline="0" dirty="0" smtClean="0">
                <a:solidFill>
                  <a:schemeClr val="tx1"/>
                </a:solidFill>
              </a:rPr>
              <a:t>aerobic exercise</a:t>
            </a:r>
            <a:r>
              <a:rPr lang="en-US" sz="1000" b="0" i="0" u="none" strike="noStrike" kern="1200" baseline="0" dirty="0" smtClean="0">
                <a:solidFill>
                  <a:schemeClr val="tx1"/>
                </a:solidFill>
              </a:rPr>
              <a:t>, such as swimming, walking, or dancing, can be an effective strategy for reducing physical stress reactions.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Exercise reduces negative emotions such as depression and anxiety that we often feel in response to stress.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Exercise raises energy levels, strengthens the heart, and lowers muscle tension.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We sleep more soundly after exercise and also feel better as the body increases its production of natural mood elevators like serotonin and endorphins.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One of the most successful nonchemical ways to manage stress is through the application of relaxation techniques.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Such methods may include </a:t>
            </a:r>
            <a:r>
              <a:rPr lang="en-US" sz="1000" b="1" i="0" u="none" strike="noStrike" kern="1200" baseline="0" dirty="0" smtClean="0">
                <a:solidFill>
                  <a:schemeClr val="tx1"/>
                </a:solidFill>
              </a:rPr>
              <a:t>progressive relaxation training</a:t>
            </a:r>
            <a:r>
              <a:rPr lang="en-US" sz="1000" b="0" i="0" u="none" strike="noStrike" kern="1200" baseline="0" dirty="0" smtClean="0">
                <a:solidFill>
                  <a:schemeClr val="tx1"/>
                </a:solidFill>
              </a:rPr>
              <a:t>, in which you learn to alternately tense and then relax each muscle group of the body in a systematic fashion.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activity gives you an awareness of when and where you feel tension when you’re under stress.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You then learn to manage and control the tension that you feel by relaxing on command.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Other relaxation techniques may include regular </a:t>
            </a:r>
            <a:r>
              <a:rPr lang="en-US" sz="1000" b="1" i="0" u="none" strike="noStrike" kern="1200" baseline="0" dirty="0" smtClean="0">
                <a:solidFill>
                  <a:schemeClr val="tx1"/>
                </a:solidFill>
              </a:rPr>
              <a:t>massages</a:t>
            </a:r>
            <a:r>
              <a:rPr lang="en-US" sz="1000" b="0" i="0" u="none" strike="noStrike" kern="1200" baseline="0" dirty="0" smtClean="0">
                <a:solidFill>
                  <a:schemeClr val="tx1"/>
                </a:solidFill>
              </a:rPr>
              <a:t>, </a:t>
            </a:r>
            <a:r>
              <a:rPr lang="en-US" sz="1000" b="1" i="0" u="none" strike="noStrike" kern="1200" baseline="0" dirty="0" smtClean="0">
                <a:solidFill>
                  <a:schemeClr val="tx1"/>
                </a:solidFill>
              </a:rPr>
              <a:t>meditation</a:t>
            </a:r>
            <a:r>
              <a:rPr lang="en-US" sz="1000" b="0" i="0" u="none" strike="noStrike" kern="1200" baseline="0" dirty="0" smtClean="0">
                <a:solidFill>
                  <a:schemeClr val="tx1"/>
                </a:solidFill>
              </a:rPr>
              <a:t>, </a:t>
            </a:r>
            <a:r>
              <a:rPr lang="en-US" sz="1000" b="1" i="0" u="none" strike="noStrike" kern="1200" baseline="0" dirty="0" smtClean="0">
                <a:solidFill>
                  <a:schemeClr val="tx1"/>
                </a:solidFill>
              </a:rPr>
              <a:t>yoga</a:t>
            </a:r>
            <a:r>
              <a:rPr lang="en-US" sz="1000" b="0" i="0" u="none" strike="noStrike" kern="1200" baseline="0" dirty="0" smtClean="0">
                <a:solidFill>
                  <a:schemeClr val="tx1"/>
                </a:solidFill>
              </a:rPr>
              <a:t>, deep </a:t>
            </a:r>
            <a:r>
              <a:rPr lang="en-US" sz="1000" b="1" i="0" u="none" strike="noStrike" kern="1200" baseline="0" dirty="0" smtClean="0">
                <a:solidFill>
                  <a:schemeClr val="tx1"/>
                </a:solidFill>
              </a:rPr>
              <a:t>breathing</a:t>
            </a:r>
            <a:r>
              <a:rPr lang="en-US" sz="1000" b="0" i="0" u="none" strike="noStrike" kern="1200" baseline="0" dirty="0" smtClean="0">
                <a:solidFill>
                  <a:schemeClr val="tx1"/>
                </a:solidFill>
              </a:rPr>
              <a:t> exercises, engaging in a hobby, or listening to music.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Daily use of relaxation procedures are effective in lessening symptoms of asthma, insomnia, headaches, rheumatoid arthritis, high blood pressure, chronic pain conditions, intestinal problems, and chronic anxiety.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Relaxation techniques also have been helpful in reducing anxiety and stress levels of cancer patients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Imagine a calm environment.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Guided imagery </a:t>
            </a:r>
            <a:r>
              <a:rPr lang="en-US" sz="1000" b="0" i="0" u="none" strike="noStrike" kern="1200" baseline="0" dirty="0" smtClean="0">
                <a:solidFill>
                  <a:schemeClr val="tx1"/>
                </a:solidFill>
              </a:rPr>
              <a:t>is a technique in which you learn to use your mind to achieve a state of relaxation.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You imagine that you are in a safe, pleasant, calming environment, perhaps walking along a beach or in a forest.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You maintain your focus on this image as you feel the tensions associated with stress leave your body.</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Develop </a:t>
            </a:r>
            <a:r>
              <a:rPr lang="en-US" sz="1000" b="1" i="0" u="none" strike="noStrike" kern="1200" baseline="0" dirty="0" smtClean="0">
                <a:solidFill>
                  <a:schemeClr val="tx1"/>
                </a:solidFill>
              </a:rPr>
              <a:t>social support</a:t>
            </a:r>
            <a:r>
              <a:rPr lang="en-US" sz="1000" b="0" i="0" u="none" strike="noStrike" kern="1200" baseline="0" dirty="0" smtClean="0">
                <a:solidFill>
                  <a:schemeClr val="tx1"/>
                </a:solidFill>
              </a:rPr>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As social animals, humans are motivated to maintain social connections with others.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Having friends, a shoulder to cry on, or someone to discuss an issue or trying event with are all examples of social support—having close and positive relationships with others.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Social support buffers the effects of stress.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Family stability, a partner’s support, or simply having friends to confide in is related to a longer life span, as well as a longer survival rate for those with cancer or heart disease.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Even giving social support to others appears to buffer the effects of stress.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Social support also may act to decrease the release of stress hormones and reduce stress-induced immune responses.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Yet cultural norms influence the appropriateness of seeking and using social support networks.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Be optimistic.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Simply expecting good things to happen may influence your health.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Meditation</a:t>
            </a:r>
            <a:r>
              <a:rPr lang="en-US" sz="1000" b="0" i="0" u="none" strike="noStrike" kern="1200" baseline="0" dirty="0" smtClean="0">
                <a:solidFill>
                  <a:schemeClr val="tx1"/>
                </a:solidFill>
              </a:rPr>
              <a:t> in the form of yoga, Zen, mindfulness, or transcendental meditation also may reduce tension and anxiety caused by stress.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These practices are mental exercises in which people consciously focus their attention on thoughts, emotions, or body sensations to heighten  awareness.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person sits in a comfortable position with her eyes closed and silently focuses her attention on a specially assigned word that creates a resonant sound or on a bodily state such as her breathing.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Meditation appears to decrease heart rate, respiration, and oxygen consumption.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Some studies have also found that meditation can improve mood, lessen tiredness, and enhance immune system response.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Be </a:t>
            </a:r>
            <a:r>
              <a:rPr lang="en-US" sz="1000" b="1" i="0" u="none" strike="noStrike" kern="1200" baseline="0" dirty="0" smtClean="0">
                <a:solidFill>
                  <a:schemeClr val="tx1"/>
                </a:solidFill>
              </a:rPr>
              <a:t>spiritual</a:t>
            </a:r>
            <a:r>
              <a:rPr lang="en-US" sz="1000" b="0" i="0" u="none" strike="noStrike" kern="1200" baseline="0" dirty="0" smtClean="0">
                <a:solidFill>
                  <a:schemeClr val="tx1"/>
                </a:solidFill>
              </a:rPr>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Spiritual faith, prayer, membership in a faith community, and strong value systems may promote physical health and well-being for some people.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Spirituality often means having a purpose in life, self-awareness, and connectedness with self, others, and a larger community.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Religiousness is typically defined as participation in an institutionalized doctrine.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Religion, spirituality, and health are correlated.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We cannot conclude, however, that religiousness or spirituality causes better health.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Laughter promotes relaxation, which may explain why good- humored people perceive less stress when faced with life’s challenges.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Laughter may buffer stress by reducing blood pressure, increasing deep breathing, boosting the immune system, increasing feelings of well-being, and raising energy.</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Manage your time wisely.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Many of us experience stress because we feel that there is not enough time to accomplish all the tasks, errands, and work that we have established for ourselves.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Feelings of time pressure can negatively affect our health and well-being.</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Image Source/Digital Vision/Getty Images] (Pastorino, p. 504):  Life events, both good and bad, can be perceived as stressful and require us to adjust to them.</a:t>
            </a:r>
            <a:endParaRPr lang="en-US" sz="900" b="1"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Defining and Measuring Stress 2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Stress</a:t>
            </a:r>
            <a:r>
              <a:rPr lang="en-US" sz="900" b="0" dirty="0" smtClean="0"/>
              <a:t> can be defined as any event or environmental stimulus (</a:t>
            </a:r>
            <a:r>
              <a:rPr lang="en-US" sz="900" b="1" dirty="0" smtClean="0"/>
              <a:t>stressor</a:t>
            </a:r>
            <a:r>
              <a:rPr lang="en-US" sz="900" b="0" dirty="0" smtClean="0"/>
              <a:t>) that we respond to because we perceive it as challenging or threatening.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definition implies three aspects to stress.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First, we all encounter stressors—stimuli in our lives that we perceive as challenges or threats, such as traffic, an approaching midterm exam, or a hurricane.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Second, our reactions to these stressors include bodily reactions.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Third, by perceiving and then reacting, we cope with the challenges or threats (successfully or not)</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Health</a:t>
            </a:r>
            <a:r>
              <a:rPr lang="en-US" sz="900" b="1" baseline="0" dirty="0" smtClean="0"/>
              <a:t> psychologists, </a:t>
            </a:r>
            <a:r>
              <a:rPr lang="en-US" sz="900" b="0" baseline="0" dirty="0" smtClean="0"/>
              <a:t>who study how people’s behavior influence their health for better or worse, have classified </a:t>
            </a:r>
            <a:r>
              <a:rPr lang="en-US" sz="900" b="0" dirty="0" smtClean="0"/>
              <a:t>stressors into several types: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Major life events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Catastrophes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Daily hassles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Frustration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Pressure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Conflict</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Source: Reprinted with permission from T. H. Holmes &amp; R. H. Rahe (1967), “The Social Readjustment Rating Scale,” in the Journal of Psychosomatic Research, Vol. 11, No. 2, pp. 213–218. Copyright © 1967 Elsevier Science] (Pastorino, Table 12.1, p. 505): Holmes and Rahe’s Social Readjustment Rating Scale. Scores of 0–150 = no significant problems; 150–199</a:t>
            </a:r>
            <a:r>
              <a:rPr lang="en-US" sz="900" b="0" baseline="0" dirty="0" smtClean="0"/>
              <a:t> =</a:t>
            </a:r>
            <a:r>
              <a:rPr lang="en-US" sz="900" b="0" dirty="0" smtClean="0"/>
              <a:t> mild life crisis; 200–299 = moderate life crisis; 300 = or more major life crisis.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Defining and Measuring Stress 3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Pioneering research by Thomas Holmes and Richard </a:t>
            </a:r>
            <a:r>
              <a:rPr lang="en-US" sz="900" b="0" i="0" u="none" strike="noStrike" kern="1200" baseline="0" dirty="0" err="1" smtClean="0">
                <a:solidFill>
                  <a:schemeClr val="tx1"/>
                </a:solidFill>
              </a:rPr>
              <a:t>Rahe</a:t>
            </a:r>
            <a:r>
              <a:rPr lang="en-US" sz="900" b="0" i="0" u="none" strike="noStrike" kern="1200" baseline="0" dirty="0" smtClean="0">
                <a:solidFill>
                  <a:schemeClr val="tx1"/>
                </a:solidFill>
              </a:rPr>
              <a:t> (</a:t>
            </a:r>
            <a:r>
              <a:rPr lang="en-US" sz="900" b="0" i="1" u="none" strike="noStrike" kern="1200" baseline="0" dirty="0" smtClean="0">
                <a:solidFill>
                  <a:schemeClr val="tx1"/>
                </a:solidFill>
              </a:rPr>
              <a:t>pronounced </a:t>
            </a:r>
            <a:r>
              <a:rPr lang="en-US" sz="900" b="0" i="0" u="none" strike="noStrike" kern="1200" baseline="0" dirty="0" smtClean="0">
                <a:solidFill>
                  <a:schemeClr val="tx1"/>
                </a:solidFill>
              </a:rPr>
              <a:t>RAY) in 1967 set out to measure the impact of particular stressors on people’s health. </a:t>
            </a:r>
          </a:p>
          <a:p>
            <a:pPr marL="628650" lvl="1" indent="-171450">
              <a:buFont typeface="Arial" panose="020B0604020202020204" pitchFamily="34" charset="0"/>
              <a:buChar char="•"/>
            </a:pPr>
            <a:r>
              <a:rPr lang="en-US" sz="900" b="0" i="0" u="none" strike="noStrike" kern="1200" baseline="0" dirty="0" smtClean="0">
                <a:solidFill>
                  <a:schemeClr val="tx1"/>
                </a:solidFill>
              </a:rPr>
              <a:t>They asked a large sample group to rate life events, or changes in one’s living, both good and bad, that require us to adjust to them.</a:t>
            </a:r>
          </a:p>
          <a:p>
            <a:pPr marL="1085850" lvl="2" indent="-171450">
              <a:buFont typeface="Arial" panose="020B0604020202020204" pitchFamily="34" charset="0"/>
              <a:buChar char="•"/>
            </a:pPr>
            <a:r>
              <a:rPr lang="en-US" sz="900" b="0" i="0" u="none" strike="noStrike" kern="1200" baseline="0" dirty="0" smtClean="0">
                <a:solidFill>
                  <a:schemeClr val="tx1"/>
                </a:solidFill>
              </a:rPr>
              <a:t>From these ratings, Holmes and Rahe developed the Social Readjustment Rating Scale (SRRS).</a:t>
            </a:r>
          </a:p>
          <a:p>
            <a:pPr marL="628650" lvl="1" indent="-171450">
              <a:buFont typeface="Arial" panose="020B0604020202020204" pitchFamily="34" charset="0"/>
              <a:buChar char="•"/>
            </a:pPr>
            <a:r>
              <a:rPr lang="en-US" sz="900" dirty="0" smtClean="0"/>
              <a:t>Holmes and Rahe assigned each major life event a numerical value,  referred to as a life change unit. </a:t>
            </a:r>
          </a:p>
          <a:p>
            <a:pPr marL="1085850" lvl="2" indent="-171450">
              <a:buFont typeface="Arial" panose="020B0604020202020204" pitchFamily="34" charset="0"/>
              <a:buChar char="•"/>
            </a:pPr>
            <a:r>
              <a:rPr lang="en-US" sz="900" dirty="0" smtClean="0"/>
              <a:t>The higher the number, the more stressful this life event was rated by Holmes and Rahe’s sample. </a:t>
            </a:r>
          </a:p>
          <a:p>
            <a:pPr marL="628650" lvl="1" indent="-171450">
              <a:buFont typeface="Arial" panose="020B0604020202020204" pitchFamily="34" charset="0"/>
              <a:buChar char="•"/>
            </a:pPr>
            <a:r>
              <a:rPr lang="en-US" sz="900" dirty="0" smtClean="0"/>
              <a:t>Notice that the life events on the scale include positive as well as negative changes—for example, marriage, a new family member, and outstanding personal achievement.</a:t>
            </a:r>
          </a:p>
          <a:p>
            <a:pPr marL="628650" lvl="1" indent="-171450">
              <a:buFont typeface="Arial" panose="020B0604020202020204" pitchFamily="34" charset="0"/>
              <a:buChar char="•"/>
            </a:pPr>
            <a:r>
              <a:rPr lang="en-US" sz="900" dirty="0" smtClean="0"/>
              <a:t>However, it is not just experiencing one of these events that is at issue. Rather, it is reacting to several of these events within a year that Holmes and Rahe found may influence one’s health.</a:t>
            </a:r>
          </a:p>
          <a:p>
            <a:pPr marL="171450" lvl="0" indent="-171450">
              <a:buFont typeface="Arial" panose="020B0604020202020204" pitchFamily="34" charset="0"/>
              <a:buChar char="•"/>
            </a:pPr>
            <a:r>
              <a:rPr lang="en-US" sz="900" dirty="0" smtClean="0"/>
              <a:t>Subsequent research</a:t>
            </a:r>
            <a:r>
              <a:rPr lang="en-US" sz="900" baseline="0" dirty="0" smtClean="0"/>
              <a:t> </a:t>
            </a:r>
            <a:r>
              <a:rPr lang="en-US" sz="900" dirty="0" smtClean="0"/>
              <a:t>evaluating Holmes and Rahe’s scale indicates that the impact of these life changes is not simply a matter of how many of them one experiences. </a:t>
            </a:r>
          </a:p>
          <a:p>
            <a:pPr marL="628650" lvl="1" indent="-171450">
              <a:buFont typeface="Arial" panose="020B0604020202020204" pitchFamily="34" charset="0"/>
              <a:buChar char="•"/>
            </a:pPr>
            <a:r>
              <a:rPr lang="en-US" sz="900" dirty="0" smtClean="0"/>
              <a:t>We need to take several other variables into account, including these:  </a:t>
            </a:r>
          </a:p>
          <a:p>
            <a:pPr marL="1085850" lvl="2" indent="-171450">
              <a:buFont typeface="Arial" panose="020B0604020202020204" pitchFamily="34" charset="0"/>
              <a:buChar char="•"/>
            </a:pPr>
            <a:r>
              <a:rPr lang="en-US" sz="900" dirty="0" smtClean="0"/>
              <a:t>The voluntary or involuntary nature of the life change  </a:t>
            </a:r>
          </a:p>
          <a:p>
            <a:pPr marL="1085850" lvl="2" indent="-171450">
              <a:buFont typeface="Arial" panose="020B0604020202020204" pitchFamily="34" charset="0"/>
              <a:buChar char="•"/>
            </a:pPr>
            <a:r>
              <a:rPr lang="en-US" sz="900" dirty="0" smtClean="0"/>
              <a:t>How desirable or undesirable the life change is perceived to be  </a:t>
            </a:r>
          </a:p>
          <a:p>
            <a:pPr marL="1085850" lvl="2" indent="-171450">
              <a:buFont typeface="Arial" panose="020B0604020202020204" pitchFamily="34" charset="0"/>
              <a:buChar char="•"/>
            </a:pPr>
            <a:r>
              <a:rPr lang="en-US" sz="900" dirty="0" smtClean="0"/>
              <a:t>Whether the life change is scheduled or unscheduled </a:t>
            </a:r>
          </a:p>
          <a:p>
            <a:pPr marL="0" lvl="0" indent="0">
              <a:buFont typeface="Arial" panose="020B0604020202020204" pitchFamily="34" charset="0"/>
              <a:buNone/>
            </a:pPr>
            <a:endParaRPr lang="en-US" sz="900" dirty="0" smtClean="0"/>
          </a:p>
          <a:p>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Source: C. S. Crandal et al., “Measuring Life Event Stress in the Lives of College Students: The Undergraduate Stress Questionnaire (USQ),” in Journal of Behavioral Medicine, 15(6), pp. 627–662, © 1992. Reprinted with kind permission of Springer Science and Business Media.] (Pastorino, Table 12.2, p. 507): Undergraduate Stress Questionnaire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Defining and Measuring Stress 4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Undergraduate Stress Questionnaire includes more of the stressors that you typically face than does Holmes and Rahe’s SRRS.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was specifically designed to measure life event stress in college students.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Undergraduates who have experienced more of these life events are more likely to report more physical symptoms and are less likely to report a positive mood.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may therefore provide a more accurate assessment of your stress level and hence your susceptibility to illness.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1" dirty="0" smtClean="0"/>
              <a:t>IMAGE: </a:t>
            </a:r>
            <a:r>
              <a:rPr lang="en-US" sz="1100" b="0" dirty="0" smtClean="0"/>
              <a:t>[©</a:t>
            </a:r>
            <a:r>
              <a:rPr lang="en-US" sz="1100" b="0" baseline="0" dirty="0" smtClean="0"/>
              <a:t> </a:t>
            </a:r>
            <a:r>
              <a:rPr lang="en-US" sz="1100" b="0" dirty="0" smtClean="0"/>
              <a:t>Tony Arruza/Encyclopedia/Corbis] (Pastorino, p. 508): </a:t>
            </a:r>
            <a:r>
              <a:rPr lang="en-US" sz="1100" b="0" i="0" u="none" strike="noStrike" kern="1200" baseline="0" dirty="0" smtClean="0">
                <a:solidFill>
                  <a:schemeClr val="tx1"/>
                </a:solidFill>
              </a:rPr>
              <a:t>Unexpected catastrophes or traumatic events also cause stress and can affect one’s physical and mental health.</a:t>
            </a:r>
            <a:endParaRPr lang="en-US" sz="11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rPr>
              <a:t>Defining and Measuring Stress 5 of 9</a:t>
            </a:r>
          </a:p>
          <a:p>
            <a:endParaRPr lang="en-US" sz="1100" dirty="0" smtClean="0"/>
          </a:p>
          <a:p>
            <a:pPr marL="171450" indent="-171450">
              <a:buFont typeface="Arial" panose="020B0604020202020204" pitchFamily="34" charset="0"/>
              <a:buChar char="•"/>
            </a:pPr>
            <a:r>
              <a:rPr lang="en-US" sz="1100" dirty="0" smtClean="0"/>
              <a:t>Unexpected traumatic events or </a:t>
            </a:r>
            <a:r>
              <a:rPr lang="en-US" sz="1100" b="1" dirty="0" smtClean="0"/>
              <a:t>catastrophes</a:t>
            </a:r>
            <a:r>
              <a:rPr lang="en-US" sz="1100" dirty="0" smtClean="0"/>
              <a:t> that almost all people perceive as threats also qualify as stressors. </a:t>
            </a:r>
          </a:p>
          <a:p>
            <a:pPr marL="628650" lvl="1" indent="-171450">
              <a:buFont typeface="Arial" panose="020B0604020202020204" pitchFamily="34" charset="0"/>
              <a:buChar char="•"/>
            </a:pPr>
            <a:r>
              <a:rPr lang="en-US" sz="1100" dirty="0" smtClean="0"/>
              <a:t>In general, theses</a:t>
            </a:r>
            <a:r>
              <a:rPr lang="en-US" sz="1100" baseline="0" dirty="0" smtClean="0"/>
              <a:t> types of events are uncontrollable, highly negative, and occur with little to no warning. In some cases, they can be life-threatening.</a:t>
            </a:r>
            <a:endParaRPr lang="en-US" sz="1100" dirty="0" smtClean="0"/>
          </a:p>
          <a:p>
            <a:pPr marL="1085850" lvl="2" indent="-171450">
              <a:buFont typeface="Arial" panose="020B0604020202020204" pitchFamily="34" charset="0"/>
              <a:buChar char="•"/>
            </a:pPr>
            <a:r>
              <a:rPr lang="en-US" sz="1100" dirty="0" smtClean="0"/>
              <a:t>Often, survivors of a catastrophe</a:t>
            </a:r>
            <a:r>
              <a:rPr lang="en-US" sz="1100" baseline="0" dirty="0" smtClean="0"/>
              <a:t> experience negative physical and psychological effects.</a:t>
            </a:r>
            <a:endParaRPr lang="en-US" sz="1100" dirty="0" smtClean="0"/>
          </a:p>
          <a:p>
            <a:pPr marL="1543050" lvl="3" indent="-171450">
              <a:buFont typeface="Arial" panose="020B0604020202020204" pitchFamily="34" charset="0"/>
              <a:buChar char="•"/>
            </a:pPr>
            <a:r>
              <a:rPr lang="en-US" sz="1100" dirty="0" smtClean="0"/>
              <a:t>In particular, catastrophic events such as floods, earthquakes, hurricanes, tornadoes, or fires</a:t>
            </a:r>
            <a:r>
              <a:rPr lang="en-US" sz="1100" baseline="0" dirty="0" smtClean="0"/>
              <a:t> can produce feelings of </a:t>
            </a:r>
            <a:r>
              <a:rPr lang="en-US" sz="1100" dirty="0" smtClean="0"/>
              <a:t>depression or extreme anxiety.</a:t>
            </a:r>
          </a:p>
          <a:p>
            <a:pPr marL="171450" lvl="0" indent="-171450">
              <a:buFont typeface="Arial" panose="020B0604020202020204" pitchFamily="34" charset="0"/>
              <a:buChar char="•"/>
            </a:pPr>
            <a:r>
              <a:rPr lang="en-US" sz="1100" dirty="0" smtClean="0"/>
              <a:t>We have for a long time recognized the stress of war on soldiers, as evidenced by the various names we have given to the pattern of symptoms that some soldiers experience when they return. </a:t>
            </a:r>
          </a:p>
          <a:p>
            <a:pPr marL="628650" lvl="1" indent="-171450">
              <a:buFont typeface="Arial" panose="020B0604020202020204" pitchFamily="34" charset="0"/>
              <a:buChar char="•"/>
            </a:pPr>
            <a:r>
              <a:rPr lang="en-US" sz="1100" dirty="0" smtClean="0"/>
              <a:t>It was called shell shock in World War I, battle fatigue in World War II, and posttraumatic stress disorder (PTSD) following the Vietnam War and Operation Desert Storm.</a:t>
            </a:r>
          </a:p>
          <a:p>
            <a:pPr marL="628650" lvl="1" indent="-171450">
              <a:buFont typeface="Arial" panose="020B0604020202020204" pitchFamily="34" charset="0"/>
              <a:buChar char="•"/>
            </a:pPr>
            <a:r>
              <a:rPr lang="en-US" sz="1100" dirty="0" smtClean="0"/>
              <a:t>Rape victims report similar physical and psychological symptoms that may meet the criteria for what is referred to as rape trauma syndrome— more evidence that unexpected events may take their toll on one’s health. </a:t>
            </a:r>
          </a:p>
          <a:p>
            <a:pPr marL="628650" lvl="1" indent="-171450">
              <a:buFont typeface="Arial" panose="020B0604020202020204" pitchFamily="34" charset="0"/>
              <a:buChar char="•"/>
            </a:pPr>
            <a:r>
              <a:rPr lang="en-US" sz="1100" dirty="0" smtClean="0"/>
              <a:t>Traumatic events and catastrophes are often involuntary, undesirable, and unscheduled, in that we typically don’t have a lot of time to prepare for them; it is relatively easy to see how they might influence our health and well-being. </a:t>
            </a:r>
          </a:p>
          <a:p>
            <a:pPr marL="171450" lvl="0" indent="-171450">
              <a:buFont typeface="Arial" panose="020B0604020202020204" pitchFamily="34" charset="0"/>
              <a:buChar char="•"/>
            </a:pPr>
            <a:r>
              <a:rPr lang="en-US" sz="1100" dirty="0" smtClean="0"/>
              <a:t>Do catastrophes or traumatic events always affect health negatively? </a:t>
            </a:r>
          </a:p>
          <a:p>
            <a:pPr marL="628650" lvl="1" indent="-171450">
              <a:buFont typeface="Arial" panose="020B0604020202020204" pitchFamily="34" charset="0"/>
              <a:buChar char="•"/>
            </a:pPr>
            <a:r>
              <a:rPr lang="en-US" sz="1100" dirty="0" smtClean="0"/>
              <a:t>Not necessarily. Some people exposed to disaster may show chronic dysfunction, yet many others show remarkable </a:t>
            </a:r>
            <a:r>
              <a:rPr lang="en-US" sz="1100" b="0" dirty="0" smtClean="0"/>
              <a:t>resilience</a:t>
            </a:r>
            <a:r>
              <a:rPr lang="en-US" sz="1100" dirty="0" smtClean="0"/>
              <a:t>, experiencing only temporary distress. </a:t>
            </a:r>
          </a:p>
          <a:p>
            <a:pPr marL="628650" lvl="1" indent="-171450">
              <a:buFont typeface="Arial" panose="020B0604020202020204" pitchFamily="34" charset="0"/>
              <a:buChar char="•"/>
            </a:pPr>
            <a:r>
              <a:rPr lang="en-US" sz="1100" dirty="0" smtClean="0"/>
              <a:t>Moreover, research has documented a potential positive effect of stressful life experiences for some people, referred to as </a:t>
            </a:r>
            <a:r>
              <a:rPr lang="en-US" sz="1100" b="1" dirty="0" smtClean="0"/>
              <a:t>posttraumatic growth </a:t>
            </a:r>
            <a:r>
              <a:rPr lang="en-US" sz="1100" dirty="0" smtClean="0"/>
              <a:t>or </a:t>
            </a:r>
            <a:r>
              <a:rPr lang="en-US" sz="1100" b="1" dirty="0" smtClean="0"/>
              <a:t>benefit-finding</a:t>
            </a:r>
            <a:r>
              <a:rPr lang="en-US" sz="1100" dirty="0" smtClean="0"/>
              <a:t>. </a:t>
            </a:r>
          </a:p>
          <a:p>
            <a:pPr marL="628650" lvl="1" indent="-171450">
              <a:buFont typeface="Arial" panose="020B0604020202020204" pitchFamily="34" charset="0"/>
              <a:buChar char="•"/>
            </a:pPr>
            <a:r>
              <a:rPr lang="en-US" sz="1100" dirty="0" smtClean="0"/>
              <a:t>People report that these events have changed their lives in positive ways, such as building stronger relationships with others, emphasizing enjoyment in life, and initiating positive changes in health behaviors </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14443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i="0" u="none" strike="noStrike" kern="1200" baseline="0" dirty="0" smtClean="0">
                <a:solidFill>
                  <a:schemeClr val="tx1"/>
                </a:solidFill>
              </a:rPr>
              <a:t>Source: Adapted from Pietrzak, Goldstein, Southwick, and Grant (2011)</a:t>
            </a:r>
            <a:r>
              <a:rPr lang="en-US" sz="900" b="0" dirty="0" smtClean="0"/>
              <a: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Defining and Measuring Stress 6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 recent study, researchers asked approximately 30,000 people with and without PTSD to identify the “worst trauma they had ever experienced.”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big differences were noted between those with PTSD and those without.</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Individuals with PTSD chose military combat, sexual assault, and intimate partner violence significantly more often than those without PTSD.</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general, people with PTSD were more likely than those without to choose an event they personally experienced.</a:t>
            </a:r>
          </a:p>
          <a:p>
            <a:pPr marL="2000250" marR="0" lvl="5"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doesn’t mean that a trauma </a:t>
            </a:r>
            <a:r>
              <a:rPr lang="en-US" sz="900" b="0" i="1" u="none" strike="noStrike" kern="1200" baseline="0" dirty="0" smtClean="0">
                <a:solidFill>
                  <a:schemeClr val="tx1"/>
                </a:solidFill>
              </a:rPr>
              <a:t>has</a:t>
            </a:r>
            <a:r>
              <a:rPr lang="en-US" sz="900" b="0" i="0" u="none" strike="noStrike" kern="1200" baseline="0" dirty="0" smtClean="0">
                <a:solidFill>
                  <a:schemeClr val="tx1"/>
                </a:solidFill>
              </a:rPr>
              <a:t> to be personal for PTSD to develop. Keep in mind that roughly 40% of those with PTSD chose a misfortune (death, illness, injury) happening to someone close as their most traumatic experience.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Individuals without PTSD chose “indirect exposure to 9/11” much more frequently than those with PTSD.</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suggests that 9/11 was widely viewed as a catastrophe, but one that did not produce a lasting PTSD in most people that witnessed it.</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Rubberball/Mike Kemp/Getty Images] (Pastorino, p. 509): </a:t>
            </a:r>
            <a:r>
              <a:rPr lang="en-US" sz="900" b="0" i="0" u="none" strike="noStrike" kern="1200" baseline="0" dirty="0" smtClean="0">
                <a:solidFill>
                  <a:schemeClr val="tx1"/>
                </a:solidFill>
              </a:rPr>
              <a:t>Everyday irritations and frustrations increase our stress level and can influence our health.</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Defining and Measuring Stress 7 of 9</a:t>
            </a:r>
          </a:p>
          <a:p>
            <a:endParaRPr lang="en-US" sz="900" dirty="0" smtClean="0"/>
          </a:p>
          <a:p>
            <a:pPr marL="171450" indent="-171450">
              <a:buFont typeface="Arial" panose="020B0604020202020204" pitchFamily="34" charset="0"/>
              <a:buChar char="•"/>
            </a:pPr>
            <a:r>
              <a:rPr lang="en-US" sz="900" dirty="0" smtClean="0"/>
              <a:t>When psychologists evaluate the relationship between stress and health, they not only measure life changes and analyze the influence of catastrophes; they also evaluate the impact of everyday irritations and frustrations. </a:t>
            </a:r>
          </a:p>
          <a:p>
            <a:pPr marL="628650" lvl="1" indent="-171450">
              <a:buFont typeface="Arial" panose="020B0604020202020204" pitchFamily="34" charset="0"/>
              <a:buChar char="•"/>
            </a:pPr>
            <a:r>
              <a:rPr lang="en-US" sz="900" dirty="0" smtClean="0"/>
              <a:t>These </a:t>
            </a:r>
            <a:r>
              <a:rPr lang="en-US" sz="900" b="1" dirty="0" smtClean="0"/>
              <a:t>daily hassles </a:t>
            </a:r>
            <a:r>
              <a:rPr lang="en-US" sz="900" dirty="0" smtClean="0"/>
              <a:t>also appear to play a major role in our health. </a:t>
            </a:r>
          </a:p>
          <a:p>
            <a:pPr marL="1085850" lvl="2" indent="-171450">
              <a:buFont typeface="Arial" panose="020B0604020202020204" pitchFamily="34" charset="0"/>
              <a:buChar char="•"/>
            </a:pPr>
            <a:r>
              <a:rPr lang="en-US" sz="900" dirty="0" smtClean="0"/>
              <a:t>Even</a:t>
            </a:r>
            <a:r>
              <a:rPr lang="en-US" sz="900" baseline="0" dirty="0" smtClean="0"/>
              <a:t> though each individual hassle causes a low-level of stress, the overall impact can quickly add up. In fact, research suggests that hassles account for the majority of stress that people feel.</a:t>
            </a:r>
          </a:p>
          <a:p>
            <a:pPr marL="1543050" lvl="3" indent="-171450">
              <a:buFont typeface="Arial" panose="020B0604020202020204" pitchFamily="34" charset="0"/>
              <a:buChar char="•"/>
            </a:pPr>
            <a:r>
              <a:rPr lang="en-US" sz="900" baseline="0" dirty="0" smtClean="0"/>
              <a:t>Major life events and catastrophes can be hugely stressful, but they occur more infrequently.</a:t>
            </a:r>
            <a:endParaRPr lang="en-US" sz="900" dirty="0" smtClean="0"/>
          </a:p>
          <a:p>
            <a:pPr marL="1085850" lvl="2" indent="-171450">
              <a:buFont typeface="Arial" panose="020B0604020202020204" pitchFamily="34" charset="0"/>
              <a:buChar char="•"/>
            </a:pPr>
            <a:r>
              <a:rPr lang="en-US" sz="900" dirty="0" smtClean="0"/>
              <a:t>At times these irritants add to the stress of major life changes and catastrophic events, such as the daily planning for a wedding or getting stuck in traffic during an evacuation due to a natural disaster. </a:t>
            </a:r>
          </a:p>
          <a:p>
            <a:pPr marL="628650" lvl="1" indent="-171450">
              <a:buFont typeface="Arial" panose="020B0604020202020204" pitchFamily="34" charset="0"/>
              <a:buChar char="•"/>
            </a:pPr>
            <a:r>
              <a:rPr lang="en-US" sz="900" dirty="0" smtClean="0"/>
              <a:t>As the number of daily hassles increases, our physical and mental health tends to decrease.</a:t>
            </a:r>
          </a:p>
          <a:p>
            <a:pPr marL="1085850" lvl="2" indent="-171450">
              <a:buFont typeface="Arial" panose="020B0604020202020204" pitchFamily="34" charset="0"/>
              <a:buChar char="•"/>
            </a:pPr>
            <a:r>
              <a:rPr lang="en-US" sz="900" dirty="0" smtClean="0"/>
              <a:t>However, whether we perceive these frustrations as stressful is of prime importance in determining our susceptibility to illness. </a:t>
            </a:r>
          </a:p>
          <a:p>
            <a:pPr marL="1543050" lvl="3" indent="-171450">
              <a:buFont typeface="Arial" panose="020B0604020202020204" pitchFamily="34" charset="0"/>
              <a:buChar char="•"/>
            </a:pPr>
            <a:r>
              <a:rPr lang="en-US" sz="900" dirty="0" smtClean="0"/>
              <a:t>Some people easily shrug off these annoyances, whereas others find them particularly perturbing. </a:t>
            </a:r>
          </a:p>
          <a:p>
            <a:pPr marL="1543050" lvl="3" indent="-171450">
              <a:buFont typeface="Arial" panose="020B0604020202020204" pitchFamily="34" charset="0"/>
              <a:buChar char="•"/>
            </a:pPr>
            <a:r>
              <a:rPr lang="en-US" sz="900" dirty="0" smtClean="0"/>
              <a:t>The attitude you have towards hassles</a:t>
            </a:r>
            <a:r>
              <a:rPr lang="en-US" sz="900" baseline="0" dirty="0" smtClean="0"/>
              <a:t> impacts how you respond in these situations and the level of stress you feel in dealing with them.</a:t>
            </a: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14443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Defining and Measuring Stress 8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Conflict, or having to choose between two or more needs, desires, or demands, can also place stress on us.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easiest conflict to resolve, and therefore the conflict that is accompanied by the least amount of perceived stress, is the </a:t>
            </a:r>
            <a:r>
              <a:rPr lang="en-US" sz="900" b="1" i="0" u="none" strike="noStrike" kern="1200" baseline="0" dirty="0" smtClean="0">
                <a:solidFill>
                  <a:schemeClr val="tx1"/>
                </a:solidFill>
              </a:rPr>
              <a:t>approach–approach conflict</a:t>
            </a:r>
            <a:r>
              <a:rPr lang="en-US" sz="900" b="0" i="0" u="none" strike="noStrike" kern="1200" baseline="0" dirty="0" smtClean="0">
                <a:solidFill>
                  <a:schemeClr val="tx1"/>
                </a:solidFill>
              </a:rPr>
              <a:t>, in which a person must choose between two likable, or positive, events.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this type of conflict, you really can’t lose because both options are favorable.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opposite of the approach–approach conflict is the </a:t>
            </a:r>
            <a:r>
              <a:rPr lang="en-US" sz="900" b="1" i="0" u="none" strike="noStrike" kern="1200" baseline="0" dirty="0" smtClean="0">
                <a:solidFill>
                  <a:schemeClr val="tx1"/>
                </a:solidFill>
              </a:rPr>
              <a:t>avoidance–avoidance conflict</a:t>
            </a:r>
            <a:r>
              <a:rPr lang="en-US" sz="900" b="0" i="0" u="none" strike="noStrike" kern="1200" baseline="0" dirty="0" smtClean="0">
                <a:solidFill>
                  <a:schemeClr val="tx1"/>
                </a:solidFill>
              </a:rPr>
              <a:t>, in which a person has to choose between two undesirable, or negative, events.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both options in an avoidance–avoidance conflict are unappealing, many people remain undecided and inactive, or “frozen.” They don’t do anything.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Consequently, avoidance–avoidance conflicts are accompanied by a greater degree of perceived stress than are approach–approach conflicts.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Another stressful conflict to resolve is the </a:t>
            </a:r>
            <a:r>
              <a:rPr lang="en-US" sz="900" b="1" i="0" u="none" strike="noStrike" kern="1200" baseline="0" dirty="0" smtClean="0">
                <a:solidFill>
                  <a:schemeClr val="tx1"/>
                </a:solidFill>
              </a:rPr>
              <a:t>approach–avoidance conflict</a:t>
            </a:r>
            <a:r>
              <a:rPr lang="en-US" sz="900" b="0" i="0" u="none" strike="noStrike" kern="1200" baseline="0" dirty="0" smtClean="0">
                <a:solidFill>
                  <a:schemeClr val="tx1"/>
                </a:solidFill>
              </a:rPr>
              <a:t>, in which a person is faced with a </a:t>
            </a:r>
            <a:r>
              <a:rPr lang="en-US" sz="900" b="0" i="1" u="none" strike="noStrike" kern="1200" baseline="0" dirty="0" smtClean="0">
                <a:solidFill>
                  <a:schemeClr val="tx1"/>
                </a:solidFill>
              </a:rPr>
              <a:t>single choice </a:t>
            </a:r>
            <a:r>
              <a:rPr lang="en-US" sz="900" b="0" i="0" u="none" strike="noStrike" kern="1200" baseline="0" dirty="0" smtClean="0">
                <a:solidFill>
                  <a:schemeClr val="tx1"/>
                </a:solidFill>
              </a:rPr>
              <a:t>that has both positive and negative aspects.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 or she is drawn to the situation because of its positive features (approach), but is also repelled by and would rather not experience the negative aspects of the situation (avoidance).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with avoidance–avoidance conflicts, these situations may immobilize people so that they cannot make a decision or resolve the conflict, which leads to the experience of stress. This is sometimes referred to as </a:t>
            </a:r>
            <a:r>
              <a:rPr lang="en-US" sz="900" b="0" i="1" u="none" strike="noStrike" kern="1200" baseline="0" dirty="0" smtClean="0">
                <a:solidFill>
                  <a:schemeClr val="tx1"/>
                </a:solidFill>
              </a:rPr>
              <a:t>vacillation</a:t>
            </a:r>
            <a:r>
              <a:rPr lang="en-US" sz="900" b="0" i="0" u="none" strike="noStrike" kern="1200" baseline="0" dirty="0" smtClean="0">
                <a:solidFill>
                  <a:schemeClr val="tx1"/>
                </a:solidFill>
              </a:rPr>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real life, many conflicts involve several alternatives, each with both positive and negative features.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a:t>
            </a:r>
            <a:r>
              <a:rPr lang="en-US" sz="900" b="1" i="0" u="none" strike="noStrike" kern="1200" baseline="0" dirty="0" smtClean="0">
                <a:solidFill>
                  <a:schemeClr val="tx1"/>
                </a:solidFill>
              </a:rPr>
              <a:t>multiple approach–avoidance conflicts </a:t>
            </a:r>
            <a:r>
              <a:rPr lang="en-US" sz="900" b="0" i="0" u="none" strike="noStrike" kern="1200" baseline="0" dirty="0" smtClean="0">
                <a:solidFill>
                  <a:schemeClr val="tx1"/>
                </a:solidFill>
              </a:rPr>
              <a:t>can contribute to the amount of stress we feel.</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en-US" sz="1200" b="0" i="0" u="none" strike="noStrike" kern="1200" dirty="0" smtClean="0">
                <a:solidFill>
                  <a:schemeClr val="tx1"/>
                </a:solidFill>
                <a:effectLst/>
                <a:latin typeface="+mn-lt"/>
                <a:ea typeface="MS PGothic" panose="020B0600070205080204" pitchFamily="34" charset="-128"/>
                <a:cs typeface="+mn-cs"/>
              </a:rPr>
              <a:t>©  </a:t>
            </a:r>
            <a:r>
              <a:rPr lang="en-US" sz="1200" b="0" i="0" u="none" strike="noStrike" kern="1200" dirty="0" err="1" smtClean="0">
                <a:solidFill>
                  <a:schemeClr val="tx1"/>
                </a:solidFill>
                <a:effectLst/>
                <a:latin typeface="+mn-lt"/>
                <a:ea typeface="MS PGothic" panose="020B0600070205080204" pitchFamily="34" charset="-128"/>
                <a:cs typeface="+mn-cs"/>
              </a:rPr>
              <a:t>Marmaduke</a:t>
            </a:r>
            <a:r>
              <a:rPr lang="en-US" sz="1200" b="0" i="0" u="none" strike="noStrike" kern="1200" dirty="0" smtClean="0">
                <a:solidFill>
                  <a:schemeClr val="tx1"/>
                </a:solidFill>
                <a:effectLst/>
                <a:latin typeface="+mn-lt"/>
                <a:ea typeface="MS PGothic" panose="020B0600070205080204" pitchFamily="34" charset="-128"/>
                <a:cs typeface="+mn-cs"/>
              </a:rPr>
              <a:t> St. John/</a:t>
            </a:r>
            <a:r>
              <a:rPr lang="en-US" sz="1200" b="0" i="0" u="none" strike="noStrike" kern="1200" dirty="0" err="1" smtClean="0">
                <a:solidFill>
                  <a:schemeClr val="tx1"/>
                </a:solidFill>
                <a:effectLst/>
                <a:latin typeface="+mn-lt"/>
                <a:ea typeface="MS PGothic" panose="020B0600070205080204" pitchFamily="34" charset="-128"/>
                <a:cs typeface="+mn-cs"/>
              </a:rPr>
              <a:t>Alamy</a:t>
            </a:r>
            <a:r>
              <a:rPr lang="en-US" sz="1200" b="0" i="0" u="none" strike="noStrike" kern="1200" dirty="0" smtClean="0">
                <a:solidFill>
                  <a:schemeClr val="tx1"/>
                </a:solidFill>
                <a:effectLst/>
                <a:latin typeface="+mn-lt"/>
                <a:ea typeface="MS PGothic" panose="020B0600070205080204" pitchFamily="34" charset="-128"/>
                <a:cs typeface="+mn-cs"/>
              </a:rPr>
              <a:t> Katharina </a:t>
            </a:r>
            <a:r>
              <a:rPr lang="en-US" sz="1200" b="0" i="0" u="none" strike="noStrike" kern="1200" dirty="0" err="1" smtClean="0">
                <a:solidFill>
                  <a:schemeClr val="tx1"/>
                </a:solidFill>
                <a:effectLst/>
                <a:latin typeface="+mn-lt"/>
                <a:ea typeface="MS PGothic" panose="020B0600070205080204" pitchFamily="34" charset="-128"/>
                <a:cs typeface="+mn-cs"/>
              </a:rPr>
              <a:t>Vesely</a:t>
            </a:r>
            <a:r>
              <a:rPr lang="en-US" sz="1200" b="0" i="0" u="none" strike="noStrike" kern="1200" dirty="0" smtClean="0">
                <a:solidFill>
                  <a:schemeClr val="tx1"/>
                </a:solidFill>
                <a:effectLst/>
                <a:latin typeface="+mn-lt"/>
                <a:ea typeface="MS PGothic" panose="020B0600070205080204" pitchFamily="34" charset="-128"/>
                <a:cs typeface="+mn-cs"/>
              </a:rPr>
              <a:t>/</a:t>
            </a:r>
            <a:r>
              <a:rPr lang="en-US" sz="1200" b="0" i="0" u="none" strike="noStrike" kern="1200" dirty="0" err="1" smtClean="0">
                <a:solidFill>
                  <a:schemeClr val="tx1"/>
                </a:solidFill>
                <a:effectLst/>
                <a:latin typeface="+mn-lt"/>
                <a:ea typeface="MS PGothic" panose="020B0600070205080204" pitchFamily="34" charset="-128"/>
                <a:cs typeface="+mn-cs"/>
              </a:rPr>
              <a:t>Imagno</a:t>
            </a:r>
            <a:r>
              <a:rPr lang="en-US" sz="1200" b="0" i="0" u="none" strike="noStrike" kern="1200" dirty="0" smtClean="0">
                <a:solidFill>
                  <a:schemeClr val="tx1"/>
                </a:solidFill>
                <a:effectLst/>
                <a:latin typeface="+mn-lt"/>
                <a:ea typeface="MS PGothic" panose="020B0600070205080204" pitchFamily="34" charset="-128"/>
                <a:cs typeface="+mn-cs"/>
              </a:rPr>
              <a:t>/</a:t>
            </a:r>
            <a:r>
              <a:rPr lang="en-US" sz="1200" b="0" i="0" u="none" strike="noStrike" kern="1200" dirty="0" err="1" smtClean="0">
                <a:solidFill>
                  <a:schemeClr val="tx1"/>
                </a:solidFill>
                <a:effectLst/>
                <a:latin typeface="+mn-lt"/>
                <a:ea typeface="MS PGothic" panose="020B0600070205080204" pitchFamily="34" charset="-128"/>
                <a:cs typeface="+mn-cs"/>
              </a:rPr>
              <a:t>Hulton</a:t>
            </a:r>
            <a:r>
              <a:rPr lang="en-US" sz="1200" b="0" i="0" u="none" strike="noStrike" kern="1200" dirty="0" smtClean="0">
                <a:solidFill>
                  <a:schemeClr val="tx1"/>
                </a:solidFill>
                <a:effectLst/>
                <a:latin typeface="+mn-lt"/>
                <a:ea typeface="MS PGothic" panose="020B0600070205080204" pitchFamily="34" charset="-128"/>
                <a:cs typeface="+mn-cs"/>
              </a:rPr>
              <a:t> Archive/Getty Images Cover designed by Two-Associates/Courtesy Rider Books/</a:t>
            </a:r>
            <a:r>
              <a:rPr lang="en-US" sz="1200" b="0" i="0" u="none" strike="noStrike" kern="1200" dirty="0" err="1" smtClean="0">
                <a:solidFill>
                  <a:schemeClr val="tx1"/>
                </a:solidFill>
                <a:effectLst/>
                <a:latin typeface="+mn-lt"/>
                <a:ea typeface="MS PGothic" panose="020B0600070205080204" pitchFamily="34" charset="-128"/>
                <a:cs typeface="+mn-cs"/>
              </a:rPr>
              <a:t>Ebury</a:t>
            </a:r>
            <a:r>
              <a:rPr lang="en-US" sz="1200" b="0" i="0" u="none" strike="noStrike" kern="1200" dirty="0" smtClean="0">
                <a:solidFill>
                  <a:schemeClr val="tx1"/>
                </a:solidFill>
                <a:effectLst/>
                <a:latin typeface="+mn-lt"/>
                <a:ea typeface="MS PGothic" panose="020B0600070205080204" pitchFamily="34" charset="-128"/>
                <a:cs typeface="+mn-cs"/>
              </a:rPr>
              <a:t> Publishing</a:t>
            </a:r>
            <a:r>
              <a:rPr lang="en-US" sz="1000" b="0" dirty="0" smtClean="0"/>
              <a:t>] (Cacioppo, p. 638)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Defining and Measuring Stress 9 of 9</a:t>
            </a:r>
          </a:p>
          <a:p>
            <a:endParaRPr lang="en-US" dirty="0" smtClean="0"/>
          </a:p>
          <a:p>
            <a:r>
              <a:rPr lang="en-US" sz="900" b="0" i="0" u="none" strike="noStrike" kern="1200" baseline="0" dirty="0" smtClean="0">
                <a:solidFill>
                  <a:schemeClr val="tx1"/>
                </a:solidFill>
              </a:rPr>
              <a:t>Austrian psychiatrist Viktor </a:t>
            </a:r>
            <a:r>
              <a:rPr lang="en-US" sz="900" b="0" i="0" u="none" strike="noStrike" kern="1200" baseline="0" dirty="0" err="1" smtClean="0">
                <a:solidFill>
                  <a:schemeClr val="tx1"/>
                </a:solidFill>
              </a:rPr>
              <a:t>Frankl</a:t>
            </a:r>
            <a:r>
              <a:rPr lang="en-US" sz="900" b="0" i="0" u="none" strike="noStrike" kern="1200" baseline="0" dirty="0" smtClean="0">
                <a:solidFill>
                  <a:schemeClr val="tx1"/>
                </a:solidFill>
              </a:rPr>
              <a:t> (1905–1997) was sent to the dreaded Nazi concentration camp Auschwitz, where he lost his pregnant wife, parents, and brother. </a:t>
            </a:r>
            <a:r>
              <a:rPr lang="en-US" sz="900" b="0" i="0" u="none" strike="noStrike" kern="1200" baseline="0" dirty="0" err="1" smtClean="0">
                <a:solidFill>
                  <a:schemeClr val="tx1"/>
                </a:solidFill>
              </a:rPr>
              <a:t>Frankl</a:t>
            </a:r>
            <a:r>
              <a:rPr lang="en-US" sz="900" b="0" i="0" u="none" strike="noStrike" kern="1200" baseline="0" dirty="0" smtClean="0">
                <a:solidFill>
                  <a:schemeClr val="tx1"/>
                </a:solidFill>
              </a:rPr>
              <a:t> used his experiences in developing his theories of </a:t>
            </a:r>
            <a:r>
              <a:rPr lang="en-US" sz="900" b="0" i="1" u="none" strike="noStrike" kern="1200" baseline="0" dirty="0" err="1" smtClean="0">
                <a:solidFill>
                  <a:schemeClr val="tx1"/>
                </a:solidFill>
              </a:rPr>
              <a:t>logotherapy</a:t>
            </a:r>
            <a:r>
              <a:rPr lang="en-US" sz="900" b="0" i="1" u="none" strike="noStrike" kern="1200" baseline="0" dirty="0" smtClean="0">
                <a:solidFill>
                  <a:schemeClr val="tx1"/>
                </a:solidFill>
              </a:rPr>
              <a:t>, </a:t>
            </a:r>
            <a:r>
              <a:rPr lang="en-US" sz="900" b="0" i="0" u="none" strike="noStrike" kern="1200" baseline="0" dirty="0" smtClean="0">
                <a:solidFill>
                  <a:schemeClr val="tx1"/>
                </a:solidFill>
              </a:rPr>
              <a:t>after the Greek word for “meaning.” The ability to find meaning even in the depths of despair by recalling pleasant memories or helping a suicidal inmate helped </a:t>
            </a:r>
            <a:r>
              <a:rPr lang="en-US" sz="900" b="0" i="0" u="none" strike="noStrike" kern="1200" baseline="0" dirty="0" err="1" smtClean="0">
                <a:solidFill>
                  <a:schemeClr val="tx1"/>
                </a:solidFill>
              </a:rPr>
              <a:t>Frankl</a:t>
            </a:r>
            <a:r>
              <a:rPr lang="en-US" sz="900" b="0" i="0" u="none" strike="noStrike" kern="1200" baseline="0" dirty="0" smtClean="0">
                <a:solidFill>
                  <a:schemeClr val="tx1"/>
                </a:solidFill>
              </a:rPr>
              <a:t> survive the stress and horror surrounding him.</a:t>
            </a:r>
          </a:p>
          <a:p>
            <a:pPr marL="171450" indent="-171450">
              <a:buFont typeface="Arial" panose="020B0604020202020204" pitchFamily="34" charset="0"/>
              <a:buChar char="•"/>
            </a:pPr>
            <a:r>
              <a:rPr lang="en-US" dirty="0" smtClean="0"/>
              <a:t>Gender, race, age, socioeconomic status, sexual orientation, and education all seem to influence our perception of stress.</a:t>
            </a:r>
          </a:p>
          <a:p>
            <a:pPr marL="628650" lvl="1" indent="-171450">
              <a:buFont typeface="Arial" panose="020B0604020202020204" pitchFamily="34" charset="0"/>
              <a:buChar char="•"/>
            </a:pPr>
            <a:r>
              <a:rPr lang="en-US" dirty="0" smtClean="0"/>
              <a:t>Women are more likely than men to perceive stress from concerns about money, having a lot of things to do, health concerns, and trouble relaxing.</a:t>
            </a:r>
          </a:p>
          <a:p>
            <a:pPr marL="628650" lvl="1" indent="-171450">
              <a:buFont typeface="Arial" panose="020B0604020202020204" pitchFamily="34" charset="0"/>
              <a:buChar char="•"/>
            </a:pPr>
            <a:r>
              <a:rPr lang="en-US" dirty="0" smtClean="0"/>
              <a:t>In general, younger people report more daily hassles in their lives than older people. </a:t>
            </a:r>
          </a:p>
          <a:p>
            <a:pPr marL="628650" lvl="1" indent="-171450">
              <a:buFont typeface="Arial" panose="020B0604020202020204" pitchFamily="34" charset="0"/>
              <a:buChar char="•"/>
            </a:pPr>
            <a:r>
              <a:rPr lang="en-US" dirty="0" smtClean="0"/>
              <a:t>Those with more money and more education also report lower levels of perceived stress from daily hassles than do those with lower income and less education. </a:t>
            </a:r>
          </a:p>
          <a:p>
            <a:pPr marL="628650" lvl="1" indent="-171450">
              <a:buFont typeface="Arial" panose="020B0604020202020204" pitchFamily="34" charset="0"/>
              <a:buChar char="•"/>
            </a:pPr>
            <a:r>
              <a:rPr lang="en-US" dirty="0" smtClean="0"/>
              <a:t>Although people who make more money and have more education may lead full and hectic lives, they generally perceive that they have more control over their lives and report having more fun. </a:t>
            </a:r>
          </a:p>
          <a:p>
            <a:pPr marL="628650" lvl="1" indent="-171450">
              <a:buFont typeface="Arial" panose="020B0604020202020204" pitchFamily="34" charset="0"/>
              <a:buChar char="•"/>
            </a:pPr>
            <a:r>
              <a:rPr lang="en-US" dirty="0" smtClean="0"/>
              <a:t>African Americans are more likely than Hispanic or European Americans to report economic hassles, exposure to noise, feeling lonely, and invasion of personal privacy as frequent day-to-day hassles. </a:t>
            </a:r>
          </a:p>
          <a:p>
            <a:pPr marL="628650" lvl="1" indent="-171450">
              <a:buFont typeface="Arial" panose="020B0604020202020204" pitchFamily="34" charset="0"/>
              <a:buChar char="•"/>
            </a:pPr>
            <a:r>
              <a:rPr lang="en-US" dirty="0" smtClean="0"/>
              <a:t>Hispanic Americans are more likely than European or African Americans to report problems with aging parents as a hassle of daily living. </a:t>
            </a:r>
          </a:p>
          <a:p>
            <a:pPr marL="628650" lvl="1" indent="-171450">
              <a:buFont typeface="Arial" panose="020B0604020202020204" pitchFamily="34" charset="0"/>
              <a:buChar char="•"/>
            </a:pPr>
            <a:r>
              <a:rPr lang="en-US" dirty="0" smtClean="0"/>
              <a:t>Some minorities and immigrants may experience </a:t>
            </a:r>
            <a:r>
              <a:rPr lang="en-US" b="1" dirty="0" smtClean="0"/>
              <a:t>acculturative stress</a:t>
            </a:r>
            <a:r>
              <a:rPr lang="en-US" dirty="0" smtClean="0"/>
              <a:t>, or the difficulties associated with adapting to a new culture.</a:t>
            </a:r>
          </a:p>
          <a:p>
            <a:pPr marL="171450" lvl="0" indent="-171450">
              <a:buFont typeface="Arial" panose="020B0604020202020204" pitchFamily="34" charset="0"/>
              <a:buChar char="•"/>
            </a:pPr>
            <a:r>
              <a:rPr lang="en-US" dirty="0" smtClean="0"/>
              <a:t>Prejudice and discrimination are unique sources of stress for members of racial and sexual minority groups termed </a:t>
            </a:r>
            <a:r>
              <a:rPr lang="en-US" b="1" dirty="0" smtClean="0"/>
              <a:t>minority stress </a:t>
            </a:r>
            <a:r>
              <a:rPr lang="en-US" dirty="0" smtClean="0"/>
              <a:t>and members of lower-income groups (called </a:t>
            </a:r>
            <a:r>
              <a:rPr lang="en-US" b="1" dirty="0" smtClean="0"/>
              <a:t>social-class discrimination</a:t>
            </a:r>
            <a:r>
              <a:rPr lang="en-US" dirty="0" smtClean="0"/>
              <a:t>).</a:t>
            </a:r>
          </a:p>
          <a:p>
            <a:pPr marL="628650" lvl="1" indent="-171450">
              <a:buFont typeface="Arial" panose="020B0604020202020204" pitchFamily="34" charset="0"/>
              <a:buChar char="•"/>
            </a:pPr>
            <a:r>
              <a:rPr lang="en-US" dirty="0" smtClean="0"/>
              <a:t>Anticipating being discriminated against or interpreting others’ behaviors as discriminatory can increase stress in some people. </a:t>
            </a:r>
          </a:p>
          <a:p>
            <a:pPr marL="628650" lvl="1" indent="-171450">
              <a:buFont typeface="Arial" panose="020B0604020202020204" pitchFamily="34" charset="0"/>
              <a:buChar char="•"/>
            </a:pPr>
            <a:r>
              <a:rPr lang="en-US" dirty="0" smtClean="0"/>
              <a:t>They worry that their behavior will be interpreted in a way that confirms negative stereotypes. </a:t>
            </a:r>
          </a:p>
          <a:p>
            <a:pPr marL="1085850" lvl="2" indent="-171450">
              <a:buFont typeface="Arial" panose="020B0604020202020204" pitchFamily="34" charset="0"/>
              <a:buChar char="•"/>
            </a:pPr>
            <a:r>
              <a:rPr lang="en-US" dirty="0" smtClean="0"/>
              <a:t>Such situations are potentially stressful and can influence people’s physical and mental health. </a:t>
            </a:r>
          </a:p>
          <a:p>
            <a:pPr marL="171450" lvl="0" indent="-171450">
              <a:buFont typeface="Arial" panose="020B0604020202020204" pitchFamily="34" charset="0"/>
              <a:buChar char="•"/>
            </a:pPr>
            <a:r>
              <a:rPr lang="en-US" dirty="0" smtClean="0"/>
              <a:t>Under the right conditions, facing adversity can build </a:t>
            </a:r>
            <a:r>
              <a:rPr lang="en-US" b="1" dirty="0" smtClean="0"/>
              <a:t>resilience</a:t>
            </a:r>
            <a:r>
              <a:rPr lang="en-US" dirty="0" smtClean="0"/>
              <a:t> or the ability to adapt well to significant stressors. </a:t>
            </a:r>
          </a:p>
          <a:p>
            <a:pPr marL="628650" lvl="1" indent="-171450">
              <a:buFont typeface="Arial" panose="020B0604020202020204" pitchFamily="34" charset="0"/>
              <a:buChar char="•"/>
            </a:pPr>
            <a:r>
              <a:rPr lang="en-US" dirty="0" smtClean="0"/>
              <a:t>Resilience essentially conveys the ability to respond well to adversity. </a:t>
            </a:r>
          </a:p>
          <a:p>
            <a:pPr marL="628650" lvl="1" indent="-171450">
              <a:buFont typeface="Arial" panose="020B0604020202020204" pitchFamily="34" charset="0"/>
              <a:buChar char="•"/>
            </a:pPr>
            <a:r>
              <a:rPr lang="en-US" dirty="0" smtClean="0"/>
              <a:t>Key factors in resilience may be related to biopsychosocial factors. </a:t>
            </a:r>
          </a:p>
          <a:p>
            <a:pPr marL="1085850" lvl="2" indent="-171450">
              <a:buFont typeface="Arial" panose="020B0604020202020204" pitchFamily="34" charset="0"/>
              <a:buChar char="•"/>
            </a:pPr>
            <a:r>
              <a:rPr lang="en-US" dirty="0" smtClean="0"/>
              <a:t>For example, a child’s temperament or internal locus of control may play a role. </a:t>
            </a:r>
          </a:p>
          <a:p>
            <a:pPr marL="628650" lvl="1" indent="-171450">
              <a:buFont typeface="Arial" panose="020B0604020202020204" pitchFamily="34" charset="0"/>
              <a:buChar char="•"/>
            </a:pPr>
            <a:r>
              <a:rPr lang="en-US" dirty="0" smtClean="0"/>
              <a:t>Family factors such as social support and maternal warmth and nurturance may buffer children from the harmful effects of poverty.</a:t>
            </a:r>
          </a:p>
          <a:p>
            <a:pPr marL="628650" lvl="1" indent="-171450">
              <a:buFont typeface="Arial" panose="020B0604020202020204" pitchFamily="34" charset="0"/>
              <a:buChar char="•"/>
            </a:pPr>
            <a:r>
              <a:rPr lang="en-US" dirty="0" smtClean="0"/>
              <a:t>Some research suggests that successfully recovering from significant stress especially early in life may strengthen health neural networks in our bodies such that we are less vulnerable or tougher to subsequent stressors later in life. </a:t>
            </a:r>
          </a:p>
          <a:p>
            <a:pPr marL="1085850" lvl="2" indent="-171450">
              <a:buFont typeface="Arial" panose="020B0604020202020204" pitchFamily="34" charset="0"/>
              <a:buChar char="•"/>
            </a:pPr>
            <a:r>
              <a:rPr lang="en-US" dirty="0" smtClean="0"/>
              <a:t>In contrast, chronic, uncontrollable stress in childhood may weaken neural networks and alter immune system functioning such that one is more vulnerable to physical and mental health disorders in adulthood.</a:t>
            </a:r>
          </a:p>
          <a:p>
            <a:pPr marL="628650" lvl="1" indent="-171450">
              <a:buFont typeface="Arial" panose="020B0604020202020204" pitchFamily="34" charset="0"/>
              <a:buChar char="•"/>
            </a:pPr>
            <a:r>
              <a:rPr lang="en-US" dirty="0" smtClean="0"/>
              <a:t>Canadian psychologist Edith Chen proposes that some individuals from low socioeconomic conditions may develop “shift-and-persist” strategies that reduce their physical responses to the chronic stress they face, which then lessens their susceptibility to chronic disease. </a:t>
            </a:r>
          </a:p>
          <a:p>
            <a:pPr marL="1085850" lvl="2" indent="-171450">
              <a:buFont typeface="Arial" panose="020B0604020202020204" pitchFamily="34" charset="0"/>
              <a:buChar char="•"/>
            </a:pPr>
            <a:r>
              <a:rPr lang="en-US" dirty="0" smtClean="0"/>
              <a:t>Shifting involves accepting stressors as uncontrollable and less threatening to reduce their emotional impact. </a:t>
            </a:r>
          </a:p>
          <a:p>
            <a:pPr marL="1085850" lvl="2" indent="-171450">
              <a:buFont typeface="Arial" panose="020B0604020202020204" pitchFamily="34" charset="0"/>
              <a:buChar char="•"/>
            </a:pPr>
            <a:r>
              <a:rPr lang="en-US" dirty="0" smtClean="0"/>
              <a:t>Persisting involves enduring by finding meaning when times get tough and remaining optimistic about one’s future. </a:t>
            </a:r>
          </a:p>
          <a:p>
            <a:pPr marL="628650" lvl="1" indent="-171450">
              <a:buFont typeface="Arial" panose="020B0604020202020204" pitchFamily="34" charset="0"/>
              <a:buChar char="•"/>
            </a:pPr>
            <a:r>
              <a:rPr lang="en-US" dirty="0" smtClean="0"/>
              <a:t>Several investigations also indicate that experiencing moderate cumulative adversity is related to resilience.</a:t>
            </a:r>
          </a:p>
          <a:p>
            <a:pPr marL="628650" lvl="1"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106366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79206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807107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2638417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139961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33480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75543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29056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Defining and Measuring Stress</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Stress Response</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Stress Management</a:t>
            </a:r>
          </a:p>
        </p:txBody>
      </p:sp>
    </p:spTree>
    <p:extLst>
      <p:ext uri="{BB962C8B-B14F-4D97-AF65-F5344CB8AC3E}">
        <p14:creationId xmlns:p14="http://schemas.microsoft.com/office/powerpoint/2010/main" val="28825849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STRESS</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Defining and Measuring Stress</a:t>
            </a:r>
            <a:endParaRPr lang="en-US" dirty="0"/>
          </a:p>
        </p:txBody>
      </p:sp>
      <p:sp>
        <p:nvSpPr>
          <p:cNvPr id="2" name="Content Placeholder 1"/>
          <p:cNvSpPr>
            <a:spLocks noGrp="1"/>
          </p:cNvSpPr>
          <p:nvPr>
            <p:ph sz="half" idx="2"/>
          </p:nvPr>
        </p:nvSpPr>
        <p:spPr>
          <a:xfrm>
            <a:off x="342900" y="1371600"/>
            <a:ext cx="5219700" cy="2057400"/>
          </a:xfrm>
        </p:spPr>
        <p:txBody>
          <a:bodyPr/>
          <a:lstStyle/>
          <a:p>
            <a:r>
              <a:rPr lang="en-US" dirty="0" smtClean="0"/>
              <a:t>This section covers:</a:t>
            </a:r>
          </a:p>
          <a:p>
            <a:pPr lvl="1"/>
            <a:r>
              <a:rPr lang="en-US" dirty="0" smtClean="0"/>
              <a:t>The definition of stress</a:t>
            </a:r>
          </a:p>
          <a:p>
            <a:pPr lvl="1"/>
            <a:r>
              <a:rPr lang="en-US" dirty="0" smtClean="0"/>
              <a:t>Measuring stress</a:t>
            </a:r>
          </a:p>
        </p:txBody>
      </p:sp>
      <p:pic>
        <p:nvPicPr>
          <p:cNvPr id="4" name="Picture 3"/>
          <p:cNvPicPr>
            <a:picLocks noChangeAspect="1"/>
          </p:cNvPicPr>
          <p:nvPr/>
        </p:nvPicPr>
        <p:blipFill>
          <a:blip r:embed="rId3"/>
          <a:stretch>
            <a:fillRect/>
          </a:stretch>
        </p:blipFill>
        <p:spPr>
          <a:xfrm>
            <a:off x="2286000" y="2971800"/>
            <a:ext cx="4832529" cy="3291840"/>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Stress Response</a:t>
            </a:r>
            <a:endParaRPr lang="en-US" dirty="0"/>
          </a:p>
        </p:txBody>
      </p:sp>
      <p:sp>
        <p:nvSpPr>
          <p:cNvPr id="2" name="Content Placeholder 1"/>
          <p:cNvSpPr>
            <a:spLocks noGrp="1"/>
          </p:cNvSpPr>
          <p:nvPr>
            <p:ph sz="half" idx="2"/>
          </p:nvPr>
        </p:nvSpPr>
        <p:spPr>
          <a:xfrm>
            <a:off x="342900" y="1371600"/>
            <a:ext cx="4000500" cy="4921406"/>
          </a:xfrm>
        </p:spPr>
        <p:txBody>
          <a:bodyPr/>
          <a:lstStyle/>
          <a:p>
            <a:r>
              <a:rPr lang="en-US" dirty="0" smtClean="0"/>
              <a:t>This section covers:</a:t>
            </a:r>
          </a:p>
          <a:p>
            <a:pPr lvl="1"/>
            <a:r>
              <a:rPr lang="en-US" dirty="0" smtClean="0"/>
              <a:t>The biology of stress</a:t>
            </a:r>
          </a:p>
          <a:p>
            <a:pPr lvl="1"/>
            <a:r>
              <a:rPr lang="en-US" dirty="0" smtClean="0"/>
              <a:t>Stress and health</a:t>
            </a:r>
          </a:p>
        </p:txBody>
      </p:sp>
      <p:pic>
        <p:nvPicPr>
          <p:cNvPr id="4" name="Picture 3"/>
          <p:cNvPicPr>
            <a:picLocks noChangeAspect="1"/>
          </p:cNvPicPr>
          <p:nvPr/>
        </p:nvPicPr>
        <p:blipFill>
          <a:blip r:embed="rId3"/>
          <a:stretch>
            <a:fillRect/>
          </a:stretch>
        </p:blipFill>
        <p:spPr>
          <a:xfrm>
            <a:off x="430823" y="3276600"/>
            <a:ext cx="3502441" cy="2340480"/>
          </a:xfrm>
          <a:prstGeom prst="rect">
            <a:avLst/>
          </a:prstGeom>
        </p:spPr>
      </p:pic>
      <p:pic>
        <p:nvPicPr>
          <p:cNvPr id="6" name="Picture 5"/>
          <p:cNvPicPr>
            <a:picLocks noChangeAspect="1"/>
          </p:cNvPicPr>
          <p:nvPr/>
        </p:nvPicPr>
        <p:blipFill>
          <a:blip r:embed="rId4"/>
          <a:stretch>
            <a:fillRect/>
          </a:stretch>
        </p:blipFill>
        <p:spPr>
          <a:xfrm>
            <a:off x="5105400" y="3276600"/>
            <a:ext cx="3502441" cy="2327760"/>
          </a:xfrm>
          <a:prstGeom prst="rect">
            <a:avLst/>
          </a:prstGeom>
        </p:spPr>
      </p:pic>
    </p:spTree>
    <p:extLst>
      <p:ext uri="{BB962C8B-B14F-4D97-AF65-F5344CB8AC3E}">
        <p14:creationId xmlns:p14="http://schemas.microsoft.com/office/powerpoint/2010/main" val="3815491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Adaptation Syndrome</a:t>
            </a:r>
            <a:endParaRPr lang="en-US" dirty="0"/>
          </a:p>
        </p:txBody>
      </p:sp>
      <p:pic>
        <p:nvPicPr>
          <p:cNvPr id="4" name="Content Placeholder 3"/>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177886" y="1295400"/>
            <a:ext cx="6788227" cy="4921250"/>
          </a:xfrm>
        </p:spPr>
      </p:pic>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04800" y="1326994"/>
            <a:ext cx="2971800" cy="4921406"/>
          </a:xfrm>
        </p:spPr>
        <p:txBody>
          <a:bodyPr/>
          <a:lstStyle/>
          <a:p>
            <a:r>
              <a:rPr lang="en-US" dirty="0" smtClean="0"/>
              <a:t>The HPA Pathway</a:t>
            </a:r>
            <a:endParaRPr lang="en-US" dirty="0"/>
          </a:p>
        </p:txBody>
      </p:sp>
      <p:sp>
        <p:nvSpPr>
          <p:cNvPr id="2" name="Title 1"/>
          <p:cNvSpPr>
            <a:spLocks noGrp="1"/>
          </p:cNvSpPr>
          <p:nvPr>
            <p:ph type="title"/>
          </p:nvPr>
        </p:nvSpPr>
        <p:spPr/>
        <p:txBody>
          <a:bodyPr/>
          <a:lstStyle/>
          <a:p>
            <a:r>
              <a:rPr lang="en-US" dirty="0" smtClean="0"/>
              <a:t>The Biology of Stress</a:t>
            </a:r>
            <a:endParaRPr lang="en-US" dirty="0"/>
          </a:p>
        </p:txBody>
      </p:sp>
      <p:pic>
        <p:nvPicPr>
          <p:cNvPr id="4" name="Picture 3"/>
          <p:cNvPicPr>
            <a:picLocks noChangeAspect="1"/>
          </p:cNvPicPr>
          <p:nvPr/>
        </p:nvPicPr>
        <p:blipFill>
          <a:blip r:embed="rId3"/>
          <a:stretch>
            <a:fillRect/>
          </a:stretch>
        </p:blipFill>
        <p:spPr>
          <a:xfrm>
            <a:off x="3082928" y="1295400"/>
            <a:ext cx="5908672" cy="5029200"/>
          </a:xfrm>
          <a:prstGeom prst="rect">
            <a:avLst/>
          </a:prstGeom>
        </p:spPr>
      </p:pic>
    </p:spTree>
    <p:extLst>
      <p:ext uri="{BB962C8B-B14F-4D97-AF65-F5344CB8AC3E}">
        <p14:creationId xmlns:p14="http://schemas.microsoft.com/office/powerpoint/2010/main" val="3559673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Stress and Health</a:t>
            </a:r>
            <a:endParaRPr lang="en-US" dirty="0"/>
          </a:p>
        </p:txBody>
      </p:sp>
      <p:sp>
        <p:nvSpPr>
          <p:cNvPr id="3" name="Content Placeholder 2"/>
          <p:cNvSpPr>
            <a:spLocks noGrp="1"/>
          </p:cNvSpPr>
          <p:nvPr>
            <p:ph sz="half" idx="2"/>
          </p:nvPr>
        </p:nvSpPr>
        <p:spPr/>
        <p:txBody>
          <a:bodyPr/>
          <a:lstStyle/>
          <a:p>
            <a:r>
              <a:rPr lang="en-US" dirty="0" smtClean="0"/>
              <a:t>Immune system</a:t>
            </a:r>
          </a:p>
          <a:p>
            <a:r>
              <a:rPr lang="en-US" dirty="0" smtClean="0"/>
              <a:t>Heart disease</a:t>
            </a:r>
          </a:p>
          <a:p>
            <a:endParaRPr lang="en-US" dirty="0"/>
          </a:p>
        </p:txBody>
      </p:sp>
      <p:pic>
        <p:nvPicPr>
          <p:cNvPr id="5" name="Picture 4"/>
          <p:cNvPicPr>
            <a:picLocks noChangeAspect="1"/>
          </p:cNvPicPr>
          <p:nvPr/>
        </p:nvPicPr>
        <p:blipFill>
          <a:blip r:embed="rId3"/>
          <a:stretch>
            <a:fillRect/>
          </a:stretch>
        </p:blipFill>
        <p:spPr>
          <a:xfrm>
            <a:off x="1905000" y="2590800"/>
            <a:ext cx="5250656" cy="3468840"/>
          </a:xfrm>
          <a:prstGeom prst="rect">
            <a:avLst/>
          </a:prstGeom>
        </p:spPr>
      </p:pic>
    </p:spTree>
    <p:extLst>
      <p:ext uri="{BB962C8B-B14F-4D97-AF65-F5344CB8AC3E}">
        <p14:creationId xmlns:p14="http://schemas.microsoft.com/office/powerpoint/2010/main" val="3017643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Biopsychosocial Model of Health</a:t>
            </a:r>
            <a:endParaRPr lang="en-US" dirty="0"/>
          </a:p>
        </p:txBody>
      </p:sp>
      <p:pic>
        <p:nvPicPr>
          <p:cNvPr id="5" name="Picture 4"/>
          <p:cNvPicPr>
            <a:picLocks noChangeAspect="1"/>
          </p:cNvPicPr>
          <p:nvPr/>
        </p:nvPicPr>
        <p:blipFill>
          <a:blip r:embed="rId3"/>
          <a:stretch>
            <a:fillRect/>
          </a:stretch>
        </p:blipFill>
        <p:spPr>
          <a:xfrm>
            <a:off x="560774" y="1447800"/>
            <a:ext cx="8012592" cy="4937760"/>
          </a:xfrm>
          <a:prstGeom prst="rect">
            <a:avLst/>
          </a:prstGeom>
        </p:spPr>
      </p:pic>
    </p:spTree>
    <p:extLst>
      <p:ext uri="{BB962C8B-B14F-4D97-AF65-F5344CB8AC3E}">
        <p14:creationId xmlns:p14="http://schemas.microsoft.com/office/powerpoint/2010/main" val="2000445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Managing Stress</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Stress appraisal</a:t>
            </a:r>
          </a:p>
          <a:p>
            <a:pPr lvl="1"/>
            <a:r>
              <a:rPr lang="en-US" dirty="0" smtClean="0"/>
              <a:t>Coping approaches</a:t>
            </a:r>
          </a:p>
          <a:p>
            <a:pPr lvl="1"/>
            <a:r>
              <a:rPr lang="en-US" dirty="0" smtClean="0"/>
              <a:t>Stress management </a:t>
            </a:r>
          </a:p>
          <a:p>
            <a:pPr lvl="1"/>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493138"/>
            <a:ext cx="3845375" cy="2741311"/>
          </a:xfrm>
          <a:prstGeom prst="rect">
            <a:avLst/>
          </a:prstGeom>
        </p:spPr>
      </p:pic>
    </p:spTree>
    <p:extLst>
      <p:ext uri="{BB962C8B-B14F-4D97-AF65-F5344CB8AC3E}">
        <p14:creationId xmlns:p14="http://schemas.microsoft.com/office/powerpoint/2010/main" val="2584336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4038600" cy="4921406"/>
          </a:xfrm>
        </p:spPr>
        <p:txBody>
          <a:bodyPr/>
          <a:lstStyle/>
          <a:p>
            <a:r>
              <a:rPr lang="en-US" dirty="0" smtClean="0"/>
              <a:t>Primary</a:t>
            </a:r>
          </a:p>
          <a:p>
            <a:pPr lvl="1"/>
            <a:r>
              <a:rPr lang="en-US" dirty="0" smtClean="0"/>
              <a:t>Is this a threat, harm, or challenge?</a:t>
            </a:r>
          </a:p>
          <a:p>
            <a:r>
              <a:rPr lang="en-US" dirty="0" smtClean="0"/>
              <a:t>Secondary</a:t>
            </a:r>
          </a:p>
          <a:p>
            <a:pPr lvl="1"/>
            <a:r>
              <a:rPr lang="en-US" dirty="0" smtClean="0"/>
              <a:t>How can I cope or manage this stressor?</a:t>
            </a:r>
          </a:p>
        </p:txBody>
      </p:sp>
      <p:sp>
        <p:nvSpPr>
          <p:cNvPr id="2" name="Title 1"/>
          <p:cNvSpPr>
            <a:spLocks noGrp="1"/>
          </p:cNvSpPr>
          <p:nvPr>
            <p:ph type="title"/>
          </p:nvPr>
        </p:nvSpPr>
        <p:spPr/>
        <p:txBody>
          <a:bodyPr/>
          <a:lstStyle/>
          <a:p>
            <a:r>
              <a:rPr lang="en-US" dirty="0" smtClean="0"/>
              <a:t>Cognitive Appraisal</a:t>
            </a:r>
            <a:endParaRPr lang="en-US" dirty="0"/>
          </a:p>
        </p:txBody>
      </p:sp>
      <p:pic>
        <p:nvPicPr>
          <p:cNvPr id="4" name="Picture 3"/>
          <p:cNvPicPr>
            <a:picLocks noChangeAspect="1"/>
          </p:cNvPicPr>
          <p:nvPr/>
        </p:nvPicPr>
        <p:blipFill>
          <a:blip r:embed="rId3"/>
          <a:stretch>
            <a:fillRect/>
          </a:stretch>
        </p:blipFill>
        <p:spPr>
          <a:xfrm>
            <a:off x="4603356" y="1410257"/>
            <a:ext cx="3191994" cy="4754880"/>
          </a:xfrm>
          <a:prstGeom prst="rect">
            <a:avLst/>
          </a:prstGeom>
        </p:spPr>
      </p:pic>
    </p:spTree>
    <p:extLst>
      <p:ext uri="{BB962C8B-B14F-4D97-AF65-F5344CB8AC3E}">
        <p14:creationId xmlns:p14="http://schemas.microsoft.com/office/powerpoint/2010/main" val="1919411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458200" cy="4921406"/>
          </a:xfrm>
        </p:spPr>
        <p:txBody>
          <a:bodyPr/>
          <a:lstStyle/>
          <a:p>
            <a:r>
              <a:rPr lang="en-US" dirty="0" smtClean="0"/>
              <a:t>Problem-focused coping</a:t>
            </a:r>
          </a:p>
          <a:p>
            <a:r>
              <a:rPr lang="en-US" dirty="0" smtClean="0"/>
              <a:t>Emotion-focused coping</a:t>
            </a:r>
          </a:p>
        </p:txBody>
      </p:sp>
      <p:sp>
        <p:nvSpPr>
          <p:cNvPr id="2" name="Title 1"/>
          <p:cNvSpPr>
            <a:spLocks noGrp="1"/>
          </p:cNvSpPr>
          <p:nvPr>
            <p:ph type="title"/>
          </p:nvPr>
        </p:nvSpPr>
        <p:spPr/>
        <p:txBody>
          <a:bodyPr/>
          <a:lstStyle/>
          <a:p>
            <a:r>
              <a:rPr lang="en-US" dirty="0" smtClean="0"/>
              <a:t>Coping with Stress – Approaches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682240"/>
            <a:ext cx="5412920" cy="3566160"/>
          </a:xfrm>
          <a:prstGeom prst="rect">
            <a:avLst/>
          </a:prstGeom>
        </p:spPr>
      </p:pic>
    </p:spTree>
    <p:extLst>
      <p:ext uri="{BB962C8B-B14F-4D97-AF65-F5344CB8AC3E}">
        <p14:creationId xmlns:p14="http://schemas.microsoft.com/office/powerpoint/2010/main" val="515658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half" idx="2"/>
            <p:extLst>
              <p:ext uri="{D42A27DB-BD31-4B8C-83A1-F6EECF244321}">
                <p14:modId xmlns:p14="http://schemas.microsoft.com/office/powerpoint/2010/main" val="3268976149"/>
              </p:ext>
            </p:extLst>
          </p:nvPr>
        </p:nvGraphicFramePr>
        <p:xfrm>
          <a:off x="228600" y="1371597"/>
          <a:ext cx="8763000" cy="4953006"/>
        </p:xfrm>
        <a:graphic>
          <a:graphicData uri="http://schemas.openxmlformats.org/drawingml/2006/table">
            <a:tbl>
              <a:tblPr firstRow="1" bandRow="1">
                <a:tableStyleId>{5C22544A-7EE6-4342-B048-85BDC9FD1C3A}</a:tableStyleId>
              </a:tblPr>
              <a:tblGrid>
                <a:gridCol w="2052595"/>
                <a:gridCol w="6710405"/>
              </a:tblGrid>
              <a:tr h="443100">
                <a:tc>
                  <a:txBody>
                    <a:bodyPr/>
                    <a:lstStyle/>
                    <a:p>
                      <a:r>
                        <a:rPr lang="en-US" dirty="0" smtClean="0"/>
                        <a:t>MECHANISM</a:t>
                      </a:r>
                      <a:endParaRPr lang="en-US" dirty="0"/>
                    </a:p>
                  </a:txBody>
                  <a:tcPr/>
                </a:tc>
                <a:tc>
                  <a:txBody>
                    <a:bodyPr/>
                    <a:lstStyle/>
                    <a:p>
                      <a:r>
                        <a:rPr lang="en-US" dirty="0" smtClean="0"/>
                        <a:t>DEFINITION</a:t>
                      </a:r>
                      <a:endParaRPr lang="en-US" dirty="0"/>
                    </a:p>
                  </a:txBody>
                  <a:tcPr/>
                </a:tc>
              </a:tr>
              <a:tr h="443100">
                <a:tc>
                  <a:txBody>
                    <a:bodyPr/>
                    <a:lstStyle/>
                    <a:p>
                      <a:r>
                        <a:rPr lang="en-US" dirty="0" smtClean="0"/>
                        <a:t>Denial</a:t>
                      </a:r>
                      <a:endParaRPr lang="en-US" dirty="0"/>
                    </a:p>
                  </a:txBody>
                  <a:tcPr/>
                </a:tc>
                <a:tc>
                  <a:txBody>
                    <a:bodyPr/>
                    <a:lstStyle/>
                    <a:p>
                      <a:r>
                        <a:rPr lang="en-US" dirty="0" smtClean="0"/>
                        <a:t>Refusing to accept or acknowledge the reality of a situation or idea</a:t>
                      </a:r>
                    </a:p>
                  </a:txBody>
                  <a:tcPr/>
                </a:tc>
              </a:tr>
              <a:tr h="443100">
                <a:tc>
                  <a:txBody>
                    <a:bodyPr/>
                    <a:lstStyle/>
                    <a:p>
                      <a:r>
                        <a:rPr lang="en-US" dirty="0" smtClean="0"/>
                        <a:t>Rationalization</a:t>
                      </a:r>
                      <a:endParaRPr lang="en-US" dirty="0"/>
                    </a:p>
                  </a:txBody>
                  <a:tcPr/>
                </a:tc>
                <a:tc>
                  <a:txBody>
                    <a:bodyPr/>
                    <a:lstStyle/>
                    <a:p>
                      <a:r>
                        <a:rPr lang="en-US" dirty="0" smtClean="0"/>
                        <a:t>Devising a plausible reason or motive to explain one’s behavior</a:t>
                      </a:r>
                    </a:p>
                  </a:txBody>
                  <a:tcPr/>
                </a:tc>
              </a:tr>
              <a:tr h="764802">
                <a:tc>
                  <a:txBody>
                    <a:bodyPr/>
                    <a:lstStyle/>
                    <a:p>
                      <a:r>
                        <a:rPr lang="en-US" dirty="0" smtClean="0"/>
                        <a:t>Reaction formation</a:t>
                      </a:r>
                      <a:endParaRPr lang="en-US" dirty="0"/>
                    </a:p>
                  </a:txBody>
                  <a:tcPr/>
                </a:tc>
                <a:tc>
                  <a:txBody>
                    <a:bodyPr/>
                    <a:lstStyle/>
                    <a:p>
                      <a:r>
                        <a:rPr lang="en-US" dirty="0" smtClean="0"/>
                        <a:t>Engaging in a behavior or attitude that is at the opposite extreme of one’s true motive or impulse</a:t>
                      </a:r>
                    </a:p>
                  </a:txBody>
                  <a:tcPr/>
                </a:tc>
              </a:tr>
              <a:tr h="764802">
                <a:tc>
                  <a:txBody>
                    <a:bodyPr/>
                    <a:lstStyle/>
                    <a:p>
                      <a:r>
                        <a:rPr lang="en-US" dirty="0" smtClean="0"/>
                        <a:t>Regression</a:t>
                      </a:r>
                      <a:endParaRPr lang="en-US" dirty="0"/>
                    </a:p>
                  </a:txBody>
                  <a:tcPr/>
                </a:tc>
                <a:tc>
                  <a:txBody>
                    <a:bodyPr/>
                    <a:lstStyle/>
                    <a:p>
                      <a:r>
                        <a:rPr lang="en-US" dirty="0" smtClean="0"/>
                        <a:t>Returning to an earlier stage of development in one’s behavior, thinking, or attitudes</a:t>
                      </a:r>
                    </a:p>
                  </a:txBody>
                  <a:tcPr/>
                </a:tc>
              </a:tr>
              <a:tr h="764802">
                <a:tc>
                  <a:txBody>
                    <a:bodyPr/>
                    <a:lstStyle/>
                    <a:p>
                      <a:r>
                        <a:rPr lang="en-US" dirty="0" smtClean="0"/>
                        <a:t>Sublimation</a:t>
                      </a:r>
                      <a:endParaRPr lang="en-US" dirty="0"/>
                    </a:p>
                  </a:txBody>
                  <a:tcPr/>
                </a:tc>
                <a:tc>
                  <a:txBody>
                    <a:bodyPr/>
                    <a:lstStyle/>
                    <a:p>
                      <a:r>
                        <a:rPr lang="en-US" dirty="0" smtClean="0"/>
                        <a:t>Directing emotions into an activity that is more constructive and socially acceptable</a:t>
                      </a:r>
                    </a:p>
                  </a:txBody>
                  <a:tcPr/>
                </a:tc>
              </a:tr>
              <a:tr h="443100">
                <a:tc>
                  <a:txBody>
                    <a:bodyPr/>
                    <a:lstStyle/>
                    <a:p>
                      <a:r>
                        <a:rPr lang="en-US" dirty="0" smtClean="0"/>
                        <a:t>Repression</a:t>
                      </a:r>
                      <a:endParaRPr lang="en-US" dirty="0"/>
                    </a:p>
                  </a:txBody>
                  <a:tcPr/>
                </a:tc>
                <a:tc>
                  <a:txBody>
                    <a:bodyPr/>
                    <a:lstStyle/>
                    <a:p>
                      <a:r>
                        <a:rPr lang="en-US" dirty="0" smtClean="0"/>
                        <a:t>Excluding wishes, impulses, ideas, or memories from consciousness</a:t>
                      </a:r>
                      <a:endParaRPr lang="en-US" dirty="0"/>
                    </a:p>
                  </a:txBody>
                  <a:tcPr/>
                </a:tc>
              </a:tr>
              <a:tr h="443100">
                <a:tc>
                  <a:txBody>
                    <a:bodyPr/>
                    <a:lstStyle/>
                    <a:p>
                      <a:r>
                        <a:rPr lang="en-US" dirty="0" smtClean="0"/>
                        <a:t>Projection</a:t>
                      </a:r>
                      <a:endParaRPr lang="en-US" dirty="0"/>
                    </a:p>
                  </a:txBody>
                  <a:tcPr/>
                </a:tc>
                <a:tc>
                  <a:txBody>
                    <a:bodyPr/>
                    <a:lstStyle/>
                    <a:p>
                      <a:r>
                        <a:rPr lang="en-US" dirty="0" smtClean="0"/>
                        <a:t>Attributing one’s own ideas, feelings, or attitudes to other people</a:t>
                      </a:r>
                    </a:p>
                  </a:txBody>
                  <a:tcPr/>
                </a:tc>
              </a:tr>
              <a:tr h="443100">
                <a:tc>
                  <a:txBody>
                    <a:bodyPr/>
                    <a:lstStyle/>
                    <a:p>
                      <a:r>
                        <a:rPr lang="en-US" dirty="0" smtClean="0"/>
                        <a:t>Displacement</a:t>
                      </a:r>
                      <a:endParaRPr lang="en-US" dirty="0"/>
                    </a:p>
                  </a:txBody>
                  <a:tcPr/>
                </a:tc>
                <a:tc>
                  <a:txBody>
                    <a:bodyPr/>
                    <a:lstStyle/>
                    <a:p>
                      <a:r>
                        <a:rPr lang="en-US" dirty="0" smtClean="0"/>
                        <a:t>Directing emotions toward a less threatening source</a:t>
                      </a:r>
                      <a:endParaRPr lang="en-US" dirty="0"/>
                    </a:p>
                  </a:txBody>
                  <a:tcPr/>
                </a:tc>
              </a:tr>
            </a:tbl>
          </a:graphicData>
        </a:graphic>
      </p:graphicFrame>
      <p:sp>
        <p:nvSpPr>
          <p:cNvPr id="2" name="Title 1"/>
          <p:cNvSpPr>
            <a:spLocks noGrp="1"/>
          </p:cNvSpPr>
          <p:nvPr>
            <p:ph type="title"/>
          </p:nvPr>
        </p:nvSpPr>
        <p:spPr/>
        <p:txBody>
          <a:bodyPr/>
          <a:lstStyle/>
          <a:p>
            <a:r>
              <a:rPr lang="en-US" dirty="0" smtClean="0"/>
              <a:t>Coping with Stress – Defense Mechanisms</a:t>
            </a:r>
            <a:endParaRPr lang="en-US" dirty="0"/>
          </a:p>
        </p:txBody>
      </p:sp>
    </p:spTree>
    <p:extLst>
      <p:ext uri="{BB962C8B-B14F-4D97-AF65-F5344CB8AC3E}">
        <p14:creationId xmlns:p14="http://schemas.microsoft.com/office/powerpoint/2010/main" val="3810422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Stress Management Techniques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361089410"/>
              </p:ext>
            </p:extLst>
          </p:nvPr>
        </p:nvGraphicFramePr>
        <p:xfrm>
          <a:off x="73511" y="1355132"/>
          <a:ext cx="8987118" cy="4814614"/>
        </p:xfrm>
        <a:graphic>
          <a:graphicData uri="http://schemas.openxmlformats.org/drawingml/2006/table">
            <a:tbl>
              <a:tblPr firstRow="1" bandRow="1">
                <a:tableStyleId>{5C22544A-7EE6-4342-B048-85BDC9FD1C3A}</a:tableStyleId>
              </a:tblPr>
              <a:tblGrid>
                <a:gridCol w="2364889"/>
                <a:gridCol w="3352800"/>
                <a:gridCol w="3269429"/>
              </a:tblGrid>
              <a:tr h="978599">
                <a:tc>
                  <a:txBody>
                    <a:bodyPr/>
                    <a:lstStyle/>
                    <a:p>
                      <a:r>
                        <a:rPr lang="en-US" sz="2800" dirty="0" smtClean="0"/>
                        <a:t>Physical</a:t>
                      </a:r>
                      <a:endParaRPr lang="en-US" sz="2800" dirty="0"/>
                    </a:p>
                  </a:txBody>
                  <a:tcPr/>
                </a:tc>
                <a:tc>
                  <a:txBody>
                    <a:bodyPr/>
                    <a:lstStyle/>
                    <a:p>
                      <a:r>
                        <a:rPr lang="en-US" sz="2800" dirty="0" smtClean="0"/>
                        <a:t>Psychological</a:t>
                      </a:r>
                      <a:endParaRPr lang="en-US" sz="2800" dirty="0"/>
                    </a:p>
                  </a:txBody>
                  <a:tcPr/>
                </a:tc>
                <a:tc>
                  <a:txBody>
                    <a:bodyPr/>
                    <a:lstStyle/>
                    <a:p>
                      <a:r>
                        <a:rPr lang="en-US" sz="2800" dirty="0" smtClean="0"/>
                        <a:t>Social</a:t>
                      </a:r>
                      <a:endParaRPr lang="en-US" sz="2800" dirty="0"/>
                    </a:p>
                  </a:txBody>
                  <a:tcPr/>
                </a:tc>
              </a:tr>
              <a:tr h="1008192">
                <a:tc>
                  <a:txBody>
                    <a:bodyPr/>
                    <a:lstStyle/>
                    <a:p>
                      <a:r>
                        <a:rPr lang="en-US" sz="2800" dirty="0" smtClean="0"/>
                        <a:t>Exercise</a:t>
                      </a:r>
                      <a:endParaRPr lang="en-US" sz="2800" dirty="0"/>
                    </a:p>
                  </a:txBody>
                  <a:tcPr/>
                </a:tc>
                <a:tc>
                  <a:txBody>
                    <a:bodyPr/>
                    <a:lstStyle/>
                    <a:p>
                      <a:r>
                        <a:rPr lang="en-US" sz="2800" dirty="0" smtClean="0"/>
                        <a:t>Imagine a calm environment</a:t>
                      </a:r>
                      <a:endParaRPr lang="en-US" sz="2800" dirty="0"/>
                    </a:p>
                  </a:txBody>
                  <a:tcPr/>
                </a:tc>
                <a:tc>
                  <a:txBody>
                    <a:bodyPr/>
                    <a:lstStyle/>
                    <a:p>
                      <a:r>
                        <a:rPr lang="en-US" sz="2800" dirty="0" smtClean="0"/>
                        <a:t>Develop social support</a:t>
                      </a:r>
                      <a:endParaRPr lang="en-US" sz="2800" dirty="0"/>
                    </a:p>
                  </a:txBody>
                  <a:tcPr/>
                </a:tc>
              </a:tr>
              <a:tr h="1008192">
                <a:tc>
                  <a:txBody>
                    <a:bodyPr/>
                    <a:lstStyle/>
                    <a:p>
                      <a:r>
                        <a:rPr lang="en-US" sz="2800" dirty="0" smtClean="0"/>
                        <a:t>Progressive relaxation</a:t>
                      </a:r>
                    </a:p>
                  </a:txBody>
                  <a:tcPr/>
                </a:tc>
                <a:tc>
                  <a:txBody>
                    <a:bodyPr/>
                    <a:lstStyle/>
                    <a:p>
                      <a:r>
                        <a:rPr lang="en-US" sz="2800" dirty="0" smtClean="0"/>
                        <a:t>Try to be optimistic</a:t>
                      </a:r>
                      <a:endParaRPr lang="en-US" sz="2800" dirty="0"/>
                    </a:p>
                  </a:txBody>
                  <a:tcPr/>
                </a:tc>
                <a:tc>
                  <a:txBody>
                    <a:bodyPr/>
                    <a:lstStyle/>
                    <a:p>
                      <a:r>
                        <a:rPr lang="en-US" sz="2800" dirty="0" smtClean="0"/>
                        <a:t>Talk with friends</a:t>
                      </a:r>
                      <a:endParaRPr lang="en-US" sz="2800" dirty="0"/>
                    </a:p>
                  </a:txBody>
                  <a:tcPr/>
                </a:tc>
              </a:tr>
              <a:tr h="600044">
                <a:tc>
                  <a:txBody>
                    <a:bodyPr/>
                    <a:lstStyle/>
                    <a:p>
                      <a:r>
                        <a:rPr lang="en-US" sz="2800" dirty="0" smtClean="0"/>
                        <a:t>Meditation</a:t>
                      </a:r>
                      <a:endParaRPr lang="en-US" sz="2800" dirty="0"/>
                    </a:p>
                  </a:txBody>
                  <a:tcPr/>
                </a:tc>
                <a:tc>
                  <a:txBody>
                    <a:bodyPr/>
                    <a:lstStyle/>
                    <a:p>
                      <a:r>
                        <a:rPr lang="en-US" sz="2800" dirty="0" smtClean="0"/>
                        <a:t>Be spiritual</a:t>
                      </a:r>
                      <a:endParaRPr lang="en-US" sz="2800" dirty="0"/>
                    </a:p>
                  </a:txBody>
                  <a:tcPr/>
                </a:tc>
                <a:tc>
                  <a:txBody>
                    <a:bodyPr/>
                    <a:lstStyle/>
                    <a:p>
                      <a:r>
                        <a:rPr lang="en-US" sz="2800" dirty="0" smtClean="0"/>
                        <a:t>Find community</a:t>
                      </a:r>
                      <a:endParaRPr lang="en-US" sz="2800" dirty="0"/>
                    </a:p>
                  </a:txBody>
                  <a:tcPr/>
                </a:tc>
              </a:tr>
              <a:tr h="569141">
                <a:tc>
                  <a:txBody>
                    <a:bodyPr/>
                    <a:lstStyle/>
                    <a:p>
                      <a:endParaRPr lang="en-US" sz="2800"/>
                    </a:p>
                  </a:txBody>
                  <a:tcPr/>
                </a:tc>
                <a:tc>
                  <a:txBody>
                    <a:bodyPr/>
                    <a:lstStyle/>
                    <a:p>
                      <a:r>
                        <a:rPr lang="en-US" sz="2800" dirty="0" smtClean="0"/>
                        <a:t>Laugh</a:t>
                      </a:r>
                      <a:endParaRPr lang="en-US" sz="2800" dirty="0"/>
                    </a:p>
                  </a:txBody>
                  <a:tcPr/>
                </a:tc>
                <a:tc>
                  <a:txBody>
                    <a:bodyPr/>
                    <a:lstStyle/>
                    <a:p>
                      <a:endParaRPr lang="en-US" sz="2800" dirty="0"/>
                    </a:p>
                  </a:txBody>
                  <a:tcPr/>
                </a:tc>
              </a:tr>
              <a:tr h="650446">
                <a:tc>
                  <a:txBody>
                    <a:bodyPr/>
                    <a:lstStyle/>
                    <a:p>
                      <a:endParaRPr lang="en-US" sz="2800" dirty="0"/>
                    </a:p>
                  </a:txBody>
                  <a:tcPr/>
                </a:tc>
                <a:tc>
                  <a:txBody>
                    <a:bodyPr/>
                    <a:lstStyle/>
                    <a:p>
                      <a:r>
                        <a:rPr lang="en-US" sz="2800" dirty="0" smtClean="0"/>
                        <a:t>Manage time wisely</a:t>
                      </a:r>
                      <a:endParaRPr lang="en-US" sz="2800" dirty="0"/>
                    </a:p>
                  </a:txBody>
                  <a:tcPr/>
                </a:tc>
                <a:tc>
                  <a:txBody>
                    <a:bodyPr/>
                    <a:lstStyle/>
                    <a:p>
                      <a:endParaRPr lang="en-US" sz="2800" dirty="0"/>
                    </a:p>
                  </a:txBody>
                  <a:tcPr/>
                </a:tc>
              </a:tr>
            </a:tbl>
          </a:graphicData>
        </a:graphic>
      </p:graphicFrame>
    </p:spTree>
    <p:extLst>
      <p:ext uri="{BB962C8B-B14F-4D97-AF65-F5344CB8AC3E}">
        <p14:creationId xmlns:p14="http://schemas.microsoft.com/office/powerpoint/2010/main" val="3015280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3962400" cy="4921406"/>
          </a:xfrm>
        </p:spPr>
        <p:txBody>
          <a:bodyPr/>
          <a:lstStyle/>
          <a:p>
            <a:r>
              <a:rPr lang="en-US" dirty="0" smtClean="0"/>
              <a:t>Major life events</a:t>
            </a:r>
          </a:p>
          <a:p>
            <a:r>
              <a:rPr lang="en-US" dirty="0" smtClean="0"/>
              <a:t>Catastrophes</a:t>
            </a:r>
          </a:p>
          <a:p>
            <a:r>
              <a:rPr lang="en-US" dirty="0" smtClean="0"/>
              <a:t>Daily hassles</a:t>
            </a:r>
          </a:p>
          <a:p>
            <a:pPr lvl="1"/>
            <a:r>
              <a:rPr lang="en-US" dirty="0" smtClean="0"/>
              <a:t>Frustration</a:t>
            </a:r>
          </a:p>
          <a:p>
            <a:r>
              <a:rPr lang="en-US" dirty="0" smtClean="0"/>
              <a:t>Conflict</a:t>
            </a:r>
          </a:p>
          <a:p>
            <a:endParaRPr lang="en-US" dirty="0" smtClean="0"/>
          </a:p>
        </p:txBody>
      </p:sp>
      <p:sp>
        <p:nvSpPr>
          <p:cNvPr id="2" name="Title 1"/>
          <p:cNvSpPr>
            <a:spLocks noGrp="1"/>
          </p:cNvSpPr>
          <p:nvPr>
            <p:ph type="title"/>
          </p:nvPr>
        </p:nvSpPr>
        <p:spPr/>
        <p:txBody>
          <a:bodyPr/>
          <a:lstStyle/>
          <a:p>
            <a:r>
              <a:rPr lang="en-US" dirty="0" smtClean="0"/>
              <a:t>Sources of stress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295400"/>
            <a:ext cx="3296832" cy="4953790"/>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Holmes and Rahe Social Readjustment Rating Scale</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686870969"/>
              </p:ext>
            </p:extLst>
          </p:nvPr>
        </p:nvGraphicFramePr>
        <p:xfrm>
          <a:off x="528469" y="1447800"/>
          <a:ext cx="8077201" cy="4820920"/>
        </p:xfrm>
        <a:graphic>
          <a:graphicData uri="http://schemas.openxmlformats.org/drawingml/2006/table">
            <a:tbl>
              <a:tblPr firstRow="1" bandRow="1">
                <a:tableStyleId>{5C22544A-7EE6-4342-B048-85BDC9FD1C3A}</a:tableStyleId>
              </a:tblPr>
              <a:tblGrid>
                <a:gridCol w="1110615"/>
                <a:gridCol w="4832985"/>
                <a:gridCol w="2133601"/>
              </a:tblGrid>
              <a:tr h="370840">
                <a:tc>
                  <a:txBody>
                    <a:bodyPr/>
                    <a:lstStyle/>
                    <a:p>
                      <a:pPr algn="ctr"/>
                      <a:r>
                        <a:rPr lang="en-US" dirty="0" smtClean="0"/>
                        <a:t>RANK</a:t>
                      </a:r>
                      <a:endParaRPr lang="en-US" dirty="0"/>
                    </a:p>
                  </a:txBody>
                  <a:tcPr/>
                </a:tc>
                <a:tc>
                  <a:txBody>
                    <a:bodyPr/>
                    <a:lstStyle/>
                    <a:p>
                      <a:r>
                        <a:rPr lang="en-US" dirty="0" smtClean="0"/>
                        <a:t>LIFE EVENT</a:t>
                      </a:r>
                      <a:endParaRPr lang="en-US" dirty="0"/>
                    </a:p>
                  </a:txBody>
                  <a:tcPr/>
                </a:tc>
                <a:tc>
                  <a:txBody>
                    <a:bodyPr/>
                    <a:lstStyle/>
                    <a:p>
                      <a:pPr algn="ctr"/>
                      <a:r>
                        <a:rPr lang="en-US" dirty="0" smtClean="0"/>
                        <a:t>LIFE CHANGE UNITS</a:t>
                      </a:r>
                      <a:endParaRPr lang="en-US" dirty="0"/>
                    </a:p>
                  </a:txBody>
                  <a:tcPr/>
                </a:tc>
              </a:tr>
              <a:tr h="370840">
                <a:tc>
                  <a:txBody>
                    <a:bodyPr/>
                    <a:lstStyle/>
                    <a:p>
                      <a:pPr algn="ctr"/>
                      <a:r>
                        <a:rPr lang="en-US" dirty="0" smtClean="0"/>
                        <a:t>1</a:t>
                      </a:r>
                      <a:endParaRPr lang="en-US" dirty="0"/>
                    </a:p>
                  </a:txBody>
                  <a:tcPr/>
                </a:tc>
                <a:tc>
                  <a:txBody>
                    <a:bodyPr/>
                    <a:lstStyle/>
                    <a:p>
                      <a:r>
                        <a:rPr lang="en-US" dirty="0" smtClean="0"/>
                        <a:t>Death</a:t>
                      </a:r>
                      <a:r>
                        <a:rPr lang="en-US" baseline="0" dirty="0" smtClean="0"/>
                        <a:t> of a spouse</a:t>
                      </a:r>
                      <a:endParaRPr lang="en-US" dirty="0"/>
                    </a:p>
                  </a:txBody>
                  <a:tcPr/>
                </a:tc>
                <a:tc>
                  <a:txBody>
                    <a:bodyPr/>
                    <a:lstStyle/>
                    <a:p>
                      <a:pPr algn="ctr"/>
                      <a:r>
                        <a:rPr lang="en-US" dirty="0" smtClean="0"/>
                        <a:t>100</a:t>
                      </a:r>
                      <a:endParaRPr lang="en-US" dirty="0"/>
                    </a:p>
                  </a:txBody>
                  <a:tcPr/>
                </a:tc>
              </a:tr>
              <a:tr h="370840">
                <a:tc>
                  <a:txBody>
                    <a:bodyPr/>
                    <a:lstStyle/>
                    <a:p>
                      <a:pPr algn="ctr"/>
                      <a:r>
                        <a:rPr lang="en-US" dirty="0" smtClean="0"/>
                        <a:t>2</a:t>
                      </a:r>
                      <a:endParaRPr lang="en-US" dirty="0"/>
                    </a:p>
                  </a:txBody>
                  <a:tcPr/>
                </a:tc>
                <a:tc>
                  <a:txBody>
                    <a:bodyPr/>
                    <a:lstStyle/>
                    <a:p>
                      <a:r>
                        <a:rPr lang="en-US" dirty="0" smtClean="0"/>
                        <a:t>Divorce</a:t>
                      </a:r>
                      <a:endParaRPr lang="en-US" dirty="0"/>
                    </a:p>
                  </a:txBody>
                  <a:tcPr/>
                </a:tc>
                <a:tc>
                  <a:txBody>
                    <a:bodyPr/>
                    <a:lstStyle/>
                    <a:p>
                      <a:pPr algn="ctr"/>
                      <a:r>
                        <a:rPr lang="en-US" dirty="0" smtClean="0"/>
                        <a:t>73</a:t>
                      </a:r>
                      <a:endParaRPr lang="en-US" dirty="0"/>
                    </a:p>
                  </a:txBody>
                  <a:tcPr/>
                </a:tc>
              </a:tr>
              <a:tr h="370840">
                <a:tc>
                  <a:txBody>
                    <a:bodyPr/>
                    <a:lstStyle/>
                    <a:p>
                      <a:pPr algn="ctr"/>
                      <a:r>
                        <a:rPr lang="en-US" dirty="0" smtClean="0"/>
                        <a:t>3</a:t>
                      </a:r>
                      <a:endParaRPr lang="en-US" dirty="0"/>
                    </a:p>
                  </a:txBody>
                  <a:tcPr/>
                </a:tc>
                <a:tc>
                  <a:txBody>
                    <a:bodyPr/>
                    <a:lstStyle/>
                    <a:p>
                      <a:r>
                        <a:rPr lang="en-US" dirty="0" smtClean="0"/>
                        <a:t>Marital separation</a:t>
                      </a:r>
                      <a:endParaRPr lang="en-US" dirty="0"/>
                    </a:p>
                  </a:txBody>
                  <a:tcPr/>
                </a:tc>
                <a:tc>
                  <a:txBody>
                    <a:bodyPr/>
                    <a:lstStyle/>
                    <a:p>
                      <a:pPr algn="ctr"/>
                      <a:r>
                        <a:rPr lang="en-US" dirty="0" smtClean="0"/>
                        <a:t>65</a:t>
                      </a:r>
                      <a:endParaRPr lang="en-US" dirty="0"/>
                    </a:p>
                  </a:txBody>
                  <a:tcPr/>
                </a:tc>
              </a:tr>
              <a:tr h="370840">
                <a:tc>
                  <a:txBody>
                    <a:bodyPr/>
                    <a:lstStyle/>
                    <a:p>
                      <a:pPr algn="ctr"/>
                      <a:r>
                        <a:rPr lang="en-US" dirty="0" smtClean="0"/>
                        <a:t>4</a:t>
                      </a:r>
                      <a:endParaRPr lang="en-US" dirty="0"/>
                    </a:p>
                  </a:txBody>
                  <a:tcPr/>
                </a:tc>
                <a:tc>
                  <a:txBody>
                    <a:bodyPr/>
                    <a:lstStyle/>
                    <a:p>
                      <a:r>
                        <a:rPr lang="en-US" dirty="0" smtClean="0"/>
                        <a:t>Jail term</a:t>
                      </a:r>
                      <a:endParaRPr lang="en-US" dirty="0"/>
                    </a:p>
                  </a:txBody>
                  <a:tcPr/>
                </a:tc>
                <a:tc>
                  <a:txBody>
                    <a:bodyPr/>
                    <a:lstStyle/>
                    <a:p>
                      <a:pPr algn="ctr"/>
                      <a:r>
                        <a:rPr lang="en-US" dirty="0" smtClean="0"/>
                        <a:t>63</a:t>
                      </a:r>
                      <a:endParaRPr lang="en-US" dirty="0"/>
                    </a:p>
                  </a:txBody>
                  <a:tcPr/>
                </a:tc>
              </a:tr>
              <a:tr h="370840">
                <a:tc>
                  <a:txBody>
                    <a:bodyPr/>
                    <a:lstStyle/>
                    <a:p>
                      <a:pPr algn="ctr"/>
                      <a:r>
                        <a:rPr lang="en-US" dirty="0" smtClean="0"/>
                        <a:t>7</a:t>
                      </a:r>
                      <a:endParaRPr lang="en-US" dirty="0"/>
                    </a:p>
                  </a:txBody>
                  <a:tcPr/>
                </a:tc>
                <a:tc>
                  <a:txBody>
                    <a:bodyPr/>
                    <a:lstStyle/>
                    <a:p>
                      <a:r>
                        <a:rPr lang="en-US" dirty="0" smtClean="0"/>
                        <a:t>Marriage</a:t>
                      </a:r>
                      <a:endParaRPr lang="en-US" dirty="0"/>
                    </a:p>
                  </a:txBody>
                  <a:tcPr/>
                </a:tc>
                <a:tc>
                  <a:txBody>
                    <a:bodyPr/>
                    <a:lstStyle/>
                    <a:p>
                      <a:pPr algn="ctr"/>
                      <a:r>
                        <a:rPr lang="en-US" dirty="0" smtClean="0"/>
                        <a:t>50</a:t>
                      </a:r>
                      <a:endParaRPr lang="en-US" dirty="0"/>
                    </a:p>
                  </a:txBody>
                  <a:tcPr/>
                </a:tc>
              </a:tr>
              <a:tr h="370840">
                <a:tc>
                  <a:txBody>
                    <a:bodyPr/>
                    <a:lstStyle/>
                    <a:p>
                      <a:pPr algn="ctr"/>
                      <a:r>
                        <a:rPr lang="en-US" dirty="0" smtClean="0"/>
                        <a:t>12</a:t>
                      </a:r>
                      <a:endParaRPr lang="en-US" dirty="0"/>
                    </a:p>
                  </a:txBody>
                  <a:tcPr/>
                </a:tc>
                <a:tc>
                  <a:txBody>
                    <a:bodyPr/>
                    <a:lstStyle/>
                    <a:p>
                      <a:r>
                        <a:rPr lang="en-US" dirty="0" smtClean="0"/>
                        <a:t>Pregnancy</a:t>
                      </a:r>
                      <a:endParaRPr lang="en-US" dirty="0"/>
                    </a:p>
                  </a:txBody>
                  <a:tcPr/>
                </a:tc>
                <a:tc>
                  <a:txBody>
                    <a:bodyPr/>
                    <a:lstStyle/>
                    <a:p>
                      <a:pPr algn="ctr"/>
                      <a:r>
                        <a:rPr lang="en-US" dirty="0" smtClean="0"/>
                        <a:t>40</a:t>
                      </a:r>
                      <a:endParaRPr lang="en-US" dirty="0"/>
                    </a:p>
                  </a:txBody>
                  <a:tcPr/>
                </a:tc>
              </a:tr>
              <a:tr h="370840">
                <a:tc>
                  <a:txBody>
                    <a:bodyPr/>
                    <a:lstStyle/>
                    <a:p>
                      <a:pPr algn="ctr"/>
                      <a:r>
                        <a:rPr lang="en-US" dirty="0" smtClean="0"/>
                        <a:t>16</a:t>
                      </a:r>
                      <a:endParaRPr lang="en-US" dirty="0"/>
                    </a:p>
                  </a:txBody>
                  <a:tcPr/>
                </a:tc>
                <a:tc>
                  <a:txBody>
                    <a:bodyPr/>
                    <a:lstStyle/>
                    <a:p>
                      <a:r>
                        <a:rPr lang="en-US" dirty="0" smtClean="0"/>
                        <a:t>Change in financial state</a:t>
                      </a:r>
                      <a:endParaRPr lang="en-US" dirty="0"/>
                    </a:p>
                  </a:txBody>
                  <a:tcPr/>
                </a:tc>
                <a:tc>
                  <a:txBody>
                    <a:bodyPr/>
                    <a:lstStyle/>
                    <a:p>
                      <a:pPr algn="ctr"/>
                      <a:r>
                        <a:rPr lang="en-US" dirty="0" smtClean="0"/>
                        <a:t>38</a:t>
                      </a:r>
                      <a:endParaRPr lang="en-US" dirty="0"/>
                    </a:p>
                  </a:txBody>
                  <a:tcPr/>
                </a:tc>
              </a:tr>
              <a:tr h="370840">
                <a:tc>
                  <a:txBody>
                    <a:bodyPr/>
                    <a:lstStyle/>
                    <a:p>
                      <a:pPr algn="ctr"/>
                      <a:r>
                        <a:rPr lang="en-US" dirty="0" smtClean="0"/>
                        <a:t>20</a:t>
                      </a:r>
                      <a:endParaRPr lang="en-US" dirty="0"/>
                    </a:p>
                  </a:txBody>
                  <a:tcPr/>
                </a:tc>
                <a:tc>
                  <a:txBody>
                    <a:bodyPr/>
                    <a:lstStyle/>
                    <a:p>
                      <a:r>
                        <a:rPr lang="en-US" dirty="0" smtClean="0"/>
                        <a:t>Take out mortgage or loan for major purchase</a:t>
                      </a:r>
                      <a:endParaRPr lang="en-US" dirty="0"/>
                    </a:p>
                  </a:txBody>
                  <a:tcPr/>
                </a:tc>
                <a:tc>
                  <a:txBody>
                    <a:bodyPr/>
                    <a:lstStyle/>
                    <a:p>
                      <a:pPr algn="ctr"/>
                      <a:r>
                        <a:rPr lang="en-US" dirty="0" smtClean="0"/>
                        <a:t>31</a:t>
                      </a:r>
                      <a:endParaRPr lang="en-US" dirty="0"/>
                    </a:p>
                  </a:txBody>
                  <a:tcPr/>
                </a:tc>
              </a:tr>
              <a:tr h="370840">
                <a:tc>
                  <a:txBody>
                    <a:bodyPr/>
                    <a:lstStyle/>
                    <a:p>
                      <a:pPr algn="ctr"/>
                      <a:r>
                        <a:rPr lang="en-US" dirty="0" smtClean="0"/>
                        <a:t>25</a:t>
                      </a:r>
                      <a:endParaRPr lang="en-US" dirty="0"/>
                    </a:p>
                  </a:txBody>
                  <a:tcPr/>
                </a:tc>
                <a:tc>
                  <a:txBody>
                    <a:bodyPr/>
                    <a:lstStyle/>
                    <a:p>
                      <a:r>
                        <a:rPr lang="en-US" dirty="0" smtClean="0"/>
                        <a:t>Outstanding personal achievement</a:t>
                      </a:r>
                      <a:endParaRPr lang="en-US" dirty="0"/>
                    </a:p>
                  </a:txBody>
                  <a:tcPr/>
                </a:tc>
                <a:tc>
                  <a:txBody>
                    <a:bodyPr/>
                    <a:lstStyle/>
                    <a:p>
                      <a:pPr algn="ctr"/>
                      <a:r>
                        <a:rPr lang="en-US" dirty="0" smtClean="0"/>
                        <a:t>28</a:t>
                      </a:r>
                      <a:endParaRPr lang="en-US" dirty="0"/>
                    </a:p>
                  </a:txBody>
                  <a:tcPr/>
                </a:tc>
              </a:tr>
              <a:tr h="370840">
                <a:tc>
                  <a:txBody>
                    <a:bodyPr/>
                    <a:lstStyle/>
                    <a:p>
                      <a:pPr algn="ctr"/>
                      <a:r>
                        <a:rPr lang="en-US" dirty="0" smtClean="0"/>
                        <a:t>32</a:t>
                      </a:r>
                      <a:endParaRPr lang="en-US" dirty="0"/>
                    </a:p>
                  </a:txBody>
                  <a:tcPr/>
                </a:tc>
                <a:tc>
                  <a:txBody>
                    <a:bodyPr/>
                    <a:lstStyle/>
                    <a:p>
                      <a:r>
                        <a:rPr lang="en-US" dirty="0" smtClean="0"/>
                        <a:t>Change in residence</a:t>
                      </a:r>
                      <a:endParaRPr lang="en-US" dirty="0"/>
                    </a:p>
                  </a:txBody>
                  <a:tcPr/>
                </a:tc>
                <a:tc>
                  <a:txBody>
                    <a:bodyPr/>
                    <a:lstStyle/>
                    <a:p>
                      <a:pPr algn="ctr"/>
                      <a:r>
                        <a:rPr lang="en-US" dirty="0" smtClean="0"/>
                        <a:t>20</a:t>
                      </a:r>
                      <a:endParaRPr lang="en-US" dirty="0"/>
                    </a:p>
                  </a:txBody>
                  <a:tcPr/>
                </a:tc>
              </a:tr>
              <a:tr h="370840">
                <a:tc>
                  <a:txBody>
                    <a:bodyPr/>
                    <a:lstStyle/>
                    <a:p>
                      <a:pPr algn="ctr"/>
                      <a:r>
                        <a:rPr lang="en-US" dirty="0" smtClean="0"/>
                        <a:t>38</a:t>
                      </a:r>
                      <a:endParaRPr lang="en-US" dirty="0"/>
                    </a:p>
                  </a:txBody>
                  <a:tcPr/>
                </a:tc>
                <a:tc>
                  <a:txBody>
                    <a:bodyPr/>
                    <a:lstStyle/>
                    <a:p>
                      <a:r>
                        <a:rPr lang="en-US" dirty="0" smtClean="0"/>
                        <a:t>Change in sleeping habits</a:t>
                      </a:r>
                      <a:endParaRPr lang="en-US" dirty="0"/>
                    </a:p>
                  </a:txBody>
                  <a:tcPr/>
                </a:tc>
                <a:tc>
                  <a:txBody>
                    <a:bodyPr/>
                    <a:lstStyle/>
                    <a:p>
                      <a:pPr algn="ctr"/>
                      <a:r>
                        <a:rPr lang="en-US" dirty="0" smtClean="0"/>
                        <a:t>16</a:t>
                      </a:r>
                      <a:endParaRPr lang="en-US" dirty="0"/>
                    </a:p>
                  </a:txBody>
                  <a:tcPr/>
                </a:tc>
              </a:tr>
              <a:tr h="370840">
                <a:tc>
                  <a:txBody>
                    <a:bodyPr/>
                    <a:lstStyle/>
                    <a:p>
                      <a:pPr algn="ctr"/>
                      <a:r>
                        <a:rPr lang="en-US" dirty="0" smtClean="0"/>
                        <a:t>41</a:t>
                      </a:r>
                      <a:endParaRPr lang="en-US" dirty="0"/>
                    </a:p>
                  </a:txBody>
                  <a:tcPr/>
                </a:tc>
                <a:tc>
                  <a:txBody>
                    <a:bodyPr/>
                    <a:lstStyle/>
                    <a:p>
                      <a:r>
                        <a:rPr lang="en-US" dirty="0" smtClean="0"/>
                        <a:t>Vacation</a:t>
                      </a:r>
                      <a:endParaRPr lang="en-US" dirty="0"/>
                    </a:p>
                  </a:txBody>
                  <a:tcPr/>
                </a:tc>
                <a:tc>
                  <a:txBody>
                    <a:bodyPr/>
                    <a:lstStyle/>
                    <a:p>
                      <a:pPr algn="ctr"/>
                      <a:r>
                        <a:rPr lang="en-US" dirty="0" smtClean="0"/>
                        <a:t>13</a:t>
                      </a:r>
                      <a:endParaRPr lang="en-US" dirty="0"/>
                    </a:p>
                  </a:txBody>
                  <a:tcPr/>
                </a:tc>
              </a:tr>
            </a:tbl>
          </a:graphicData>
        </a:graphic>
      </p:graphicFrame>
    </p:spTree>
    <p:extLst>
      <p:ext uri="{BB962C8B-B14F-4D97-AF65-F5344CB8AC3E}">
        <p14:creationId xmlns:p14="http://schemas.microsoft.com/office/powerpoint/2010/main" val="318337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Undergraduate </a:t>
            </a:r>
            <a:r>
              <a:rPr lang="en-US" dirty="0"/>
              <a:t>Stress Questionnaire</a:t>
            </a:r>
          </a:p>
        </p:txBody>
      </p:sp>
      <p:sp>
        <p:nvSpPr>
          <p:cNvPr id="4" name="Rectangle 3"/>
          <p:cNvSpPr/>
          <p:nvPr/>
        </p:nvSpPr>
        <p:spPr>
          <a:xfrm>
            <a:off x="2286000" y="2828836"/>
            <a:ext cx="4572000" cy="461665"/>
          </a:xfrm>
          <a:prstGeom prst="rect">
            <a:avLst/>
          </a:prstGeom>
        </p:spPr>
        <p:txBody>
          <a:bodyPr>
            <a:spAutoFit/>
          </a:bodyPr>
          <a:lstStyle/>
          <a:p>
            <a:endParaRPr lang="en-US" dirty="0"/>
          </a:p>
        </p:txBody>
      </p:sp>
      <p:sp>
        <p:nvSpPr>
          <p:cNvPr id="2" name="Content Placeholder 1"/>
          <p:cNvSpPr>
            <a:spLocks noGrp="1"/>
          </p:cNvSpPr>
          <p:nvPr>
            <p:ph sz="half" idx="2"/>
          </p:nvPr>
        </p:nvSpPr>
        <p:spPr/>
        <p:txBody>
          <a:bodyPr/>
          <a:lstStyle/>
          <a:p>
            <a:r>
              <a:rPr lang="en-US" dirty="0" smtClean="0"/>
              <a:t>Sample items:</a:t>
            </a:r>
          </a:p>
          <a:p>
            <a:pPr lvl="1"/>
            <a:r>
              <a:rPr lang="en-US" dirty="0"/>
              <a:t>Death (family member or friend</a:t>
            </a:r>
            <a:r>
              <a:rPr lang="en-US" dirty="0" smtClean="0"/>
              <a:t>)</a:t>
            </a:r>
          </a:p>
          <a:p>
            <a:pPr lvl="1"/>
            <a:r>
              <a:rPr lang="en-US" dirty="0" smtClean="0"/>
              <a:t>It’s </a:t>
            </a:r>
            <a:r>
              <a:rPr lang="en-US" dirty="0"/>
              <a:t>finals </a:t>
            </a:r>
            <a:r>
              <a:rPr lang="en-US" dirty="0" smtClean="0"/>
              <a:t>week</a:t>
            </a:r>
          </a:p>
          <a:p>
            <a:pPr lvl="1"/>
            <a:r>
              <a:rPr lang="en-US" dirty="0" smtClean="0"/>
              <a:t>Found </a:t>
            </a:r>
            <a:r>
              <a:rPr lang="en-US" dirty="0"/>
              <a:t>out boy/girlfriend cheated on </a:t>
            </a:r>
            <a:r>
              <a:rPr lang="en-US" dirty="0" smtClean="0"/>
              <a:t>you</a:t>
            </a:r>
          </a:p>
          <a:p>
            <a:pPr lvl="1"/>
            <a:r>
              <a:rPr lang="en-US" dirty="0"/>
              <a:t>Problems with your computer </a:t>
            </a:r>
            <a:endParaRPr lang="en-US" dirty="0" smtClean="0"/>
          </a:p>
          <a:p>
            <a:pPr lvl="1"/>
            <a:r>
              <a:rPr lang="en-US" dirty="0" smtClean="0"/>
              <a:t>Working </a:t>
            </a:r>
            <a:r>
              <a:rPr lang="en-US" dirty="0"/>
              <a:t>while in </a:t>
            </a:r>
            <a:r>
              <a:rPr lang="en-US" dirty="0" smtClean="0"/>
              <a:t>school</a:t>
            </a:r>
          </a:p>
          <a:p>
            <a:pPr lvl="1"/>
            <a:r>
              <a:rPr lang="en-US" dirty="0" smtClean="0"/>
              <a:t>Can’t </a:t>
            </a:r>
            <a:r>
              <a:rPr lang="en-US" dirty="0"/>
              <a:t>finish everything you need to </a:t>
            </a:r>
            <a:r>
              <a:rPr lang="en-US" dirty="0" smtClean="0"/>
              <a:t>do</a:t>
            </a:r>
          </a:p>
          <a:p>
            <a:pPr lvl="1"/>
            <a:r>
              <a:rPr lang="en-US" dirty="0" smtClean="0"/>
              <a:t>Parents </a:t>
            </a:r>
            <a:r>
              <a:rPr lang="en-US" dirty="0"/>
              <a:t>controlling with </a:t>
            </a:r>
            <a:r>
              <a:rPr lang="en-US" dirty="0" smtClean="0"/>
              <a:t>money</a:t>
            </a:r>
          </a:p>
          <a:p>
            <a:pPr lvl="1"/>
            <a:r>
              <a:rPr lang="en-US" dirty="0" smtClean="0"/>
              <a:t>Had </a:t>
            </a:r>
            <a:r>
              <a:rPr lang="en-US" dirty="0"/>
              <a:t>a visit from a relative and entertained him/her</a:t>
            </a:r>
          </a:p>
        </p:txBody>
      </p:sp>
    </p:spTree>
    <p:extLst>
      <p:ext uri="{BB962C8B-B14F-4D97-AF65-F5344CB8AC3E}">
        <p14:creationId xmlns:p14="http://schemas.microsoft.com/office/powerpoint/2010/main" val="348832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Uncontrollable disasters that can be traumatic</a:t>
            </a:r>
          </a:p>
          <a:p>
            <a:pPr lvl="1"/>
            <a:r>
              <a:rPr lang="en-US" dirty="0" smtClean="0"/>
              <a:t>Affect both physical and mental health</a:t>
            </a:r>
          </a:p>
          <a:p>
            <a:endParaRPr lang="en-US" dirty="0"/>
          </a:p>
        </p:txBody>
      </p:sp>
      <p:sp>
        <p:nvSpPr>
          <p:cNvPr id="4" name="Title 3"/>
          <p:cNvSpPr>
            <a:spLocks noGrp="1"/>
          </p:cNvSpPr>
          <p:nvPr>
            <p:ph type="title"/>
          </p:nvPr>
        </p:nvSpPr>
        <p:spPr/>
        <p:txBody>
          <a:bodyPr/>
          <a:lstStyle/>
          <a:p>
            <a:r>
              <a:rPr lang="en-US" dirty="0" smtClean="0"/>
              <a:t>Catastrophes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362200"/>
            <a:ext cx="3974271" cy="3961676"/>
          </a:xfrm>
          <a:prstGeom prst="rect">
            <a:avLst/>
          </a:prstGeom>
        </p:spPr>
      </p:pic>
    </p:spTree>
    <p:extLst>
      <p:ext uri="{BB962C8B-B14F-4D97-AF65-F5344CB8AC3E}">
        <p14:creationId xmlns:p14="http://schemas.microsoft.com/office/powerpoint/2010/main" val="142012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Extremities of Stress: Trauma and PTSD</a:t>
            </a:r>
            <a:endParaRPr lang="en-US" dirty="0"/>
          </a:p>
        </p:txBody>
      </p:sp>
      <p:graphicFrame>
        <p:nvGraphicFramePr>
          <p:cNvPr id="7" name="Chart 6"/>
          <p:cNvGraphicFramePr/>
          <p:nvPr>
            <p:extLst>
              <p:ext uri="{D42A27DB-BD31-4B8C-83A1-F6EECF244321}">
                <p14:modId xmlns:p14="http://schemas.microsoft.com/office/powerpoint/2010/main" val="639768092"/>
              </p:ext>
            </p:extLst>
          </p:nvPr>
        </p:nvGraphicFramePr>
        <p:xfrm>
          <a:off x="152400" y="1457775"/>
          <a:ext cx="8839200" cy="53957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013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May add to stress of major life events</a:t>
            </a:r>
          </a:p>
          <a:p>
            <a:r>
              <a:rPr lang="en-US" dirty="0" smtClean="0"/>
              <a:t>May just be part of daily life</a:t>
            </a:r>
            <a:endParaRPr lang="en-US" dirty="0"/>
          </a:p>
        </p:txBody>
      </p:sp>
      <p:sp>
        <p:nvSpPr>
          <p:cNvPr id="4" name="Title 3"/>
          <p:cNvSpPr>
            <a:spLocks noGrp="1"/>
          </p:cNvSpPr>
          <p:nvPr>
            <p:ph type="title"/>
          </p:nvPr>
        </p:nvSpPr>
        <p:spPr/>
        <p:txBody>
          <a:bodyPr/>
          <a:lstStyle/>
          <a:p>
            <a:r>
              <a:rPr lang="en-US" dirty="0" smtClean="0"/>
              <a:t>Daily Hassles</a:t>
            </a:r>
            <a:endParaRPr lang="en-US" dirty="0"/>
          </a:p>
        </p:txBody>
      </p:sp>
      <p:pic>
        <p:nvPicPr>
          <p:cNvPr id="2" name="Picture 1"/>
          <p:cNvPicPr>
            <a:picLocks noChangeAspect="1"/>
          </p:cNvPicPr>
          <p:nvPr/>
        </p:nvPicPr>
        <p:blipFill>
          <a:blip r:embed="rId3"/>
          <a:stretch>
            <a:fillRect/>
          </a:stretch>
        </p:blipFill>
        <p:spPr>
          <a:xfrm>
            <a:off x="1524000" y="2379452"/>
            <a:ext cx="6019799" cy="4021348"/>
          </a:xfrm>
          <a:prstGeom prst="rect">
            <a:avLst/>
          </a:prstGeom>
        </p:spPr>
      </p:pic>
    </p:spTree>
    <p:extLst>
      <p:ext uri="{BB962C8B-B14F-4D97-AF65-F5344CB8AC3E}">
        <p14:creationId xmlns:p14="http://schemas.microsoft.com/office/powerpoint/2010/main" val="3836729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Conflicts</a:t>
            </a:r>
            <a:endParaRPr lang="en-US" dirty="0"/>
          </a:p>
        </p:txBody>
      </p:sp>
      <p:sp>
        <p:nvSpPr>
          <p:cNvPr id="4" name="Rectangle 3"/>
          <p:cNvSpPr/>
          <p:nvPr/>
        </p:nvSpPr>
        <p:spPr>
          <a:xfrm>
            <a:off x="2286000" y="2828836"/>
            <a:ext cx="4572000" cy="461665"/>
          </a:xfrm>
          <a:prstGeom prst="rect">
            <a:avLst/>
          </a:prstGeom>
        </p:spPr>
        <p:txBody>
          <a:bodyPr>
            <a:spAutoFit/>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504" y="1447800"/>
            <a:ext cx="6901132" cy="4876800"/>
          </a:xfrm>
          <a:prstGeom prst="rect">
            <a:avLst/>
          </a:prstGeom>
        </p:spPr>
      </p:pic>
    </p:spTree>
    <p:extLst>
      <p:ext uri="{BB962C8B-B14F-4D97-AF65-F5344CB8AC3E}">
        <p14:creationId xmlns:p14="http://schemas.microsoft.com/office/powerpoint/2010/main" val="3105773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Acculturative and minority stress</a:t>
            </a:r>
          </a:p>
          <a:p>
            <a:r>
              <a:rPr lang="en-US" dirty="0" smtClean="0"/>
              <a:t>Poverty and stress</a:t>
            </a:r>
          </a:p>
          <a:p>
            <a:r>
              <a:rPr lang="en-US" dirty="0" smtClean="0"/>
              <a:t>Resilience in the face of stress</a:t>
            </a:r>
            <a:endParaRPr lang="en-US" dirty="0"/>
          </a:p>
        </p:txBody>
      </p:sp>
      <p:sp>
        <p:nvSpPr>
          <p:cNvPr id="4" name="Title 3"/>
          <p:cNvSpPr>
            <a:spLocks noGrp="1"/>
          </p:cNvSpPr>
          <p:nvPr>
            <p:ph type="title"/>
          </p:nvPr>
        </p:nvSpPr>
        <p:spPr/>
        <p:txBody>
          <a:bodyPr/>
          <a:lstStyle/>
          <a:p>
            <a:r>
              <a:rPr lang="en-US" dirty="0" smtClean="0"/>
              <a:t>The Experience of Stress</a:t>
            </a:r>
            <a:endParaRPr lang="en-US" dirty="0"/>
          </a:p>
        </p:txBody>
      </p:sp>
      <p:pic>
        <p:nvPicPr>
          <p:cNvPr id="7" name="Picture 6"/>
          <p:cNvPicPr>
            <a:picLocks noChangeAspect="1"/>
          </p:cNvPicPr>
          <p:nvPr/>
        </p:nvPicPr>
        <p:blipFill>
          <a:blip r:embed="rId3"/>
          <a:stretch>
            <a:fillRect/>
          </a:stretch>
        </p:blipFill>
        <p:spPr>
          <a:xfrm>
            <a:off x="1828800" y="2967422"/>
            <a:ext cx="6175988" cy="3383280"/>
          </a:xfrm>
          <a:prstGeom prst="rect">
            <a:avLst/>
          </a:prstGeom>
        </p:spPr>
      </p:pic>
    </p:spTree>
    <p:extLst>
      <p:ext uri="{BB962C8B-B14F-4D97-AF65-F5344CB8AC3E}">
        <p14:creationId xmlns:p14="http://schemas.microsoft.com/office/powerpoint/2010/main" val="4095802545"/>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9361</TotalTime>
  <Words>6529</Words>
  <Application>Microsoft Office PowerPoint</Application>
  <PresentationFormat>On-screen Show (4:3)</PresentationFormat>
  <Paragraphs>485</Paragraphs>
  <Slides>19</Slides>
  <Notes>19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MS PGothic</vt:lpstr>
      <vt:lpstr>Arial</vt:lpstr>
      <vt:lpstr>Calibri</vt:lpstr>
      <vt:lpstr>Tahoma</vt:lpstr>
      <vt:lpstr>Wingdings</vt:lpstr>
      <vt:lpstr>Wingdings 3</vt:lpstr>
      <vt:lpstr>Office Theme</vt:lpstr>
      <vt:lpstr>1_Office Theme</vt:lpstr>
      <vt:lpstr>2_Office Theme</vt:lpstr>
      <vt:lpstr>3_Office Theme</vt:lpstr>
      <vt:lpstr>Defining and Measuring Stress</vt:lpstr>
      <vt:lpstr>Sources of stress</vt:lpstr>
      <vt:lpstr>Holmes and Rahe Social Readjustment Rating Scale</vt:lpstr>
      <vt:lpstr>Undergraduate Stress Questionnaire</vt:lpstr>
      <vt:lpstr>Catastrophes</vt:lpstr>
      <vt:lpstr>Extremities of Stress: Trauma and PTSD</vt:lpstr>
      <vt:lpstr>Daily Hassles</vt:lpstr>
      <vt:lpstr>Conflicts</vt:lpstr>
      <vt:lpstr>The Experience of Stress</vt:lpstr>
      <vt:lpstr>The Stress Response</vt:lpstr>
      <vt:lpstr>General Adaptation Syndrome</vt:lpstr>
      <vt:lpstr>The Biology of Stress</vt:lpstr>
      <vt:lpstr>Stress and Health</vt:lpstr>
      <vt:lpstr>A Biopsychosocial Model of Health</vt:lpstr>
      <vt:lpstr>Managing Stress</vt:lpstr>
      <vt:lpstr>Cognitive Appraisal</vt:lpstr>
      <vt:lpstr>Coping with Stress – Approaches</vt:lpstr>
      <vt:lpstr>Coping with Stress – Defense Mechanisms</vt:lpstr>
      <vt:lpstr>Stress Management Techniques</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Behensky, Charles</cp:lastModifiedBy>
  <cp:revision>988</cp:revision>
  <dcterms:created xsi:type="dcterms:W3CDTF">2011-11-29T18:47:51Z</dcterms:created>
  <dcterms:modified xsi:type="dcterms:W3CDTF">2014-12-19T06:44:15Z</dcterms:modified>
</cp:coreProperties>
</file>