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817" r:id="rId2"/>
    <p:sldMasterId id="2147483823" r:id="rId3"/>
    <p:sldMasterId id="2147483829" r:id="rId4"/>
    <p:sldMasterId id="2147483864" r:id="rId5"/>
    <p:sldMasterId id="2147483810" r:id="rId6"/>
    <p:sldMasterId id="2147483841" r:id="rId7"/>
    <p:sldMasterId id="2147483870" r:id="rId8"/>
  </p:sldMasterIdLst>
  <p:notesMasterIdLst>
    <p:notesMasterId r:id="rId38"/>
  </p:notesMasterIdLst>
  <p:handoutMasterIdLst>
    <p:handoutMasterId r:id="rId39"/>
  </p:handoutMasterIdLst>
  <p:sldIdLst>
    <p:sldId id="375" r:id="rId9"/>
    <p:sldId id="432" r:id="rId10"/>
    <p:sldId id="433" r:id="rId11"/>
    <p:sldId id="431" r:id="rId12"/>
    <p:sldId id="437" r:id="rId13"/>
    <p:sldId id="351" r:id="rId14"/>
    <p:sldId id="436" r:id="rId15"/>
    <p:sldId id="435" r:id="rId16"/>
    <p:sldId id="442" r:id="rId17"/>
    <p:sldId id="438" r:id="rId18"/>
    <p:sldId id="441" r:id="rId19"/>
    <p:sldId id="434" r:id="rId20"/>
    <p:sldId id="390" r:id="rId21"/>
    <p:sldId id="391" r:id="rId22"/>
    <p:sldId id="458" r:id="rId23"/>
    <p:sldId id="457" r:id="rId24"/>
    <p:sldId id="407" r:id="rId25"/>
    <p:sldId id="408" r:id="rId26"/>
    <p:sldId id="446" r:id="rId27"/>
    <p:sldId id="448" r:id="rId28"/>
    <p:sldId id="444" r:id="rId29"/>
    <p:sldId id="456" r:id="rId30"/>
    <p:sldId id="450" r:id="rId31"/>
    <p:sldId id="419" r:id="rId32"/>
    <p:sldId id="420" r:id="rId33"/>
    <p:sldId id="455" r:id="rId34"/>
    <p:sldId id="429" r:id="rId35"/>
    <p:sldId id="430" r:id="rId36"/>
    <p:sldId id="454" r:id="rId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 initials="P" lastIdx="6" clrIdx="0"/>
  <p:cmAuthor id="1" name="Rita Mitra" initials="RM" lastIdx="14" clrIdx="1">
    <p:extLst/>
  </p:cmAuthor>
  <p:cmAuthor id="2" name="rmitra" initials="r" lastIdx="1" clrIdx="2">
    <p:extLst/>
  </p:cmAuthor>
  <p:cmAuthor id="3" name="Spiegelman, Jason S." initials="SJS" lastIdx="3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8C8"/>
    <a:srgbClr val="000099"/>
    <a:srgbClr val="000066"/>
    <a:srgbClr val="6388FD"/>
    <a:srgbClr val="2B67AF"/>
    <a:srgbClr val="308ACA"/>
    <a:srgbClr val="CCDAEC"/>
    <a:srgbClr val="75A7DD"/>
    <a:srgbClr val="629DD1"/>
    <a:srgbClr val="32A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85" autoAdjust="0"/>
    <p:restoredTop sz="50525" autoAdjust="0"/>
  </p:normalViewPr>
  <p:slideViewPr>
    <p:cSldViewPr>
      <p:cViewPr varScale="1">
        <p:scale>
          <a:sx n="45" d="100"/>
          <a:sy n="45" d="100"/>
        </p:scale>
        <p:origin x="120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80" d="100"/>
          <a:sy n="80" d="100"/>
        </p:scale>
        <p:origin x="2958" y="-2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871B99A7-940D-43EE-A635-451D962CB9FC}" type="datetimeFigureOut">
              <a:rPr lang="en-US"/>
              <a:pPr>
                <a:defRPr/>
              </a:pPr>
              <a:t>12/19/2014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B9F2514-638C-4031-A4EB-8481F71746D3}" type="slidenum">
              <a:rPr lang="en-US" altLang="en-US"/>
              <a:pPr>
                <a:defRPr/>
              </a:pPr>
              <a:t>‹#›</a:t>
            </a:fld>
            <a:endParaRPr lang="en-US" altLang="en-US" dirty="0"/>
          </a:p>
        </p:txBody>
      </p:sp>
    </p:spTree>
    <p:extLst>
      <p:ext uri="{BB962C8B-B14F-4D97-AF65-F5344CB8AC3E}">
        <p14:creationId xmlns:p14="http://schemas.microsoft.com/office/powerpoint/2010/main" val="3259128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7333B9B5-F6D7-4318-B432-D59F27B20DAC}" type="datetimeFigureOut">
              <a:rPr lang="en-US" altLang="en-US"/>
              <a:pPr>
                <a:defRPr/>
              </a:pPr>
              <a:t>12/19/2014</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64B1768B-3959-44A2-98E9-1DEF05CB2FB9}" type="slidenum">
              <a:rPr lang="en-US" altLang="en-US"/>
              <a:pPr>
                <a:defRPr/>
              </a:pPr>
              <a:t>‹#›</a:t>
            </a:fld>
            <a:endParaRPr lang="en-US" altLang="en-US" dirty="0"/>
          </a:p>
        </p:txBody>
      </p:sp>
    </p:spTree>
    <p:extLst>
      <p:ext uri="{BB962C8B-B14F-4D97-AF65-F5344CB8AC3E}">
        <p14:creationId xmlns:p14="http://schemas.microsoft.com/office/powerpoint/2010/main" val="278980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a:t>
            </a:r>
            <a:r>
              <a:rPr lang="fr-FR" sz="1000" b="0" i="0" u="none" strike="noStrike" kern="1200" baseline="0" dirty="0" smtClean="0">
                <a:solidFill>
                  <a:schemeClr val="tx1"/>
                </a:solidFill>
              </a:rPr>
              <a:t>Jose Luis Pelaez Inc/Blend Images/Getty Images</a:t>
            </a:r>
            <a:r>
              <a:rPr lang="en-US" sz="1000" b="0" dirty="0" smtClean="0"/>
              <a:t>] </a:t>
            </a:r>
            <a:r>
              <a:rPr lang="en-US" sz="1000" b="0" i="0" u="none" strike="noStrike" kern="1200" baseline="0" dirty="0" smtClean="0">
                <a:solidFill>
                  <a:schemeClr val="tx1"/>
                </a:solidFill>
              </a:rPr>
              <a:t>(Nevid, p.417) </a:t>
            </a:r>
            <a:endParaRPr lang="en-US" sz="10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Defining Personality 1 of 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1" i="0" u="none" strike="noStrike" kern="1200" baseline="0" dirty="0" smtClean="0">
              <a:solidFill>
                <a:schemeClr val="tx1"/>
              </a:solidFill>
            </a:endParaRPr>
          </a:p>
          <a:p>
            <a:r>
              <a:rPr lang="en-US" sz="1000" dirty="0" smtClean="0"/>
              <a:t>This section covers:</a:t>
            </a:r>
          </a:p>
          <a:p>
            <a:pPr lvl="1" indent="-228600">
              <a:buFont typeface="Arial" panose="020B0604020202020204" pitchFamily="34" charset="0"/>
              <a:buChar char="•"/>
            </a:pPr>
            <a:r>
              <a:rPr lang="en-US" sz="1000" dirty="0" smtClean="0"/>
              <a:t>Key concepts</a:t>
            </a:r>
            <a:r>
              <a:rPr lang="en-US" sz="1000" baseline="0" dirty="0" smtClean="0"/>
              <a:t> in the study of personality</a:t>
            </a:r>
          </a:p>
          <a:p>
            <a:pPr lvl="1" indent="-228600">
              <a:buFont typeface="Arial" panose="020B0604020202020204" pitchFamily="34" charset="0"/>
              <a:buChar char="•"/>
            </a:pPr>
            <a:endParaRPr lang="en-US" sz="1000" baseline="0" dirty="0" smtClean="0"/>
          </a:p>
          <a:p>
            <a:r>
              <a:rPr lang="en-US" sz="1000" b="0" i="0" u="none" strike="noStrike" kern="1200" baseline="0" dirty="0" smtClean="0">
                <a:solidFill>
                  <a:schemeClr val="tx1"/>
                </a:solidFill>
              </a:rPr>
              <a:t>How might your personality traits contribute to living a longer, healthier, and more satisfying life?</a:t>
            </a: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a:t>
            </a:fld>
            <a:endParaRPr lang="en-US" altLang="en-US" dirty="0"/>
          </a:p>
        </p:txBody>
      </p:sp>
    </p:spTree>
    <p:extLst>
      <p:ext uri="{BB962C8B-B14F-4D97-AF65-F5344CB8AC3E}">
        <p14:creationId xmlns:p14="http://schemas.microsoft.com/office/powerpoint/2010/main" val="415270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a:t>
            </a:r>
            <a:r>
              <a:rPr lang="en-US" sz="1000" b="0" baseline="0" dirty="0" smtClean="0"/>
              <a:t> </a:t>
            </a:r>
            <a:r>
              <a:rPr lang="en-US" sz="1000" b="0" dirty="0" smtClean="0"/>
              <a:t>The Star-Ledger/Aristide Economopoulos/The Image Works] (Cacioppo, p. 454):  This Tibetan mandala represents unity formed out of the four elements of earth, wind, water, and fire, a theme that Carl Jung believed was universal in the human collective unconscious.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Psychodynamic Theories 7 of 9</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171450" lvl="0" indent="-171450">
              <a:buFont typeface="Arial" panose="020B0604020202020204" pitchFamily="34" charset="0"/>
              <a:buChar char="•"/>
            </a:pPr>
            <a:r>
              <a:rPr lang="en-US" sz="1000" b="0" i="0" u="none" strike="noStrike" kern="1200" baseline="0" dirty="0" smtClean="0">
                <a:solidFill>
                  <a:schemeClr val="tx1"/>
                </a:solidFill>
              </a:rPr>
              <a:t>Carl Jung (1875–1961), a Swiss psychiatrist, divided the unconscious mind into two components. </a:t>
            </a:r>
          </a:p>
          <a:p>
            <a:pPr marL="628650" lvl="1" indent="-171450">
              <a:buFont typeface="Arial" panose="020B0604020202020204" pitchFamily="34" charset="0"/>
              <a:buChar char="•"/>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personal unconscious</a:t>
            </a:r>
            <a:r>
              <a:rPr lang="en-US" sz="1000" b="0" i="0" u="none" strike="noStrike" kern="1200" baseline="0" dirty="0" smtClean="0">
                <a:solidFill>
                  <a:schemeClr val="tx1"/>
                </a:solidFill>
              </a:rPr>
              <a:t> remained the same as Freud’s unconscious mind. </a:t>
            </a:r>
          </a:p>
          <a:p>
            <a:pPr marL="628650" lvl="1" indent="-171450">
              <a:buFont typeface="Arial" panose="020B0604020202020204" pitchFamily="34" charset="0"/>
              <a:buChar char="•"/>
            </a:pPr>
            <a:r>
              <a:rPr lang="en-US" sz="1000" b="0" i="0" u="none" strike="noStrike" kern="1200" baseline="0" dirty="0" smtClean="0">
                <a:solidFill>
                  <a:schemeClr val="tx1"/>
                </a:solidFill>
              </a:rPr>
              <a:t>Jung added a deeper level, the </a:t>
            </a:r>
            <a:r>
              <a:rPr lang="en-US" sz="1000" b="1" i="0" u="none" strike="noStrike" kern="1200" baseline="0" dirty="0" smtClean="0">
                <a:solidFill>
                  <a:schemeClr val="tx1"/>
                </a:solidFill>
              </a:rPr>
              <a:t>collective unconscious</a:t>
            </a:r>
            <a:r>
              <a:rPr lang="en-US" sz="1000" b="0" i="0" u="none" strike="noStrike" kern="1200" baseline="0" dirty="0" smtClean="0">
                <a:solidFill>
                  <a:schemeClr val="tx1"/>
                </a:solidFill>
              </a:rPr>
              <a:t>, comprised of our common psychological predispositions as human beings passed from generation to generation. </a:t>
            </a:r>
          </a:p>
          <a:p>
            <a:pPr marL="628650" lvl="1" indent="-171450">
              <a:buFont typeface="Arial" panose="020B0604020202020204" pitchFamily="34" charset="0"/>
              <a:buChar char="•"/>
            </a:pPr>
            <a:r>
              <a:rPr lang="en-US" sz="1000" b="0" i="0" u="none" strike="noStrike" kern="1200" baseline="0" dirty="0" smtClean="0">
                <a:solidFill>
                  <a:schemeClr val="tx1"/>
                </a:solidFill>
              </a:rPr>
              <a:t>After observing common themes in cultures around the world during his extensive travels, </a:t>
            </a:r>
          </a:p>
          <a:p>
            <a:pPr marL="628650" lvl="1" indent="-171450">
              <a:buFont typeface="Arial" panose="020B0604020202020204" pitchFamily="34" charset="0"/>
              <a:buChar char="•"/>
            </a:pPr>
            <a:r>
              <a:rPr lang="en-US" sz="1000" b="0" i="0" u="none" strike="noStrike" kern="1200" baseline="0" dirty="0" smtClean="0">
                <a:solidFill>
                  <a:schemeClr val="tx1"/>
                </a:solidFill>
              </a:rPr>
              <a:t>Jung argued that generations of experience with concepts such as darkness, power, death, and parents would lead to characteristic ways of unconsciously thinking about such topics, which he called </a:t>
            </a:r>
            <a:r>
              <a:rPr lang="en-US" sz="1000" b="1" i="0" u="none" strike="noStrike" kern="1200" baseline="0" dirty="0" smtClean="0">
                <a:solidFill>
                  <a:schemeClr val="tx1"/>
                </a:solidFill>
              </a:rPr>
              <a:t>archetypes</a:t>
            </a:r>
            <a:r>
              <a:rPr lang="en-US" sz="1000" b="0" i="0" u="none" strike="noStrike" kern="1200" baseline="0" dirty="0" smtClean="0">
                <a:solidFill>
                  <a:schemeClr val="tx1"/>
                </a:solidFill>
              </a:rPr>
              <a:t>. </a:t>
            </a:r>
          </a:p>
          <a:p>
            <a:pPr marL="628650" lvl="1" indent="-171450">
              <a:buFont typeface="Arial" panose="020B0604020202020204" pitchFamily="34" charset="0"/>
              <a:buChar char="•"/>
            </a:pPr>
            <a:r>
              <a:rPr lang="en-US" sz="1000" b="0" i="0" u="none" strike="noStrike" kern="1200" baseline="0" dirty="0" smtClean="0">
                <a:solidFill>
                  <a:schemeClr val="tx1"/>
                </a:solidFill>
              </a:rPr>
              <a:t>Jung’s ideas are echoed in today’s evolutionary approach to psychology, which views the mind as having adapted over the course of evolution. </a:t>
            </a:r>
          </a:p>
          <a:p>
            <a:pPr marL="171450" lvl="0" indent="-171450">
              <a:buFont typeface="Arial" panose="020B0604020202020204" pitchFamily="34" charset="0"/>
              <a:buChar char="•"/>
            </a:pPr>
            <a:r>
              <a:rPr lang="en-US" sz="1000" b="0" i="0" u="none" strike="noStrike" kern="1200" baseline="0" dirty="0" smtClean="0">
                <a:solidFill>
                  <a:schemeClr val="tx1"/>
                </a:solidFill>
              </a:rPr>
              <a:t>In addition to his expansion of the concept of the unconscious, Jung deviated from Freud by providing more specific information about differences in individual personality. </a:t>
            </a:r>
          </a:p>
          <a:p>
            <a:pPr marL="628650" lvl="1" indent="-171450">
              <a:buFont typeface="Arial" panose="020B0604020202020204" pitchFamily="34" charset="0"/>
              <a:buChar char="•"/>
            </a:pPr>
            <a:r>
              <a:rPr lang="en-US" sz="1000" b="0" i="0" u="none" strike="noStrike" kern="1200" baseline="0" dirty="0" smtClean="0">
                <a:solidFill>
                  <a:schemeClr val="tx1"/>
                </a:solidFill>
              </a:rPr>
              <a:t>In particular, Jung’s concepts of the personality characteristics of </a:t>
            </a:r>
            <a:r>
              <a:rPr lang="en-US" sz="1000" b="1" i="0" u="none" strike="noStrike" kern="1200" baseline="0" dirty="0" smtClean="0">
                <a:solidFill>
                  <a:schemeClr val="tx1"/>
                </a:solidFill>
              </a:rPr>
              <a:t>extroversion</a:t>
            </a:r>
            <a:r>
              <a:rPr lang="en-US" sz="1000" b="0" i="0" u="none" strike="noStrike" kern="1200" baseline="0" dirty="0" smtClean="0">
                <a:solidFill>
                  <a:schemeClr val="tx1"/>
                </a:solidFill>
              </a:rPr>
              <a:t> (outgoing) and </a:t>
            </a:r>
            <a:r>
              <a:rPr lang="en-US" sz="1000" b="1" i="0" u="none" strike="noStrike" kern="1200" baseline="0" dirty="0" smtClean="0">
                <a:solidFill>
                  <a:schemeClr val="tx1"/>
                </a:solidFill>
              </a:rPr>
              <a:t>introversion </a:t>
            </a:r>
            <a:r>
              <a:rPr lang="en-US" sz="1000" b="0" i="0" u="none" strike="noStrike" kern="1200" baseline="0" dirty="0" smtClean="0">
                <a:solidFill>
                  <a:schemeClr val="tx1"/>
                </a:solidFill>
              </a:rPr>
              <a:t>(relatively less outgoing) are still very much alive in current discussions of personality.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10</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a:t>
            </a:r>
            <a:r>
              <a:rPr lang="en-US" sz="1000" b="0" baseline="0" dirty="0" smtClean="0"/>
              <a:t> </a:t>
            </a:r>
            <a:r>
              <a:rPr lang="en-US" sz="1200" b="0" i="0" u="none" strike="noStrike" kern="1200" baseline="0" dirty="0" err="1" smtClean="0">
                <a:solidFill>
                  <a:schemeClr val="tx1"/>
                </a:solidFill>
                <a:latin typeface="+mn-lt"/>
                <a:ea typeface="MS PGothic" panose="020B0600070205080204" pitchFamily="34" charset="-128"/>
                <a:cs typeface="+mn-cs"/>
              </a:rPr>
              <a:t>Bettmann</a:t>
            </a:r>
            <a:r>
              <a:rPr lang="en-US" sz="1200" b="0" i="0" u="none" strike="noStrike" kern="1200" baseline="0" dirty="0" smtClean="0">
                <a:solidFill>
                  <a:schemeClr val="tx1"/>
                </a:solidFill>
                <a:latin typeface="+mn-lt"/>
                <a:ea typeface="MS PGothic" panose="020B0600070205080204" pitchFamily="34" charset="-128"/>
                <a:cs typeface="+mn-cs"/>
              </a:rPr>
              <a:t>/Corbis] </a:t>
            </a:r>
            <a:r>
              <a:rPr lang="en-US" sz="1000" b="0" dirty="0" smtClean="0"/>
              <a:t>(Nevid, p. </a:t>
            </a:r>
            <a:r>
              <a:rPr lang="en-US" sz="1000" b="0" dirty="0" smtClean="0"/>
              <a:t>414):  </a:t>
            </a:r>
            <a:r>
              <a:rPr lang="en-US" sz="1000" b="0" dirty="0" smtClean="0"/>
              <a:t>Karen Horney was one of the first female psychiatrists, and although considered a neo-Freudian, she rejected many of Freud’s ideas to concentrate on the sources of women’s feelings of inferiority.</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Psychodynamic Theories 8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Karen Horney (1885–1952, pronounced “HORN-eye”) was one of the first female psychiatrists.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Horney rejected many of Freud’s ideas to concentrate on aspects of the culture that contributed to women’s feelings of inferiority.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Simultaneously, while treating male patients, Horney became convinced that men envied women’s ability to become pregnant and be mothers.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Her emphasis on the impact of a male-dominated society on women helped set the stage for many subsequent feminist scholars.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Horney also suggested that family environments and disturbances in early relationships lead to </a:t>
            </a:r>
            <a:r>
              <a:rPr lang="en-US" sz="1000" b="1" i="0" u="none" strike="noStrike" kern="1200" baseline="0" dirty="0" smtClean="0">
                <a:solidFill>
                  <a:schemeClr val="tx1"/>
                </a:solidFill>
              </a:rPr>
              <a:t>basic anxiety</a:t>
            </a:r>
            <a:r>
              <a:rPr lang="en-US" sz="1000" b="0" i="0" u="none" strike="noStrike" kern="1200" baseline="0" dirty="0" smtClean="0">
                <a:solidFill>
                  <a:schemeClr val="tx1"/>
                </a:solidFill>
              </a:rPr>
              <a:t>, or a feeling of helplessness in children.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Children cope with this basic anxiety by pursuing love, power, prestige, or detachment.  </a:t>
            </a:r>
          </a:p>
          <a:p>
            <a:pPr marL="0" lvl="0" indent="0">
              <a:buFont typeface="Arial" panose="020B0604020202020204" pitchFamily="34" charset="0"/>
              <a:buNone/>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11</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a:t>
            </a:r>
            <a:r>
              <a:rPr lang="en-US" sz="1000" b="0" baseline="0" dirty="0" smtClean="0"/>
              <a:t> </a:t>
            </a:r>
            <a:r>
              <a:rPr lang="en-US" sz="1000" b="0" dirty="0" smtClean="0"/>
              <a:t>All: © The Unemployed Philosophers Guild/www.philosophersguild.com; (shelf) © kovaleff/Shutterstock] (Cacioppo, p. 453):  Sigmund Freud has become a mainstay in popular culture.</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Psychodynamic Theories 9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Although there is no question regarding the tremendous influence Sigmund Freud has had on modern thinking, his legacy today is considered mixed.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Freud’s approach to development contrasts sharply with the scientific theories of development, and most psychologists today do not adhere to Freud’s theory.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But his work remains important in that it had such a profound influence in psychology and popular culture.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Instead of viewing children as miniature adults, Freud saw them as having different needs at different ages, which revolutionized many aspects of parenting and child care.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We continue to be vastly entertained and intellectually challenged by plays, novels, and other art featuring characters who are driven by unconscious conflicts to behave in ways they don’t understand.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 few Freudian constructs appear to be supported by scientific investigation, even though the theoretical mechanisms he proposed have been refuted.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notion of defense mechanisms, the distinction between conscious and unconscious processes, and descriptions of some types of adult personalities remain topics of research in psychological science.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On the other hand, contemporary scientists point out that Freud’s ideas rarely lend themselves to scientific investigation.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For example, how would you design an experiment to study the Oedipus complex?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Some of his other ideas, such as women’s penis envy, are viewed as remarkably sexist.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Additional criticisms center around the effectiveness of psychoanalysis.</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12</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1" dirty="0" smtClean="0"/>
              <a:t>IMAGE: </a:t>
            </a:r>
            <a:r>
              <a:rPr lang="en-US" sz="1000" b="0" dirty="0" smtClean="0"/>
              <a:t>[© Realistic Reflections/Getty Images] (Pastorino, p. 487): The approval (or disapproval) we receive from others influences our self-concept, according to humanist Carl Rogers.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Humanistic Theories 1 of 4</a:t>
            </a:r>
          </a:p>
          <a:p>
            <a:endParaRPr lang="en-US" sz="1000" b="0" dirty="0" smtClean="0"/>
          </a:p>
          <a:p>
            <a:r>
              <a:rPr lang="en-US" sz="1000" dirty="0" smtClean="0"/>
              <a:t>This section covers:</a:t>
            </a:r>
          </a:p>
          <a:p>
            <a:pPr lvl="1"/>
            <a:r>
              <a:rPr lang="en-US" sz="1000" dirty="0" smtClean="0"/>
              <a:t>Abraham Maslow</a:t>
            </a:r>
          </a:p>
          <a:p>
            <a:pPr lvl="1"/>
            <a:r>
              <a:rPr lang="en-US" sz="1000" dirty="0" smtClean="0"/>
              <a:t>Carl Rogers</a:t>
            </a:r>
          </a:p>
          <a:p>
            <a:pPr lvl="1"/>
            <a:r>
              <a:rPr lang="en-US" sz="1000" dirty="0" smtClean="0"/>
              <a:t>The role of culture</a:t>
            </a:r>
          </a:p>
          <a:p>
            <a:pPr lvl="0" indent="-228600">
              <a:buFont typeface="Arial" panose="020B0604020202020204" pitchFamily="34" charset="0"/>
              <a:buChar char="•"/>
            </a:pPr>
            <a:endParaRPr lang="en-US" sz="1000" dirty="0" smtClean="0"/>
          </a:p>
          <a:p>
            <a:pPr lvl="0" indent="-228600">
              <a:buFont typeface="Arial" panose="020B0604020202020204" pitchFamily="34" charset="0"/>
              <a:buChar char="•"/>
            </a:pPr>
            <a:r>
              <a:rPr lang="en-US" sz="1000" dirty="0" smtClean="0"/>
              <a:t>The</a:t>
            </a:r>
            <a:r>
              <a:rPr lang="en-US" sz="1000" baseline="0" dirty="0" smtClean="0"/>
              <a:t> humanists stressed the belief that every person is a unique individual. Much of their view of personality is based on the notion that people are, on the whole, good and are driven to achieve some level of personal fulfillment.</a:t>
            </a:r>
          </a:p>
          <a:p>
            <a:pPr lvl="1" indent="-228600">
              <a:buFont typeface="Arial" panose="020B0604020202020204" pitchFamily="34" charset="0"/>
              <a:buChar char="•"/>
            </a:pPr>
            <a:r>
              <a:rPr lang="en-US" sz="1000" baseline="0" dirty="0" smtClean="0"/>
              <a:t>Instead of trying to classify personality, however, they were more interested in how personality develops.</a:t>
            </a: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13</a:t>
            </a:fld>
            <a:endParaRPr lang="en-US" altLang="en-US" dirty="0"/>
          </a:p>
        </p:txBody>
      </p:sp>
    </p:spTree>
    <p:extLst>
      <p:ext uri="{BB962C8B-B14F-4D97-AF65-F5344CB8AC3E}">
        <p14:creationId xmlns:p14="http://schemas.microsoft.com/office/powerpoint/2010/main" val="892621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a:t>
            </a:r>
            <a:r>
              <a:rPr lang="en-US" sz="1000" b="0" dirty="0" err="1" smtClean="0"/>
              <a:t>Pastorino</a:t>
            </a:r>
            <a:r>
              <a:rPr lang="en-US" sz="1000" b="0" dirty="0" smtClean="0"/>
              <a:t>, Fig 5.3, p. 178): Maslow’s Hierarchy of Needs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Humanistic Theories 2 of 4</a:t>
            </a:r>
          </a:p>
          <a:p>
            <a:pPr marL="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One of the leading </a:t>
            </a:r>
            <a:r>
              <a:rPr lang="en-US" sz="1000" b="1" dirty="0" smtClean="0"/>
              <a:t>humanists</a:t>
            </a:r>
            <a:r>
              <a:rPr lang="en-US" sz="1000" b="0" dirty="0" smtClean="0"/>
              <a:t>, Abraham Maslow, was primarily interested in human motivation.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He did not attempt a full-fledged theory of personality, although he made some interesting conclusions about the characteristics of exceptional people.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After reviewing biographies of people like Albert Einstein, Jane Addams, William James, and Abraham Lincoln, Maslow observed that exceptional people had a number of common traits.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addition to the expected characteristics, such as creativity, realistic thinking, and concern for others, Maslow’s exceptional people had some surprising qualities.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They had few friends, well-developed senses of humor, and periodic mystic or peak experiences.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One</a:t>
            </a:r>
            <a:r>
              <a:rPr lang="en-US" sz="1000" b="0" baseline="0" dirty="0" smtClean="0"/>
              <a:t> interpretation of Maslow’s theories states that a person’s personality and behavior result from the type of need he or she is trying to fulfill.</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baseline="0" dirty="0" smtClean="0"/>
              <a:t>Somebody that is unable to meet lower-level physiological or safety needs will behave differently than someone seeking to fulfill cognitive or aesthetic needs.</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14</a:t>
            </a:fld>
            <a:endParaRPr lang="en-US" altLang="en-US" dirty="0"/>
          </a:p>
        </p:txBody>
      </p:sp>
    </p:spTree>
    <p:extLst>
      <p:ext uri="{BB962C8B-B14F-4D97-AF65-F5344CB8AC3E}">
        <p14:creationId xmlns:p14="http://schemas.microsoft.com/office/powerpoint/2010/main" val="2737270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(Cacioppo, Figure 12.5, p.</a:t>
            </a:r>
            <a:r>
              <a:rPr lang="en-US" sz="1000" b="0" baseline="0" dirty="0" smtClean="0"/>
              <a:t> 455): Carl Rogers’s Humanistic Theory of Personality. </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Humanistic Theories 3 of 4</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Carl Rogers, a notable humanist, put forward a theory of personality based on his experience as a therapist.</a:t>
            </a:r>
            <a:r>
              <a:rPr lang="en-US" sz="1000" b="0" baseline="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Rogers, like Maslow, believed that humans strive toward </a:t>
            </a:r>
            <a:r>
              <a:rPr lang="en-US" sz="1000" b="1" dirty="0" smtClean="0"/>
              <a:t>self-actualization</a:t>
            </a:r>
            <a:r>
              <a:rPr lang="en-US" sz="1000" b="0" dirty="0" smtClean="0"/>
              <a:t>, or maximizing their individual potential.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For Rogers, people who follow the path laid out by their feelings will lead productive, healthy lives.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They will experience congruence, or similarity, between their real selves and their ideal selves.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dirty="0" smtClean="0"/>
              <a:t>Congruence</a:t>
            </a:r>
            <a:r>
              <a:rPr lang="en-US" sz="1000" b="0" dirty="0" smtClean="0"/>
              <a:t> is most likely to occur in response to </a:t>
            </a:r>
            <a:r>
              <a:rPr lang="en-US" sz="1000" b="1" dirty="0" smtClean="0"/>
              <a:t>unconditional positive regard</a:t>
            </a:r>
            <a:r>
              <a:rPr lang="en-US" sz="1000" b="0" dirty="0" smtClean="0"/>
              <a:t>, or a nonjudgmental appreciation for a person’s true nature.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Being treated judgmentally makes people act in ways that are </a:t>
            </a:r>
            <a:r>
              <a:rPr lang="en-US" sz="1000" b="1" dirty="0" smtClean="0"/>
              <a:t>incongruent</a:t>
            </a:r>
            <a:r>
              <a:rPr lang="en-US" sz="1000" b="0" dirty="0" smtClean="0"/>
              <a:t>, or inconsistent, with their ideal selves, which might lead to disordered behaviors.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Rogers’s proposed actualizing tendency is set at birth and moves the infant to recognize that she is separate from the mother and an independent being.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infant begins to experience the self as “I” or “me.”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This self gradually evolves into the person’s </a:t>
            </a:r>
            <a:r>
              <a:rPr lang="en-US" sz="1000" b="1" dirty="0" smtClean="0"/>
              <a:t>self-concept</a:t>
            </a:r>
            <a:r>
              <a:rPr lang="en-US" sz="1000" b="0" dirty="0" smtClean="0"/>
              <a: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Self-concept is our perception or image of our abilities and our uniqueness.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At first one’s self-concept is very general and changeable, as in the 4-year-old who describes herself as a girl with brown hair or the 3-year-old who states in one moment that he is happy but 5 minutes later that he is sad.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As we grow older, these self-perceptions become much more organized, detailed, and specific.</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 It is somewhat difficult to move from the humanists’ description of personality to our original definition of personality as consisting of stable and consistent patterns of behavior.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humanists are more interested in the process by which personality develops than in the actual characteristics that emerge.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Like the psychodynamic theories they rejected, the humanists are subject to criticisms of being unscientific in their methods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15</a:t>
            </a:fld>
            <a:endParaRPr lang="en-US" altLang="en-US" dirty="0"/>
          </a:p>
        </p:txBody>
      </p:sp>
    </p:spTree>
    <p:extLst>
      <p:ext uri="{BB962C8B-B14F-4D97-AF65-F5344CB8AC3E}">
        <p14:creationId xmlns:p14="http://schemas.microsoft.com/office/powerpoint/2010/main" val="3756312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t>
            </a:r>
            <a:r>
              <a:rPr lang="en-US" sz="1200" b="0" i="0" u="none" strike="noStrike" kern="1200" baseline="0" dirty="0" smtClean="0">
                <a:solidFill>
                  <a:schemeClr val="tx1"/>
                </a:solidFill>
                <a:latin typeface="+mn-lt"/>
                <a:ea typeface="MS PGothic" panose="020B0600070205080204" pitchFamily="34" charset="-128"/>
                <a:cs typeface="+mn-cs"/>
              </a:rPr>
              <a:t>RyFlip/ShutterStock.com</a:t>
            </a:r>
            <a:r>
              <a:rPr lang="en-US" sz="1000" b="0" dirty="0" smtClean="0"/>
              <a:t>] (Nevid, p. 430). </a:t>
            </a:r>
            <a:r>
              <a:rPr lang="en-US" sz="1000" b="0" i="0" u="none" strike="noStrike" kern="1200" baseline="0" dirty="0" smtClean="0">
                <a:solidFill>
                  <a:schemeClr val="tx1"/>
                </a:solidFill>
                <a:latin typeface="+mn-lt"/>
                <a:ea typeface="MS PGothic" panose="020B0600070205080204" pitchFamily="34" charset="-128"/>
                <a:cs typeface="+mn-cs"/>
              </a:rPr>
              <a:t>Culture and conceptions of self. </a:t>
            </a:r>
            <a:endParaRPr lang="en-US" sz="1000" b="0" i="0" u="none" strike="noStrike" kern="1200" baseline="0" dirty="0" smtClean="0">
              <a:solidFill>
                <a:schemeClr val="tx1"/>
              </a:solidFill>
              <a:latin typeface="+mn-lt"/>
              <a:ea typeface="MS PGothic" panose="020B0600070205080204"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Humanistic </a:t>
            </a:r>
            <a:r>
              <a:rPr lang="en-US" sz="1000" b="1" i="0" u="none" strike="noStrike" kern="1200" baseline="0" dirty="0" smtClean="0">
                <a:solidFill>
                  <a:schemeClr val="tx1"/>
                </a:solidFill>
              </a:rPr>
              <a:t>Theories </a:t>
            </a:r>
            <a:r>
              <a:rPr lang="en-US" sz="1000" b="1" i="0" u="none" strike="noStrike" kern="1200" baseline="0" dirty="0" smtClean="0">
                <a:solidFill>
                  <a:schemeClr val="tx1"/>
                </a:solidFill>
                <a:effectLst/>
                <a:latin typeface="+mn-lt"/>
                <a:ea typeface="MS PGothic" panose="020B0600070205080204" pitchFamily="34" charset="-128"/>
                <a:cs typeface="+mn-cs"/>
              </a:rPr>
              <a:t>4</a:t>
            </a:r>
            <a:r>
              <a:rPr lang="en-US" sz="1000" b="1" i="0" u="none" strike="noStrike" kern="1200" baseline="0" dirty="0" smtClean="0">
                <a:solidFill>
                  <a:schemeClr val="tx1"/>
                </a:solidFill>
              </a:rPr>
              <a:t> of 4</a:t>
            </a:r>
          </a:p>
          <a:p>
            <a:endParaRPr lang="en-US" sz="1200" b="1" i="0" u="none" strike="noStrike" kern="1200" baseline="0" dirty="0" smtClean="0">
              <a:solidFill>
                <a:schemeClr val="tx1"/>
              </a:solidFill>
              <a:latin typeface="+mn-lt"/>
              <a:ea typeface="MS PGothic" panose="020B0600070205080204" pitchFamily="34" charset="-128"/>
              <a:cs typeface="+mn-cs"/>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How you define your personality may depend on the culture in which you were raised.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S PGothic" panose="020B0600070205080204" pitchFamily="34" charset="-128"/>
                <a:cs typeface="+mn-cs"/>
              </a:rPr>
              <a:t>Collectivistic cultures foster the development of communal or interdependent concepts of the self, whereas individualistic cultures encourage definitions of the self that embody individuality and uniqueness.</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If you were raised in a </a:t>
            </a:r>
            <a:r>
              <a:rPr lang="en-US" sz="1200" b="1" i="0" u="none" strike="noStrike" kern="1200" baseline="0" dirty="0" smtClean="0">
                <a:solidFill>
                  <a:schemeClr val="tx1"/>
                </a:solidFill>
                <a:latin typeface="+mn-lt"/>
                <a:ea typeface="MS PGothic" panose="020B0600070205080204" pitchFamily="34" charset="-128"/>
                <a:cs typeface="+mn-cs"/>
              </a:rPr>
              <a:t>collectivistic culture</a:t>
            </a:r>
            <a:r>
              <a:rPr lang="en-US" sz="1200" b="0" i="0" u="none" strike="noStrike" kern="1200" baseline="0" dirty="0" smtClean="0">
                <a:solidFill>
                  <a:schemeClr val="tx1"/>
                </a:solidFill>
                <a:latin typeface="+mn-lt"/>
                <a:ea typeface="MS PGothic" panose="020B0600070205080204" pitchFamily="34" charset="-128"/>
                <a:cs typeface="+mn-cs"/>
              </a:rPr>
              <a:t>, you might define yourself in terms of the social roles you assume or the groups to which you belong (Markus &amp; Kitayama, 1991; Triandis &amp; Suh, 2002). You might say, “I am a Korean American” or “I am Jonathan’s father.” </a:t>
            </a:r>
          </a:p>
          <a:p>
            <a:pPr marL="628650" lvl="1"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By contrast, if you were raised in an </a:t>
            </a:r>
            <a:r>
              <a:rPr lang="en-US" sz="1200" b="1" i="0" u="none" strike="noStrike" kern="1200" baseline="0" dirty="0" smtClean="0">
                <a:solidFill>
                  <a:schemeClr val="tx1"/>
                </a:solidFill>
                <a:latin typeface="+mn-lt"/>
                <a:ea typeface="MS PGothic" panose="020B0600070205080204" pitchFamily="34" charset="-128"/>
                <a:cs typeface="+mn-cs"/>
              </a:rPr>
              <a:t>individualistic culture</a:t>
            </a:r>
            <a:r>
              <a:rPr lang="en-US" sz="1200" b="0" i="0" u="none" strike="noStrike" kern="1200" baseline="0" dirty="0" smtClean="0">
                <a:solidFill>
                  <a:schemeClr val="tx1"/>
                </a:solidFill>
                <a:latin typeface="+mn-lt"/>
                <a:ea typeface="MS PGothic" panose="020B0600070205080204" pitchFamily="34" charset="-128"/>
                <a:cs typeface="+mn-cs"/>
              </a:rPr>
              <a:t>, you are likely to define yourself in terms of your unique individuality (the characteristics that distinguish you from others) and your personal accomplishments. You might say, “I am a systems analyst” or “I am a caring person.”</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Despite differences between individualistic and collectivistic cultures, the mind possesses the ability to think both individualistically and collectivistically depending on the circumstances (Oyserman, Coon, &amp; Kemmelmeier, 2002).</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S PGothic" panose="020B0600070205080204" pitchFamily="34" charset="-128"/>
                <a:cs typeface="+mn-cs"/>
              </a:rPr>
              <a:t>Extremes of either individualism or collectivism can have undesirable outcomes. Excessive collectivism may stifle creativity, innovation, and personal initiative, whereas excessive individualism may lead to unmitigated greed and exploitation.</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16</a:t>
            </a:fld>
            <a:endParaRPr lang="en-US" altLang="en-US" dirty="0">
              <a:solidFill>
                <a:prstClr val="black"/>
              </a:solidFill>
            </a:endParaRPr>
          </a:p>
        </p:txBody>
      </p:sp>
    </p:spTree>
    <p:extLst>
      <p:ext uri="{BB962C8B-B14F-4D97-AF65-F5344CB8AC3E}">
        <p14:creationId xmlns:p14="http://schemas.microsoft.com/office/powerpoint/2010/main" val="1095089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it-IT" sz="1000" b="0" dirty="0" smtClean="0"/>
              <a:t>[© Chuck Karcher/Getty Images</a:t>
            </a:r>
            <a:r>
              <a:rPr lang="en-US" sz="1000" b="0" dirty="0" smtClean="0"/>
              <a:t>] (Pastorino, p. 474): According to psychologist Marvin Zuckerman, some people are high in the trait of sensation seeking. They engage in highly energizing and stimulating activities such as skydiving and extreme sports.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Trait Theories 1 of 7</a:t>
            </a:r>
          </a:p>
          <a:p>
            <a:endParaRPr lang="en-US" sz="1000" b="0" dirty="0" smtClean="0"/>
          </a:p>
          <a:p>
            <a:r>
              <a:rPr lang="en-US" sz="1000" dirty="0" smtClean="0"/>
              <a:t>This section covers:</a:t>
            </a:r>
          </a:p>
          <a:p>
            <a:pPr lvl="1" indent="-228600">
              <a:buFont typeface="Arial" panose="020B0604020202020204" pitchFamily="34" charset="0"/>
              <a:buChar char="•"/>
            </a:pPr>
            <a:r>
              <a:rPr lang="en-US" sz="1000" dirty="0" smtClean="0"/>
              <a:t>Early trait theories</a:t>
            </a:r>
          </a:p>
          <a:p>
            <a:pPr lvl="1" indent="-228600">
              <a:buFont typeface="Arial" panose="020B0604020202020204" pitchFamily="34" charset="0"/>
              <a:buChar char="•"/>
            </a:pPr>
            <a:r>
              <a:rPr lang="en-US" sz="1000" dirty="0" smtClean="0"/>
              <a:t>The Big</a:t>
            </a:r>
            <a:r>
              <a:rPr lang="en-US" sz="1000" baseline="0" dirty="0" smtClean="0"/>
              <a:t> Five</a:t>
            </a:r>
            <a:endParaRPr lang="en-US" sz="1000" dirty="0" smtClean="0"/>
          </a:p>
          <a:p>
            <a:pPr lvl="1" indent="-228600">
              <a:buFont typeface="Arial" panose="020B0604020202020204" pitchFamily="34" charset="0"/>
              <a:buChar char="•"/>
            </a:pPr>
            <a:endParaRPr lang="en-US" sz="1000" dirty="0" smtClean="0"/>
          </a:p>
          <a:p>
            <a:pPr lvl="1" indent="-228600">
              <a:buFont typeface="Arial" panose="020B0604020202020204" pitchFamily="34" charset="0"/>
              <a:buChar char="•"/>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17</a:t>
            </a:fld>
            <a:endParaRPr lang="en-US" altLang="en-US" dirty="0"/>
          </a:p>
        </p:txBody>
      </p:sp>
    </p:spTree>
    <p:extLst>
      <p:ext uri="{BB962C8B-B14F-4D97-AF65-F5344CB8AC3E}">
        <p14:creationId xmlns:p14="http://schemas.microsoft.com/office/powerpoint/2010/main" val="1572836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(Cacioppo, Figure 12.6, p. 455): Factor Analysis Identifies Clusters of Personality Traits.  The statistical technique of factor analysis allows psychologists to identify factors that positively correlate or cluster together as well as the strengths of those relationships. Raymond Cattell identified 16 personality factors that formed five clusters (extroversion, anxiety, self-control, independence, and receptivity) that are similar to the factors in the Big Five theory proposed later by McCrae and Costa. The darker lines represent stronger statistical relationships.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Trait Theories 2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 </a:t>
            </a:r>
            <a:r>
              <a:rPr lang="en-US" sz="1000" b="1" dirty="0" smtClean="0"/>
              <a:t>trait </a:t>
            </a:r>
            <a:r>
              <a:rPr lang="en-US" sz="1000" b="0" dirty="0" smtClean="0"/>
              <a:t>is a stable personality characteristic.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Psychologists were hard at work testing personality traits</a:t>
            </a:r>
            <a:r>
              <a:rPr lang="en-US" sz="1000" b="0" baseline="0" dirty="0" smtClean="0"/>
              <a:t> </a:t>
            </a:r>
            <a:r>
              <a:rPr lang="en-US" sz="1000" b="0" dirty="0" smtClean="0"/>
              <a:t>long before they derived coherent theories to explain their findings.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They realized intuitively that traits often clustered together.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An outgoing person might also be expected to be brave and cheerful.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However, these approaches lacked the precision required by a true theory of personality.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Statistical methods of correlation and factor analysis came to the rescue.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Correlations allow us to see if two variables have some systematic relationship with each other, such as height and weight or speed and strength.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Factor analysis allows a researcher to compare large numbers of correlations simultaneously, which makes the technique perfectly suited to the study of clustered personality traits.</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18</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2014] (Nevid,  Figure 11.2, p. 418): Cattell’s 16 Personality Factors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smtClean="0">
                <a:solidFill>
                  <a:schemeClr val="tx1"/>
                </a:solidFill>
                <a:latin typeface="+mn-lt"/>
                <a:ea typeface="MS PGothic" panose="020B0600070205080204" pitchFamily="34" charset="-128"/>
                <a:cs typeface="+mn-cs"/>
              </a:rPr>
              <a:t>The 16PF is a personality test that compares individuals on 16 source traits or key dimensions of personality, each of which is represented on a continuum ranging from one polar extreme to the other. Here we see the average scores of samples composed of three occupational groups: creative artists, airline pilots, and writers. Notice the differences in the personalities in these groups. For example, compared to the other groups, airline pilots tend to be more controlled, self-assured, and relaxed—traits that should help put airline passengers at ease. </a:t>
            </a:r>
            <a:r>
              <a:rPr lang="en-US" sz="500" b="0" i="0" u="none" strike="noStrike" kern="1200" baseline="0" dirty="0" smtClean="0">
                <a:solidFill>
                  <a:schemeClr val="tx1"/>
                </a:solidFill>
                <a:latin typeface="+mn-lt"/>
                <a:ea typeface="MS PGothic" panose="020B0600070205080204" pitchFamily="34" charset="-128"/>
                <a:cs typeface="+mn-cs"/>
              </a:rPr>
              <a:t>Source: Adapted from Cattell, Eber, &amp; Tatsuoka, 1970.</a:t>
            </a:r>
            <a:endParaRPr lang="en-US" sz="11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Trait Theories 3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One of the earliest efforts to identify personality traits began with the selection of 4,500 words that described observable traits out of a dictionary by Allport.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dirty="0" smtClean="0"/>
              <a:t>Cardinal traits </a:t>
            </a:r>
            <a:r>
              <a:rPr lang="en-US" sz="1000" b="0" dirty="0" smtClean="0"/>
              <a:t>describe how we behave across all situations.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err="1" smtClean="0"/>
              <a:t>Allport</a:t>
            </a:r>
            <a:r>
              <a:rPr lang="en-US" sz="1000" b="0" dirty="0" smtClean="0"/>
              <a:t> considered these a very basic and permanent element of our personalities—but he had difficulty finding cardinal traits in all people that he studied.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Consequently, the validity of cardinal traits became suspect.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dirty="0" smtClean="0"/>
              <a:t>Central traits</a:t>
            </a:r>
            <a:r>
              <a:rPr lang="en-US" sz="1000" b="0" dirty="0" smtClean="0"/>
              <a:t> are characteristics that most clearly define and differentiate a person.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These are the types of terms you might use when trying to describe someone you know: smart, hard-working, and outgoing.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dirty="0" smtClean="0"/>
              <a:t>Secondary traits </a:t>
            </a:r>
            <a:r>
              <a:rPr lang="en-US" sz="1000" b="0" dirty="0" smtClean="0"/>
              <a:t>describe how we behave in certain situations; they are tendencies that are less consistent and more situation-specific.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Many of us behave aggressively in certain situations, such as when we are frustrated or when we see others behave aggressively.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We all have secondary traits, but whether a specific quality is considered a secondary trait may differ from person to person.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Emerging computer technologies in the 1940s allowed psychologists to refine lists of traits further.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Using factor analysis, the original list of 4,500 words was reduced to 16 major personality traits.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Each trait took the form of a continuum between opposites.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For example, the trait of suspiciousness would range from “trusting” at one extreme to “suspicious” at the other.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Raymond Cattell attempted to document relationships among traits using a sophisticated statistical technique called factor analysis.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contemporary factor analysis, the possible traits that could be used to describe people are entered into a computer program; then the program groups related traits into factors.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this way, Cattell reduced the number of personality traits that could be used to describe all people.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Cattell’s research</a:t>
            </a:r>
            <a:r>
              <a:rPr lang="en-US" sz="1000" b="0" baseline="0" dirty="0" smtClean="0"/>
              <a:t> </a:t>
            </a:r>
            <a:r>
              <a:rPr lang="en-US" sz="1000" b="0" dirty="0" smtClean="0"/>
              <a:t>originally yielded 36 </a:t>
            </a:r>
            <a:r>
              <a:rPr lang="en-US" sz="1000" b="1" dirty="0" smtClean="0"/>
              <a:t>surface traits </a:t>
            </a:r>
            <a:r>
              <a:rPr lang="en-US" sz="1000" b="0" dirty="0" smtClean="0"/>
              <a:t>that could describe personality.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He then hypothesized that there must be common underlying factors that account for the 36 surface traits.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Cattell referred to these qualities or dimensions as </a:t>
            </a:r>
            <a:r>
              <a:rPr lang="en-US" sz="1000" b="1" dirty="0" smtClean="0"/>
              <a:t>source traits</a:t>
            </a:r>
            <a:r>
              <a:rPr lang="en-US" sz="1000" b="0" dirty="0" smtClean="0"/>
              <a: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Source traits are basic, broad, and relatively universal tendencies at the core of our personalities.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We may differ in the amount or quality of these traits, but they are present in everyone’s personality to some degree.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Through subsequent analysis and research, Cattell identified 16 source traits.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However, Cattell’s 16 source traits did not easily lend themselves to research.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Research led by British psychologist Hans Eysenck would further reduce the number.</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0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19</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Defining </a:t>
            </a:r>
            <a:r>
              <a:rPr lang="en-US" sz="1000" b="1" i="0" u="none" strike="noStrike" kern="1200" baseline="0" dirty="0" smtClean="0">
                <a:solidFill>
                  <a:schemeClr val="tx1"/>
                </a:solidFill>
              </a:rPr>
              <a:t>Personality 2 of 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lvl="0" indent="-171450">
              <a:buFont typeface="Arial" panose="020B0604020202020204" pitchFamily="34" charset="0"/>
              <a:buChar char="•"/>
            </a:pPr>
            <a:r>
              <a:rPr lang="en-US" sz="1000" b="0" i="0" u="none" strike="noStrike" kern="1200" baseline="0" dirty="0" smtClean="0">
                <a:solidFill>
                  <a:schemeClr val="tx1"/>
                </a:solidFill>
              </a:rPr>
              <a:t>Beyond the general definition of </a:t>
            </a:r>
            <a:r>
              <a:rPr lang="en-US" sz="1000" b="1" i="0" u="none" strike="noStrike" kern="1200" baseline="0" dirty="0" smtClean="0">
                <a:solidFill>
                  <a:schemeClr val="tx1"/>
                </a:solidFill>
              </a:rPr>
              <a:t>personality</a:t>
            </a:r>
            <a:r>
              <a:rPr lang="en-US" sz="1000" b="0" i="0" u="none" strike="noStrike" kern="1200" baseline="0" dirty="0" smtClean="0">
                <a:solidFill>
                  <a:schemeClr val="tx1"/>
                </a:solidFill>
              </a:rPr>
              <a:t> as the characteristic patterns of thinking, feeling, and behaving, psychologists do not agree on a single, specific answer to this question—personality is difficult to define, difficult to measure, and influenced by many factors. </a:t>
            </a:r>
          </a:p>
          <a:p>
            <a:pPr marL="628650" lvl="1" indent="-171450">
              <a:buFont typeface="Arial" panose="020B0604020202020204" pitchFamily="34" charset="0"/>
              <a:buChar char="•"/>
            </a:pPr>
            <a:r>
              <a:rPr lang="en-US" sz="1000" b="0" i="0" u="none" strike="noStrike" kern="1200" baseline="0" dirty="0" smtClean="0">
                <a:solidFill>
                  <a:schemeClr val="tx1"/>
                </a:solidFill>
              </a:rPr>
              <a:t>As such, four dominant scientific perspectives have emerged to explain our personalities: the psychoanalytic approach, the trait approach, the social cognitive approach, and the humanistic approach. </a:t>
            </a:r>
          </a:p>
          <a:p>
            <a:pPr marL="628650" lvl="1" indent="-171450">
              <a:buFont typeface="Arial" panose="020B0604020202020204" pitchFamily="34" charset="0"/>
              <a:buChar char="•"/>
            </a:pPr>
            <a:r>
              <a:rPr lang="en-US" sz="1000" b="0" i="0" u="none" strike="noStrike" kern="1200" baseline="0" dirty="0" smtClean="0">
                <a:solidFill>
                  <a:schemeClr val="tx1"/>
                </a:solidFill>
              </a:rPr>
              <a:t>No single approach can explain all facets of personality in all people, and each perspective has advantages and disadvantages.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2</a:t>
            </a:fld>
            <a:endParaRPr lang="en-US" altLang="en-US" dirty="0">
              <a:solidFill>
                <a:prstClr val="black"/>
              </a:solidFill>
            </a:endParaRPr>
          </a:p>
        </p:txBody>
      </p:sp>
    </p:spTree>
    <p:extLst>
      <p:ext uri="{BB962C8B-B14F-4D97-AF65-F5344CB8AC3E}">
        <p14:creationId xmlns:p14="http://schemas.microsoft.com/office/powerpoint/2010/main" val="2392138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000" b="1" dirty="0" smtClean="0"/>
              <a:t>IMAGE: </a:t>
            </a:r>
            <a:r>
              <a:rPr lang="en-US" sz="1000" b="0" dirty="0" smtClean="0"/>
              <a:t>[© Cengage Learning 2014] (Based</a:t>
            </a:r>
            <a:r>
              <a:rPr lang="en-US" sz="1000" b="0" baseline="0" dirty="0" smtClean="0"/>
              <a:t> on </a:t>
            </a:r>
            <a:r>
              <a:rPr lang="en-US" sz="1000" b="0" dirty="0" smtClean="0"/>
              <a:t>Coon, Figure 51.1, p. 443): Eysenck’s Trait Theory: British psychologist Hans Eysenck arrived at two universal traits using factor analysis. The stable– unstable axis defines one’s emotionality; the introverted–extraverted axis defines the degree to which a person’s energy is directed inward or outward. The traits in each quadrant indicate where they are placed with respect to these two factors. </a:t>
            </a:r>
            <a:r>
              <a:rPr lang="en-US" sz="1200" b="0" i="0" u="none" strike="noStrike" kern="1200" baseline="0" dirty="0" smtClean="0">
                <a:solidFill>
                  <a:schemeClr val="tx1"/>
                </a:solidFill>
                <a:latin typeface="+mn-lt"/>
                <a:ea typeface="MS PGothic" panose="020B0600070205080204" pitchFamily="34" charset="-128"/>
                <a:cs typeface="+mn-cs"/>
              </a:rPr>
              <a:t>These characteristics, in turn, are related to four basic types of temperament first recognized by the early Greeks. The types are: </a:t>
            </a:r>
            <a:r>
              <a:rPr lang="en-US" sz="1200" b="0" i="1" u="none" strike="noStrike" kern="1200" baseline="0" dirty="0" smtClean="0">
                <a:solidFill>
                  <a:schemeClr val="tx1"/>
                </a:solidFill>
                <a:latin typeface="+mn-lt"/>
                <a:ea typeface="MS PGothic" panose="020B0600070205080204" pitchFamily="34" charset="-128"/>
                <a:cs typeface="+mn-cs"/>
              </a:rPr>
              <a:t>melancholic </a:t>
            </a:r>
            <a:r>
              <a:rPr lang="en-US" sz="1200" b="0" i="0" u="none" strike="noStrike" kern="1200" baseline="0" dirty="0" smtClean="0">
                <a:solidFill>
                  <a:schemeClr val="tx1"/>
                </a:solidFill>
                <a:latin typeface="+mn-lt"/>
                <a:ea typeface="MS PGothic" panose="020B0600070205080204" pitchFamily="34" charset="-128"/>
                <a:cs typeface="+mn-cs"/>
              </a:rPr>
              <a:t>(sad, gloomy), </a:t>
            </a:r>
            <a:r>
              <a:rPr lang="en-US" sz="1200" b="0" i="1" u="none" strike="noStrike" kern="1200" baseline="0" dirty="0" smtClean="0">
                <a:solidFill>
                  <a:schemeClr val="tx1"/>
                </a:solidFill>
                <a:latin typeface="+mn-lt"/>
                <a:ea typeface="MS PGothic" panose="020B0600070205080204" pitchFamily="34" charset="-128"/>
                <a:cs typeface="+mn-cs"/>
              </a:rPr>
              <a:t>choleric </a:t>
            </a:r>
            <a:r>
              <a:rPr lang="en-US" sz="1200" b="0" i="0" u="none" strike="noStrike" kern="1200" baseline="0" dirty="0" smtClean="0">
                <a:solidFill>
                  <a:schemeClr val="tx1"/>
                </a:solidFill>
                <a:latin typeface="+mn-lt"/>
                <a:ea typeface="MS PGothic" panose="020B0600070205080204" pitchFamily="34" charset="-128"/>
                <a:cs typeface="+mn-cs"/>
              </a:rPr>
              <a:t>(hot-tempered, irritable), </a:t>
            </a:r>
            <a:r>
              <a:rPr lang="en-US" sz="1200" b="0" i="1" u="none" strike="noStrike" kern="1200" baseline="0" dirty="0" smtClean="0">
                <a:solidFill>
                  <a:schemeClr val="tx1"/>
                </a:solidFill>
                <a:latin typeface="+mn-lt"/>
                <a:ea typeface="MS PGothic" panose="020B0600070205080204" pitchFamily="34" charset="-128"/>
                <a:cs typeface="+mn-cs"/>
              </a:rPr>
              <a:t>phlegmatic </a:t>
            </a:r>
            <a:r>
              <a:rPr lang="en-US" sz="1200" b="0" i="0" u="none" strike="noStrike" kern="1200" baseline="0" dirty="0" smtClean="0">
                <a:solidFill>
                  <a:schemeClr val="tx1"/>
                </a:solidFill>
                <a:latin typeface="+mn-lt"/>
                <a:ea typeface="MS PGothic" panose="020B0600070205080204" pitchFamily="34" charset="-128"/>
                <a:cs typeface="+mn-cs"/>
              </a:rPr>
              <a:t>(sluggish, calm), and </a:t>
            </a:r>
            <a:r>
              <a:rPr lang="en-US" sz="1200" b="0" i="1" u="none" strike="noStrike" kern="1200" baseline="0" dirty="0" smtClean="0">
                <a:solidFill>
                  <a:schemeClr val="tx1"/>
                </a:solidFill>
                <a:latin typeface="+mn-lt"/>
                <a:ea typeface="MS PGothic" panose="020B0600070205080204" pitchFamily="34" charset="-128"/>
                <a:cs typeface="+mn-cs"/>
              </a:rPr>
              <a:t>sanguine </a:t>
            </a:r>
            <a:r>
              <a:rPr lang="en-US" sz="1200" b="0" i="0" u="none" strike="noStrike" kern="1200" baseline="0" dirty="0" smtClean="0">
                <a:solidFill>
                  <a:schemeClr val="tx1"/>
                </a:solidFill>
                <a:latin typeface="+mn-lt"/>
                <a:ea typeface="MS PGothic" panose="020B0600070205080204" pitchFamily="34" charset="-128"/>
                <a:cs typeface="+mn-cs"/>
              </a:rPr>
              <a:t>(cheerful, hopeful). (Adapted from</a:t>
            </a:r>
          </a:p>
          <a:p>
            <a:r>
              <a:rPr lang="en-US" sz="1200" b="0" i="0" u="none" strike="noStrike" kern="1200" baseline="0" dirty="0" smtClean="0">
                <a:solidFill>
                  <a:schemeClr val="tx1"/>
                </a:solidFill>
                <a:latin typeface="+mn-lt"/>
                <a:ea typeface="MS PGothic" panose="020B0600070205080204" pitchFamily="34" charset="-128"/>
                <a:cs typeface="+mn-cs"/>
              </a:rPr>
              <a:t>Eysenck, 1981.)</a:t>
            </a:r>
            <a:endParaRPr lang="en-US" sz="14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Trait Theories 4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Building on Cattell’s factor analytic studies, Eysenck and Rachman found two factors that they believed measured people’s key characteristics: </a:t>
            </a:r>
            <a:r>
              <a:rPr lang="en-US" sz="1000" b="1" dirty="0" smtClean="0"/>
              <a:t>introversion/ extraversion </a:t>
            </a:r>
            <a:r>
              <a:rPr lang="en-US" sz="1000" b="0" dirty="0" smtClean="0"/>
              <a:t>and </a:t>
            </a:r>
            <a:r>
              <a:rPr lang="en-US" sz="1000" b="1" dirty="0" smtClean="0"/>
              <a:t>emotional stability/neuroticism</a:t>
            </a:r>
            <a:r>
              <a:rPr lang="en-US" sz="1000" b="0" dirty="0" smtClean="0"/>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Introversion and extraversion define where a person’s energy is directed.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Introversion means that the person’s energy is directed inward.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This tendency could include being rigid, reliable, sober, or controlled.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Extraversion means that the person’s energy is directed outward.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This tendency could include being easygoing, lively, or excitable.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Emotional stability and neuroticism refer to control over one’s emotions.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Being even-tempered and calm are traits that include more control over emotions and represent emotional stability, whereas moody and touchy describe traits that represent neuroticism.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We all are somewhere on the introversion/ extraversion scale and somewhere on the emotional stability/neuroticism continuum; however, we all differ in the degree to which we express the two factors.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the 1970s, Hans Eysenck, in collaboration with his wife, Sybil Eysenck, added a third dimension called </a:t>
            </a:r>
            <a:r>
              <a:rPr lang="en-US" sz="1000" b="1" dirty="0" smtClean="0"/>
              <a:t>psychoticism </a:t>
            </a:r>
            <a:r>
              <a:rPr lang="en-US" sz="1000" b="0" dirty="0" smtClean="0"/>
              <a:t>to the model.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Psychoticism includes tendencies toward recklessness, disregard for common sense and cultural norms, inconsideration, hostility, anger, and impulsivity.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Eysenck originally characterized impulsivity as a dimension of extraversion.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However, once the dimension of psychoticism was added, he moved this trait from extraversion to psychoticism.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Eysenck’s three-factor model of personality is referred to as the </a:t>
            </a:r>
            <a:r>
              <a:rPr lang="en-US" sz="1000" b="1" dirty="0" smtClean="0"/>
              <a:t>PEN (psychoticism, extraversion, neuroticism) model</a:t>
            </a:r>
            <a:r>
              <a:rPr lang="en-US" sz="1000" b="0" dirty="0" smtClean="0"/>
              <a: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Research has generally supported Eysenck’s arousal theory; several studies confirm that introverts tend to show higher levels of physical arousal than extraverts Another prominent explanation of introversion and extraversion is the reward-processing theory. It suggests that extraverts’ brains are more sensitive to both rewards and dopamine functioning, which leads them to gravitate to more stimulating social activities.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20</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(Coon, Figure 51.3, p. 444)</a:t>
            </a:r>
          </a:p>
          <a:p>
            <a:r>
              <a:rPr lang="en-US" sz="1000" b="0" i="0" u="none" strike="noStrike" kern="1200" baseline="0" dirty="0" smtClean="0">
                <a:solidFill>
                  <a:schemeClr val="tx1"/>
                </a:solidFill>
              </a:rPr>
              <a:t>The Big Five. According to the five-factor model, basic differences in personality can be “boiled down” to the dimensions shown here. Rate yourself on each factor. </a:t>
            </a:r>
            <a:r>
              <a:rPr lang="en-US" sz="1000" b="0" i="0" u="none" strike="noStrike" kern="1200" baseline="0" dirty="0" smtClean="0">
                <a:solidFill>
                  <a:schemeClr val="tx1"/>
                </a:solidFill>
              </a:rPr>
              <a:t>The five-factor </a:t>
            </a:r>
            <a:r>
              <a:rPr lang="en-US" sz="1000" b="0" i="0" u="none" strike="noStrike" kern="1200" baseline="0" dirty="0" smtClean="0">
                <a:solidFill>
                  <a:schemeClr val="tx1"/>
                </a:solidFill>
              </a:rPr>
              <a:t>model answers these essential questions about a person: Is she/he extroverted or introverted? Agreeable or difficult? Conscientious or irresponsible? Emotionally stable or unstable? Smart or unintelligent? These questions cover a large measure of what we might want to know about someone’s personality. (Trait descriptions adapted from McCrae &amp; Costa, 2001.)</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Trait Theories 5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Currently, the most widely accepted trait theory derived from factor analysis is Paul Costa and Robert McCrae’s</a:t>
            </a:r>
            <a:r>
              <a:rPr lang="en-US" sz="1000" b="0" baseline="0" dirty="0" smtClean="0"/>
              <a:t> </a:t>
            </a:r>
            <a:r>
              <a:rPr lang="en-US" sz="1000" b="0" dirty="0" smtClean="0"/>
              <a:t>five factor theory.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This theory proposes five core dimensions that can be measured along a continuum in all people (three described on this slide; two on the next slide</a:t>
            </a:r>
            <a:r>
              <a:rPr lang="en-US" sz="1000" b="0" dirty="0" smtClean="0"/>
              <a:t>). A</a:t>
            </a:r>
            <a:r>
              <a:rPr lang="en-US" sz="1000" b="0" baseline="0" dirty="0" smtClean="0"/>
              <a:t> useful mnemonic for remembering the core dimensions is OCEAN.</a:t>
            </a:r>
            <a:endParaRPr lang="en-US" sz="1000" b="0" dirty="0" smtClean="0"/>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dirty="0" smtClean="0"/>
              <a:t>Openness</a:t>
            </a:r>
            <a:r>
              <a:rPr lang="en-US" sz="1000" b="0" dirty="0" smtClean="0"/>
              <a:t>: the degree to which one is thoughtful and rational in considering new ideas.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People who score high in openness tend to be imaginative, creative, and curious and to prefer variety; those who score low in openness prefer routine and are more narrow-minded in their ideas and experiences.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dirty="0" smtClean="0"/>
              <a:t>Conscientiousness</a:t>
            </a:r>
            <a:r>
              <a:rPr lang="en-US" sz="1000" b="0" dirty="0" smtClean="0"/>
              <a:t>: the degree to which one is aware of and attentive to other people, to the details of a task, or to both.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People who are high in conscientiousness tend to be hardworking, ambitious, reliable, and self-controlled, whereas individuals low on this dimension are more often described as unreliable, lazy, and spontaneous.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dirty="0" smtClean="0"/>
              <a:t>Extraversion</a:t>
            </a:r>
            <a:r>
              <a:rPr lang="en-US" sz="1000" b="0" dirty="0" smtClean="0"/>
              <a:t>: the degree to which one’s energy is directed inward or outward.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People high in extraversion are talkative and sociable and prefer to be around others. At the other end of the continuum are people low in extraversion (introverts), who are quiet, reserved, and more comfortable on their own.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21</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2013] (Coon, Figure 51.3, p. 444)</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Trait Theories 6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1" i="0" u="none" strike="noStrike" kern="1200" baseline="0" dirty="0" smtClean="0">
              <a:solidFill>
                <a:schemeClr val="tx1"/>
              </a:solidFill>
            </a:endParaRP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Paul Costa and Robert McCrae’s</a:t>
            </a:r>
            <a:r>
              <a:rPr lang="en-US" sz="1000" b="0" baseline="0" dirty="0" smtClean="0"/>
              <a:t> </a:t>
            </a:r>
            <a:r>
              <a:rPr lang="en-US" sz="1000" b="0" dirty="0" smtClean="0"/>
              <a:t>five factor theory (cont’d.)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dirty="0" smtClean="0"/>
              <a:t>Agreeableness</a:t>
            </a:r>
            <a:r>
              <a:rPr lang="en-US" sz="1000" b="0" dirty="0" smtClean="0"/>
              <a:t>: the degree to which one gets along well with others.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Being easygoing and trusting are traits characteristic of one high in </a:t>
            </a:r>
            <a:r>
              <a:rPr lang="en-US" sz="1000" b="0" dirty="0" smtClean="0"/>
              <a:t>agreeableness</a:t>
            </a:r>
            <a:r>
              <a:rPr lang="en-US" sz="1000" b="0" dirty="0" smtClean="0"/>
              <a: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At the other end of the spectrum are people who are unfriendly, antagonistic, and suspicious (low agreeableness).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dirty="0" smtClean="0"/>
              <a:t>Neuroticism</a:t>
            </a:r>
            <a:r>
              <a:rPr lang="en-US" sz="1000" b="0" dirty="0" smtClean="0"/>
              <a:t>: the degree to which one is emotionally stable or unstable.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People high in neuroticism are temperamental, worrisome, and pessimistic. People who score low on this factor tend to be more even-tempered and calm.</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22</a:t>
            </a:fld>
            <a:endParaRPr lang="en-US" altLang="en-US" dirty="0"/>
          </a:p>
        </p:txBody>
      </p:sp>
    </p:spTree>
    <p:extLst>
      <p:ext uri="{BB962C8B-B14F-4D97-AF65-F5344CB8AC3E}">
        <p14:creationId xmlns:p14="http://schemas.microsoft.com/office/powerpoint/2010/main" val="1640112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Ashley Cooper/Alamy] (Pastorino, p. 479): Studies have found more similarities between identical twins’ personalities than between nonidentical twins’ personalities, indicating a significant genetic role in the personalities that we exhibit.</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Trait Theories 7 of 7</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trait perspective assumes that people have internal dispositions to behave consistently across situations.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Thus, some researchers have speculated that we inherit some aspects of our personalities.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Recall that newborn infants do show differences in behavior that we refer to as </a:t>
            </a:r>
            <a:r>
              <a:rPr lang="en-US" sz="1000" b="1" dirty="0" smtClean="0"/>
              <a:t>temperament</a:t>
            </a:r>
            <a:r>
              <a:rPr lang="en-US" sz="1000" b="0" dirty="0" smtClean="0"/>
              <a: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Research</a:t>
            </a:r>
            <a:r>
              <a:rPr lang="en-US" sz="1000" b="0" baseline="0" dirty="0" smtClean="0"/>
              <a:t> indicates </a:t>
            </a:r>
            <a:r>
              <a:rPr lang="en-US" sz="1000" b="0" dirty="0" smtClean="0"/>
              <a:t>that these temperamental differences appear strongly related to genes and that they are quite stable over time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Researchers in the field of behavioral genetics study the degree to which personality traits are influenced by genetics and hereditary factors.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Again, evidence indicates a significant genetic role in the personalities we exhibit.</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Personality neuroscience has focused on genes that direct neurotransmitter functioning, specifically serotonin and dopamine.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For example, several studies have found an association between the serotonin transporter gene and anxiety-related personality traits.</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Other studies have investigated the relationship between a dopamine receptor gene and the personality trait of novelty seeking</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What about age-associated stability in personality?</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After the age of 30, changes in personality traits are smaller than in childhood and young adulthood.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As a part of the developmental process, children, adolescents, and young adults experiment with new identities and ways of behaving.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They may adopt new values and attitudes or revise existing ones.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Changes in personality, therefore, are more frequent during these periods.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Some studies suggest that at least for some traits, there is a consistency from childhood to adulthood</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However, research on U.S. and cross-cultural samples also suggests substantial changes in personality even during the course of adulthood.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People generally become more conscientious, agreeable, and emotionally stable, slightly less open to experience, and less extraverted across adulthood.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dirty="0" smtClean="0"/>
              <a:t>Situational factors </a:t>
            </a:r>
            <a:r>
              <a:rPr lang="en-US" sz="1000" b="0" dirty="0" smtClean="0"/>
              <a:t>also influence the stability and consistency of traits.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Many of us display the same trait (behave the same way) when faced with similar circumstances—that is, when the environmental cues are the same.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However, when the situation is different, our behavior may change.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This relationship among traits, situations, and behavior is referred to as the </a:t>
            </a:r>
            <a:r>
              <a:rPr lang="en-US" sz="1000" b="1" dirty="0" smtClean="0"/>
              <a:t>person–situation interaction</a:t>
            </a:r>
            <a:r>
              <a:rPr lang="en-US" sz="1000" b="0" dirty="0" smtClean="0"/>
              <a:t>.</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How do psychologists reconcile these seemingly contradictory findings?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Psychologists recognize that personality is both stable and changeable.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Some traits are probably more consistent across the life span and from culture to culture, whereas others are more easily influenced by one’s society, gender, environment, and daily situations.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Such flexibility enables individuals to face developmental changes and challenges throughout their lives.</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23</a:t>
            </a:fld>
            <a:endParaRPr lang="en-US" altLang="en-US" dirty="0"/>
          </a:p>
        </p:txBody>
      </p:sp>
    </p:spTree>
    <p:extLst>
      <p:ext uri="{BB962C8B-B14F-4D97-AF65-F5344CB8AC3E}">
        <p14:creationId xmlns:p14="http://schemas.microsoft.com/office/powerpoint/2010/main" val="1439942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IE134/Image Source Plus/Alamy] (Pastorino, p. 483): People who exercise may be more likely to believe that they can control their health—an example of an internal locus of control.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Social Cognitive Theories 1 of 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1" i="0" u="none" strike="noStrike" kern="1200" baseline="0" dirty="0" smtClean="0">
              <a:solidFill>
                <a:schemeClr val="tx1"/>
              </a:solidFill>
            </a:endParaRPr>
          </a:p>
          <a:p>
            <a:r>
              <a:rPr lang="en-US" sz="1000" dirty="0" smtClean="0"/>
              <a:t>This section covers:</a:t>
            </a:r>
          </a:p>
          <a:p>
            <a:pPr lvl="1" indent="-228600">
              <a:buFont typeface="Arial" panose="020B0604020202020204" pitchFamily="34" charset="0"/>
              <a:buChar char="•"/>
            </a:pPr>
            <a:r>
              <a:rPr lang="en-US" sz="1000" dirty="0" smtClean="0"/>
              <a:t>Social</a:t>
            </a:r>
            <a:r>
              <a:rPr lang="en-US" sz="1000" baseline="0" dirty="0" smtClean="0"/>
              <a:t> cognitive approaches to personality</a:t>
            </a:r>
            <a:endParaRPr lang="en-US" sz="1000" dirty="0" smtClean="0"/>
          </a:p>
          <a:p>
            <a:pPr lvl="1" indent="-228600">
              <a:buFont typeface="Arial" panose="020B0604020202020204" pitchFamily="34" charset="0"/>
              <a:buChar char="•"/>
            </a:pPr>
            <a:endParaRPr lang="en-US" sz="1000" dirty="0" smtClean="0"/>
          </a:p>
          <a:p>
            <a:pPr lvl="1" indent="-228600">
              <a:buFont typeface="Arial" panose="020B0604020202020204" pitchFamily="34" charset="0"/>
              <a:buChar char="•"/>
            </a:pPr>
            <a:endParaRPr lang="en-US" sz="1000" dirty="0" smtClean="0"/>
          </a:p>
          <a:p>
            <a:pPr lvl="1" indent="-228600">
              <a:buFont typeface="Arial" panose="020B0604020202020204" pitchFamily="34" charset="0"/>
              <a:buChar char="•"/>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24</a:t>
            </a:fld>
            <a:endParaRPr lang="en-US" altLang="en-US" dirty="0"/>
          </a:p>
        </p:txBody>
      </p:sp>
    </p:spTree>
    <p:extLst>
      <p:ext uri="{BB962C8B-B14F-4D97-AF65-F5344CB8AC3E}">
        <p14:creationId xmlns:p14="http://schemas.microsoft.com/office/powerpoint/2010/main" val="1425604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[©Cengage Learning, 2014] (Pastorino, Figure 11.4, p. </a:t>
            </a:r>
            <a:r>
              <a:rPr lang="en-US" sz="1000" b="0" dirty="0" smtClean="0"/>
              <a:t>483): </a:t>
            </a:r>
            <a:r>
              <a:rPr lang="en-US" sz="1000" b="0" dirty="0" smtClean="0"/>
              <a:t>Bandura’s Reciprocal Determinism: Albert Bandura speculates that the constant interaction among our behavior, thoughts (cognitive factors), and environment determines our personalities.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Social Cognitive Theories 2 of 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social cognitive approach sees personality as influenced by both the environment and one’s thoughts.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Whereas Freud focused on how unconscious forces influence behavior, and the trait perspective investigates internal dispositions, the social cognitive approach looks at the characteristic ways a person perceives and interprets events in the environment.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For example, the person who assumes that others are unlikely to treat her fairly is more likely to have a quarrelsome personality than a person who tends to assume that things generally happen for the best.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These patterns of thoughts are established through our interactions with and observations of other people.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Two examples of this approach are Albert Bandura’s reciprocal determinism and Julian Rotter’s locus of control theory.</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Albert Bandura speculates that personality is the product of three interacting forces: environment, behavior, and thoughts.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Bandura called the constant interaction among these three factors </a:t>
            </a:r>
            <a:r>
              <a:rPr lang="en-US" sz="1000" b="1" dirty="0" smtClean="0"/>
              <a:t>reciprocal determinism</a:t>
            </a:r>
            <a:r>
              <a:rPr lang="en-US" sz="1000" b="0" dirty="0" smtClean="0"/>
              <a: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We choose to place ourselves in certain environments, and these environments then influence our behavior and the way we think.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However, the way we think—our attributions, goals, values, and perceptions—may guide which environments we choose to be in as well as the behavior we exhibit.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Our behavior, in turn, may change the environment as well as the way we think.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All three variables influence each other in a reciprocal manner.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 critical cognitive element in this interplay is what Bandura termed </a:t>
            </a:r>
            <a:r>
              <a:rPr lang="en-US" sz="1000" b="1" dirty="0" smtClean="0"/>
              <a:t>self-efficacy</a:t>
            </a:r>
            <a:r>
              <a:rPr lang="en-US" sz="1000" b="0" dirty="0" smtClean="0"/>
              <a:t>, or one’s expectation of success in a given situation.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Self-efficacy can differ among different domains in one’s life.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People with high self-efficacy in a certain domain believe that they will be successful in that domain.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Approaching a situation with this belief is more likely to result in actual success.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contrast, people with low self-efficacy in a particular domain are more likely to approach a task believing that they won’t succeed at it.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This mindset then decreases their chance of succeeding by causing them to give up too easily or to not even really try in the first place.</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Self-efficacy, however,</a:t>
            </a:r>
            <a:r>
              <a:rPr lang="en-US" sz="1000" b="0" baseline="0" dirty="0" smtClean="0"/>
              <a:t> must be tempered by realistic evaluations of one’s skills.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baseline="0" dirty="0" smtClean="0"/>
              <a:t>If you’re beliefs don’t line up with your actual abilities, having a high level of self-efficacy won’t necessarily lead to success.</a:t>
            </a:r>
            <a:endParaRPr lang="en-US" sz="10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25</a:t>
            </a:fld>
            <a:endParaRPr lang="en-US" altLang="en-US" dirty="0"/>
          </a:p>
        </p:txBody>
      </p:sp>
    </p:spTree>
    <p:extLst>
      <p:ext uri="{BB962C8B-B14F-4D97-AF65-F5344CB8AC3E}">
        <p14:creationId xmlns:p14="http://schemas.microsoft.com/office/powerpoint/2010/main" val="3603153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t>
            </a:r>
            <a:r>
              <a:rPr lang="en-US" sz="1000" b="0" i="0" u="none" strike="noStrike" kern="1200" baseline="0" dirty="0" smtClean="0">
                <a:solidFill>
                  <a:schemeClr val="tx1"/>
                </a:solidFill>
              </a:rPr>
              <a:t>P.A. Lawrence, LLC./ Alamy</a:t>
            </a:r>
            <a:r>
              <a:rPr lang="en-US" sz="1000" b="0" dirty="0" smtClean="0"/>
              <a:t>] (Cacioppo, p. 461) </a:t>
            </a:r>
          </a:p>
          <a:p>
            <a:r>
              <a:rPr lang="en-US" sz="1000" b="0" i="0" u="none" strike="noStrike" kern="1200" baseline="0" dirty="0" smtClean="0">
                <a:solidFill>
                  <a:schemeClr val="tx1"/>
                </a:solidFill>
              </a:rPr>
              <a:t>People with an with an internal locus of control believe that most of our outcomes are due to our own efforts, while people with an external locus of control believe that our outcomes are more often due to factors beyond our control. Although people with an internal locus of control experience less stress, they tend to be less sympathetic with the plight of others. The person with an internal locus of control might believe this woman needs to try harder to escape homelessness, while the person with an external locus of control might believe this woman just needs help and better opportunities.</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Social Cognitive Theories 3 of 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Julian Rotter provides another example of a social cognitive approach to personality.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His theory is referred to as </a:t>
            </a:r>
            <a:r>
              <a:rPr lang="en-US" sz="1000" b="1" dirty="0" smtClean="0"/>
              <a:t>locus of control</a:t>
            </a:r>
            <a:r>
              <a:rPr lang="en-US" sz="1000" b="0" dirty="0" smtClean="0"/>
              <a:t>, or location of control.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Rotter believes that we all have expectations regarding how much control we have over the outcome of an event.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These expectations fall on a continuum from internal to external.</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Rotter suggests that these varying expectations of control lead to differences in personality.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Think about your health. Who would be more likely to exercise regularly and maintain a healthy lifestyle?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Externals are more likely to attribute their weight, health, or medical condition to fate. “What will be, will be” could be their motto. They feel that when their time is up, their time is up.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Internals, however, believe that they can control their health and are therefore more likely to exercise, follow doctors’ directions, get regular checkups, and eat wisely, behaviors that actually contribute to better health </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26</a:t>
            </a:fld>
            <a:endParaRPr lang="en-US" altLang="en-US" dirty="0"/>
          </a:p>
        </p:txBody>
      </p:sp>
    </p:spTree>
    <p:extLst>
      <p:ext uri="{BB962C8B-B14F-4D97-AF65-F5344CB8AC3E}">
        <p14:creationId xmlns:p14="http://schemas.microsoft.com/office/powerpoint/2010/main" val="2939527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2014] (Pastorino, Figure 11.6, p. 490): Sample Thematic Apperception (TAT) Card: In taking the TAT, a person is asked  to tell a story about a scene such as this one.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Assessing Personality 1 of 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r>
              <a:rPr lang="en-US" sz="1000" dirty="0" smtClean="0"/>
              <a:t>This section covers:</a:t>
            </a:r>
          </a:p>
          <a:p>
            <a:pPr lvl="1" indent="-228600">
              <a:buFont typeface="Arial" panose="020B0604020202020204" pitchFamily="34" charset="0"/>
              <a:buChar char="•"/>
            </a:pPr>
            <a:r>
              <a:rPr lang="en-US" sz="1000" dirty="0" smtClean="0"/>
              <a:t>Personality inventories</a:t>
            </a:r>
          </a:p>
          <a:p>
            <a:pPr lvl="1" indent="-228600">
              <a:buFont typeface="Arial" panose="020B0604020202020204" pitchFamily="34" charset="0"/>
              <a:buChar char="•"/>
            </a:pPr>
            <a:r>
              <a:rPr lang="en-US" sz="1000" dirty="0" smtClean="0"/>
              <a:t>Projective tests</a:t>
            </a:r>
          </a:p>
          <a:p>
            <a:pPr lvl="1" indent="-228600">
              <a:buFont typeface="Arial" panose="020B0604020202020204" pitchFamily="34" charset="0"/>
              <a:buChar char="•"/>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27</a:t>
            </a:fld>
            <a:endParaRPr lang="en-US" altLang="en-US" dirty="0">
              <a:solidFill>
                <a:prstClr val="black"/>
              </a:solidFill>
            </a:endParaRPr>
          </a:p>
        </p:txBody>
      </p:sp>
    </p:spTree>
    <p:extLst>
      <p:ext uri="{BB962C8B-B14F-4D97-AF65-F5344CB8AC3E}">
        <p14:creationId xmlns:p14="http://schemas.microsoft.com/office/powerpoint/2010/main" val="3808122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000" b="1" dirty="0" smtClean="0"/>
              <a:t>IMAGE: </a:t>
            </a:r>
            <a:r>
              <a:rPr lang="en-US" sz="1000" b="0" dirty="0" smtClean="0"/>
              <a:t>[© Cengage Learning] (Weiten, Figure 11.13, p. 390): The Minnesota Multiphasic Personality Inventory (MMPI) Profiles. </a:t>
            </a:r>
            <a:r>
              <a:rPr lang="en-US" sz="1000" b="0" i="0" u="none" strike="noStrike" kern="1200" baseline="0" dirty="0" smtClean="0">
                <a:solidFill>
                  <a:schemeClr val="tx1"/>
                </a:solidFill>
                <a:latin typeface="+mn-lt"/>
                <a:ea typeface="MS PGothic" panose="020B0600070205080204" pitchFamily="34" charset="-128"/>
                <a:cs typeface="+mn-cs"/>
              </a:rPr>
              <a:t>Scores on the ten clinical scales of the MMPI are often plotted as shown here to create a profile for a client. The normal range for scores on each subscale is 50 to 65. People with disorders frequently exhibit elevated scores on several clinical scales rather than just one.</a:t>
            </a:r>
            <a:endParaRPr lang="en-US" sz="800" b="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Assessing Personality </a:t>
            </a:r>
            <a:r>
              <a:rPr lang="en-US" sz="1000" b="1" kern="1200" dirty="0" smtClean="0">
                <a:solidFill>
                  <a:schemeClr val="tx1"/>
                </a:solidFill>
                <a:effectLst/>
                <a:latin typeface="+mn-lt"/>
                <a:ea typeface="MS PGothic" panose="020B0600070205080204" pitchFamily="34" charset="-128"/>
                <a:cs typeface="+mn-cs"/>
              </a:rPr>
              <a:t>2</a:t>
            </a:r>
            <a:r>
              <a:rPr lang="en-US" sz="1000" b="1" i="0" u="none" strike="noStrike" kern="1200" baseline="0" dirty="0" smtClean="0">
                <a:solidFill>
                  <a:schemeClr val="tx1"/>
                </a:solidFill>
              </a:rPr>
              <a:t> of 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dirty="0" smtClean="0"/>
              <a:t>Personality inventories </a:t>
            </a:r>
            <a:r>
              <a:rPr lang="en-US" sz="1000" b="0" dirty="0" smtClean="0"/>
              <a:t>are objective tests, often using numbered scales or multiple choice.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These tests have some obvious advantages over more subjective measures, such as interviews or observation.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Large numbers of people can be assessed quickly and inexpensively.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Many of the tests appear to perform quite well in terms of reliability and validity.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On the other hand, the results of personality inventories are based on self-report and might be influenced by a person’s need to appear socially appropriate.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One of the most frequently used personality inventories is the </a:t>
            </a:r>
            <a:r>
              <a:rPr lang="en-US" sz="1000" b="1" dirty="0" smtClean="0"/>
              <a:t>Minnesota Multiphasic Personality Inventory</a:t>
            </a:r>
            <a:r>
              <a:rPr lang="en-US" sz="1000" b="0" dirty="0" smtClean="0"/>
              <a:t>, or MMPI, published in the early 1940s and most recently revised in 2001.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This test compares the responses of typical people and those hospitalized for a psychological disorder to a number of true-false items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Although the MMPI was designed to assist with clinical diagnosis, this is only one of its present-day uses.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publisher’s website suggests that the test may also be used for college and career counseling recommendations, screening of potential public safety employees, marriage and family counseling, and many other purposes.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Some personality</a:t>
            </a:r>
            <a:r>
              <a:rPr lang="en-US" sz="1000" b="0" baseline="0" dirty="0" smtClean="0"/>
              <a:t> inventories are based on the Big Five traits, while others focus on characteristics related to positivity and negativity.</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baseline="0" dirty="0" smtClean="0"/>
              <a:t>Many of these inventories collect responses using </a:t>
            </a:r>
            <a:r>
              <a:rPr lang="en-US" sz="1000" b="0" i="1" baseline="0" dirty="0" smtClean="0"/>
              <a:t>Likert</a:t>
            </a:r>
            <a:r>
              <a:rPr lang="en-US" sz="1000" b="0" i="0" baseline="0" dirty="0" smtClean="0"/>
              <a:t> scales, instead of true-false measures.</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baseline="0" dirty="0" smtClean="0"/>
              <a:t>In a Likert scale, people often choose a number along a continuum that represents their answer.</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baseline="0" dirty="0" smtClean="0"/>
              <a:t>Probably the most familiar type of Likert scale is a statement followed by a question asking participants to rate how much they agree with the statement.</a:t>
            </a:r>
          </a:p>
          <a:p>
            <a:pPr marL="1543050" marR="0" lvl="4"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baseline="0" dirty="0" smtClean="0"/>
              <a:t>Strongly disagree – Agree – Slightly disagree – Neutral – Slightly agree – Agree – Strongly agree.</a:t>
            </a:r>
            <a:endParaRPr lang="en-US" sz="10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28</a:t>
            </a:fld>
            <a:endParaRPr lang="en-US" altLang="en-US" dirty="0">
              <a:solidFill>
                <a:prstClr val="black"/>
              </a:solidFill>
            </a:endParaRPr>
          </a:p>
        </p:txBody>
      </p:sp>
    </p:spTree>
    <p:extLst>
      <p:ext uri="{BB962C8B-B14F-4D97-AF65-F5344CB8AC3E}">
        <p14:creationId xmlns:p14="http://schemas.microsoft.com/office/powerpoint/2010/main" val="2310313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(Coon, Figure 50.4, p. 437): Swiss psychologist Hermann Rorschach (1884–1922), the son of an artist, was nicknamed “Klecks,” or “inkblot,” by his high school classmates because of his hobby of making inkblot pictures. After becoming a psychiatrist, he became curious about why people saw the inkblots very differently, and he began analyzing their responses. In spite of very poor validity and reliability, the Rorschach Inkblot Test continues to be used widely. </a:t>
            </a:r>
            <a:r>
              <a:rPr lang="en-US" sz="1000" b="0" i="0" u="none" strike="noStrike" kern="1200" baseline="0" dirty="0" smtClean="0">
                <a:solidFill>
                  <a:schemeClr val="tx1"/>
                </a:solidFill>
                <a:latin typeface="+mn-lt"/>
                <a:ea typeface="MS PGothic" panose="020B0600070205080204" pitchFamily="34" charset="-128"/>
                <a:cs typeface="+mn-cs"/>
              </a:rPr>
              <a:t>Inkblots similar to these are used on the Rorschach. What do you see?</a:t>
            </a:r>
            <a:endParaRPr lang="en-US" sz="8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Assessing Personality </a:t>
            </a:r>
            <a:r>
              <a:rPr lang="en-US" sz="1000" b="1" i="0" u="none" strike="noStrike" kern="1200" baseline="0" dirty="0" smtClean="0">
                <a:solidFill>
                  <a:schemeClr val="tx1"/>
                </a:solidFill>
                <a:effectLst/>
                <a:latin typeface="+mn-lt"/>
                <a:ea typeface="MS PGothic" panose="020B0600070205080204" pitchFamily="34" charset="-128"/>
                <a:cs typeface="+mn-cs"/>
              </a:rPr>
              <a:t>3</a:t>
            </a:r>
            <a:r>
              <a:rPr lang="en-US" sz="1000" b="1" i="0" u="none" strike="noStrike" kern="1200" baseline="0" dirty="0" smtClean="0">
                <a:solidFill>
                  <a:schemeClr val="tx1"/>
                </a:solidFill>
              </a:rPr>
              <a:t> of 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1" dirty="0" smtClean="0"/>
              <a:t>Projective tests </a:t>
            </a:r>
            <a:r>
              <a:rPr lang="en-US" sz="1000" b="0" dirty="0" smtClean="0"/>
              <a:t>are derived directly from the Freudian defense mechanism of projection</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According to the psychodynamic approach, we supposedly can access the unconscious mind by providing an ambiguous stimulus, onto which the participants “project” their personalities as they describe the object.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One of the most famous projective tests is the </a:t>
            </a:r>
            <a:r>
              <a:rPr lang="en-US" sz="1000" b="1" dirty="0" smtClean="0"/>
              <a:t>Rorschach Inkblot Test</a:t>
            </a:r>
            <a:r>
              <a:rPr lang="en-US" sz="1000" b="0" dirty="0" smtClean="0"/>
              <a:t>, which contains 10 different inkblots, some in color and others in black and white.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 job of the participants is to describe what each inkblot looks like to them.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These responses are written down by the examiner and scored according to a manual.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For instance, the examiner might note that a participant talked about a part of the inkblot instead of the entire image. </a:t>
            </a:r>
          </a:p>
          <a:p>
            <a:pPr marL="1085850" marR="0" lvl="3"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This response would be scored as an indication of the participant’s concrete, rather than abstract, way of thinking.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spite of serious questions about its reliability and validity, the Rorschach Inkblot Test remains more widely used than the MMPI.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Out of a randomly selected group of 1,000 therapist members of the American Psychological Association (APA), 82% reported using the Rorschach at least “occasionally,” and 43% use it “frequently” or “always.” </a:t>
            </a:r>
          </a:p>
          <a:p>
            <a:pPr marL="1714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Another widely used projective test is the </a:t>
            </a:r>
            <a:r>
              <a:rPr lang="en-US" sz="1000" b="1" dirty="0" smtClean="0"/>
              <a:t>Thematic Apperception Test (TAT)</a:t>
            </a:r>
            <a:r>
              <a:rPr lang="en-US" sz="1000" b="0" dirty="0" smtClean="0"/>
              <a:t>.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In the TAT, you are shown images that are not as ambiguous as inkblots yet still allow for a variety of interpretations. </a:t>
            </a:r>
          </a:p>
          <a:p>
            <a:pPr marL="6286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dirty="0" smtClean="0"/>
              <a:t>You are asked to tell a story about the image, and your responses are then coded for any consistent themes, emotions, or issues.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29</a:t>
            </a:fld>
            <a:endParaRPr lang="en-US" altLang="en-US" dirty="0">
              <a:solidFill>
                <a:prstClr val="black"/>
              </a:solidFill>
            </a:endParaRPr>
          </a:p>
        </p:txBody>
      </p:sp>
    </p:spTree>
    <p:extLst>
      <p:ext uri="{BB962C8B-B14F-4D97-AF65-F5344CB8AC3E}">
        <p14:creationId xmlns:p14="http://schemas.microsoft.com/office/powerpoint/2010/main" val="2310313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Defining Personality 3 of 3</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r>
              <a:rPr lang="en-US" sz="1000" b="0" i="0" u="none" strike="noStrike" kern="1200" baseline="0" dirty="0" smtClean="0">
                <a:solidFill>
                  <a:schemeClr val="tx1"/>
                </a:solidFill>
              </a:rPr>
              <a:t>Suppose you were given the following feedback about your personality:</a:t>
            </a:r>
          </a:p>
          <a:p>
            <a:r>
              <a:rPr lang="en-US" sz="1000" b="0" i="0" u="none" strike="noStrike" kern="1200" baseline="0" dirty="0" smtClean="0">
                <a:solidFill>
                  <a:schemeClr val="tx1"/>
                </a:solidFill>
              </a:rPr>
              <a:t>You have a need for other people to like and admire you and yet you tend to be critical of yourself. Although you have some weaknesses, you are generally able to compensate for them. You have considerable unused capacity that you have not turned to your advantage, however. Disciplined and self-controlled on the outside, you tend to be worrisome and insecure on the inside. At times you have serious doubts as to whether you have made the right decision or done the right thing. You prefer a certain amount of change and variety and become dissatisfied when hemmed in by restrictions and limitations. You also pride yourself as an independent thinker and do not accept other’s statements without satisfactory proof. But you have found it unwise to be too frank in revealing yourself to others. (Forer, 1949, p. 120)</a:t>
            </a:r>
          </a:p>
          <a:p>
            <a:endParaRPr lang="en-US" sz="1000" b="0" i="0" u="none" strike="noStrike" kern="1200" baseline="0" dirty="0" smtClean="0">
              <a:solidFill>
                <a:schemeClr val="tx1"/>
              </a:solidFill>
            </a:endParaRPr>
          </a:p>
          <a:p>
            <a:r>
              <a:rPr lang="en-US" sz="1000" b="0" i="0" u="none" strike="noStrike" kern="1200" baseline="0" dirty="0" smtClean="0">
                <a:solidFill>
                  <a:schemeClr val="tx1"/>
                </a:solidFill>
              </a:rPr>
              <a:t>How well does this description fit your beliefs about your personality? You might be impressed by how this paragraph presents such specific and personalized information about you. Ironically, you probably can relate to this description because it applies to nearly everyone. So the question is: If our personalities are so unique, how can we all be so easily described in a few brief sentences?</a:t>
            </a:r>
          </a:p>
          <a:p>
            <a:endParaRPr lang="en-US" sz="1000" b="0" i="0" u="none" strike="noStrike" kern="1200" baseline="0" dirty="0" smtClean="0">
              <a:solidFill>
                <a:schemeClr val="tx1"/>
              </a:solidFill>
            </a:endParaRPr>
          </a:p>
          <a:p>
            <a:r>
              <a:rPr lang="en-US" sz="1000" b="0" i="0" u="none" strike="noStrike" kern="1200" baseline="0" dirty="0" smtClean="0">
                <a:solidFill>
                  <a:schemeClr val="tx1"/>
                </a:solidFill>
              </a:rPr>
              <a:t>Psychologists studying personality might have different perspectives about how it should be defined, but they’re often interested in similar questions. </a:t>
            </a:r>
            <a:endParaRPr lang="en-US" sz="1000" b="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solidFill>
                  <a:prstClr val="black"/>
                </a:solidFill>
              </a:rPr>
              <a:pPr>
                <a:defRPr/>
              </a:pPr>
              <a:t>3</a:t>
            </a:fld>
            <a:endParaRPr lang="en-US" altLang="en-US" dirty="0">
              <a:solidFill>
                <a:prstClr val="black"/>
              </a:solidFill>
            </a:endParaRPr>
          </a:p>
        </p:txBody>
      </p:sp>
    </p:spTree>
    <p:extLst>
      <p:ext uri="{BB962C8B-B14F-4D97-AF65-F5344CB8AC3E}">
        <p14:creationId xmlns:p14="http://schemas.microsoft.com/office/powerpoint/2010/main" val="2392138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Adrian Sherratt / Alamy] </a:t>
            </a:r>
            <a:r>
              <a:rPr lang="en-US" sz="1000" b="0" i="0" u="none" strike="noStrike" kern="1200" baseline="0" dirty="0" smtClean="0">
                <a:solidFill>
                  <a:schemeClr val="tx1"/>
                </a:solidFill>
              </a:rPr>
              <a:t>(Pastorino, p. 468) : According to Freud, the genital stage of psychosexual development unconsciously motivates teens to interact with potential sexual partners.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Psychodynamic Theories 1 of 9</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1" i="0" u="none" strike="noStrike" kern="1200" baseline="0" dirty="0" smtClean="0">
              <a:solidFill>
                <a:schemeClr val="tx1"/>
              </a:solidFill>
            </a:endParaRPr>
          </a:p>
          <a:p>
            <a:r>
              <a:rPr lang="en-US" sz="1000" dirty="0" smtClean="0"/>
              <a:t>This section covers:</a:t>
            </a:r>
          </a:p>
          <a:p>
            <a:pPr lvl="1" indent="-228600">
              <a:buFont typeface="Arial" panose="020B0604020202020204" pitchFamily="34" charset="0"/>
              <a:buChar char="•"/>
            </a:pPr>
            <a:r>
              <a:rPr lang="en-US" sz="1000" dirty="0" smtClean="0"/>
              <a:t>Freudian theory</a:t>
            </a:r>
          </a:p>
          <a:p>
            <a:pPr lvl="1" indent="-228600">
              <a:buFont typeface="Arial" panose="020B0604020202020204" pitchFamily="34" charset="0"/>
              <a:buChar char="•"/>
            </a:pPr>
            <a:r>
              <a:rPr lang="en-US" sz="1000" dirty="0" smtClean="0"/>
              <a:t>Neo-Freudian approaches</a:t>
            </a:r>
          </a:p>
          <a:p>
            <a:pPr lvl="1" indent="-228600">
              <a:buFont typeface="Arial" panose="020B0604020202020204" pitchFamily="34" charset="0"/>
              <a:buChar char="•"/>
            </a:pPr>
            <a:endParaRPr lang="en-US" sz="1000" dirty="0" smtClean="0"/>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4</a:t>
            </a:fld>
            <a:endParaRPr lang="en-US" altLang="en-US" dirty="0"/>
          </a:p>
        </p:txBody>
      </p:sp>
    </p:spTree>
    <p:extLst>
      <p:ext uri="{BB962C8B-B14F-4D97-AF65-F5344CB8AC3E}">
        <p14:creationId xmlns:p14="http://schemas.microsoft.com/office/powerpoint/2010/main" val="4152702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[Illustration: © Cengage Learning 2013; photos, clockwise from top: © IKO/</a:t>
            </a:r>
            <a:r>
              <a:rPr lang="en-US" sz="1000" b="0" dirty="0" err="1" smtClean="0"/>
              <a:t>Shutterstock</a:t>
            </a:r>
            <a:r>
              <a:rPr lang="en-US" sz="1000" b="0" dirty="0" smtClean="0"/>
              <a:t>; © </a:t>
            </a:r>
            <a:r>
              <a:rPr lang="en-US" sz="1000" b="0" dirty="0" err="1" smtClean="0"/>
              <a:t>hartphotography</a:t>
            </a:r>
            <a:r>
              <a:rPr lang="en-US" sz="1000" b="0" dirty="0" smtClean="0"/>
              <a:t>/</a:t>
            </a:r>
            <a:r>
              <a:rPr lang="en-US" sz="1000" b="0" dirty="0" err="1" smtClean="0"/>
              <a:t>Shutterstock</a:t>
            </a:r>
            <a:r>
              <a:rPr lang="en-US" sz="1000" b="0" dirty="0" smtClean="0"/>
              <a:t>; © </a:t>
            </a:r>
            <a:r>
              <a:rPr lang="en-US" sz="1000" b="0" dirty="0" err="1" smtClean="0"/>
              <a:t>lukaszfuz</a:t>
            </a:r>
            <a:r>
              <a:rPr lang="en-US" sz="1000" b="0" dirty="0" smtClean="0"/>
              <a:t>/</a:t>
            </a:r>
            <a:r>
              <a:rPr lang="en-US" sz="1000" b="0" dirty="0" err="1" smtClean="0"/>
              <a:t>Shutterstock</a:t>
            </a:r>
            <a:r>
              <a:rPr lang="en-US" sz="1000" b="0" dirty="0" smtClean="0"/>
              <a:t>] (Cacioppo, Figure 12.3, p. 451):  The Id, Ego, and Superego. Freud viewed the mind as a closed system in which energy flows from one compartment to the next. It is the job of the ego, or self, to balance the pleasure-seeking impulses of the id with the morality imposed by the superego.</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Psychodynamic Theories 2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Personality was viewed by Freud as a closed energy system, in which “psychic” or instinctive energy moves among three compartments: the id, ego, and superego.</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Freud proposed that the </a:t>
            </a:r>
            <a:r>
              <a:rPr lang="en-US" sz="1000" b="1" i="0" u="none" strike="noStrike" kern="1200" baseline="0" dirty="0" smtClean="0">
                <a:solidFill>
                  <a:schemeClr val="tx1"/>
                </a:solidFill>
              </a:rPr>
              <a:t>id</a:t>
            </a:r>
            <a:r>
              <a:rPr lang="en-US" sz="1000" b="0" i="0" u="none" strike="noStrike" kern="1200" baseline="0" dirty="0" smtClean="0">
                <a:solidFill>
                  <a:schemeClr val="tx1"/>
                </a:solidFill>
              </a:rPr>
              <a:t>, which literally means “it” in Latin, is present at birth and contains the primitive drives that serve as a source of energy for the personality, such as hunger, thirst, and sex.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According to Freud, the id operates according to the </a:t>
            </a:r>
            <a:r>
              <a:rPr lang="en-US" sz="1000" b="1" i="0" u="none" strike="noStrike" kern="1200" baseline="0" dirty="0" smtClean="0">
                <a:solidFill>
                  <a:schemeClr val="tx1"/>
                </a:solidFill>
              </a:rPr>
              <a:t>pleasure principle</a:t>
            </a:r>
            <a:r>
              <a:rPr lang="en-US" sz="1000" b="0" i="0" u="none" strike="noStrike" kern="1200" baseline="0" dirty="0" smtClean="0">
                <a:solidFill>
                  <a:schemeClr val="tx1"/>
                </a:solidFill>
              </a:rPr>
              <a:t>, in which it seeks immediate gratification and relief.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As a child begins to interact with parents and other social influences, the ego and superego begin to control the id.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ego</a:t>
            </a:r>
            <a:r>
              <a:rPr lang="en-US" sz="1000" b="0" i="0" u="none" strike="noStrike" kern="1200" baseline="0" dirty="0" smtClean="0">
                <a:solidFill>
                  <a:schemeClr val="tx1"/>
                </a:solidFill>
              </a:rPr>
              <a:t> is the component of the personality that is readily seen by others, so it acts as the person’s “self.”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Its task is to coordinate the needs of the id with reality and operates according to the </a:t>
            </a:r>
            <a:r>
              <a:rPr lang="en-US" sz="1000" b="1" i="0" u="none" strike="noStrike" kern="1200" baseline="0" dirty="0" smtClean="0">
                <a:solidFill>
                  <a:schemeClr val="tx1"/>
                </a:solidFill>
              </a:rPr>
              <a:t>reality principle</a:t>
            </a:r>
            <a:r>
              <a:rPr lang="en-US" sz="1000" b="0" i="0" u="none" strike="noStrike" kern="1200" baseline="0" dirty="0" smtClean="0">
                <a:solidFill>
                  <a:schemeClr val="tx1"/>
                </a:solidFill>
              </a:rPr>
              <a:t>. In some sense, it serves as the decision maker and strives to achieve a sense of balance.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superego</a:t>
            </a:r>
            <a:r>
              <a:rPr lang="en-US" sz="1000" b="0" i="0" u="none" strike="noStrike" kern="1200" baseline="0" dirty="0" smtClean="0">
                <a:solidFill>
                  <a:schemeClr val="tx1"/>
                </a:solidFill>
              </a:rPr>
              <a:t> develops when a child begins to internalize his or her society’s rules for right and wrong, forming what we normally refer to as a “conscience.”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It operates according to the </a:t>
            </a:r>
            <a:r>
              <a:rPr lang="en-US" sz="1000" b="1" i="0" u="none" strike="noStrike" kern="1200" baseline="0" dirty="0" smtClean="0">
                <a:solidFill>
                  <a:schemeClr val="tx1"/>
                </a:solidFill>
              </a:rPr>
              <a:t>moral principle</a:t>
            </a:r>
            <a:r>
              <a:rPr lang="en-US" sz="1000" b="0" i="0" u="none" strike="noStrike" kern="1200" baseline="0" dirty="0" smtClean="0">
                <a:solidFill>
                  <a:schemeClr val="tx1"/>
                </a:solidFill>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In healthy personality development, energy in these three compartments remains balanced.</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Imbalances among the components can be the source of unhealthy behavior.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An overly dominant id can lead to antisocial behavior, or an overactive superego produces too much guilt.</a:t>
            </a:r>
          </a:p>
          <a:p>
            <a:pPr marL="171450" lvl="0" indent="-171450">
              <a:buFont typeface="Arial" panose="020B0604020202020204" pitchFamily="34" charset="0"/>
              <a:buChar char="•"/>
            </a:pPr>
            <a:endParaRPr lang="en-US" sz="1000" b="0" i="0" u="none" strike="noStrike" kern="120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5</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 Cengage Learning] (Nevid, Figure 11.1, p. 409):  Freud’s Levels of Conscious Awareness. </a:t>
            </a:r>
            <a:r>
              <a:rPr lang="en-US" sz="1000" b="0" i="0" u="none" strike="noStrike" kern="1200" baseline="0" dirty="0" smtClean="0">
                <a:solidFill>
                  <a:schemeClr val="tx1"/>
                </a:solidFill>
              </a:rPr>
              <a:t>The human mind in Freudian theory can be likened to an iceberg in which only the tip rises above the level of conscious awareness. Though information held in the preconscious can be brought into the conscious mind at any time, much of the</a:t>
            </a:r>
          </a:p>
          <a:p>
            <a:r>
              <a:rPr lang="en-US" sz="1000" b="0" i="0" u="none" strike="noStrike" kern="1200" baseline="0" dirty="0" smtClean="0">
                <a:solidFill>
                  <a:schemeClr val="tx1"/>
                </a:solidFill>
              </a:rPr>
              <a:t>contents of the mind—including many of our deepest wishes, ideas, and urges—remain mired in the dark recesses of the unconscious.</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Psychodynamic Theories 3 of 9</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171450" lvl="0" indent="-171450">
              <a:buFont typeface="Arial" panose="020B0604020202020204" pitchFamily="34" charset="0"/>
              <a:buChar char="•"/>
            </a:pPr>
            <a:r>
              <a:rPr lang="en-US" sz="1000" b="0" i="0" u="none" strike="noStrike" kern="1200" baseline="0" dirty="0" smtClean="0">
                <a:solidFill>
                  <a:schemeClr val="tx1"/>
                </a:solidFill>
              </a:rPr>
              <a:t>Freud likened the mind to an iceberg, with about one tenth of the mind being conscious and the remaining nine tenths unconscious. </a:t>
            </a:r>
          </a:p>
          <a:p>
            <a:pPr marL="171450" lvl="0" indent="-171450">
              <a:buFont typeface="Arial" panose="020B0604020202020204" pitchFamily="34" charset="0"/>
              <a:buChar char="•"/>
            </a:pPr>
            <a:r>
              <a:rPr lang="en-US" sz="1000" b="0" i="0" u="none" strike="noStrike" kern="1200" baseline="0" dirty="0" smtClean="0">
                <a:solidFill>
                  <a:schemeClr val="tx1"/>
                </a:solidFill>
              </a:rPr>
              <a:t>Freud believed that we can retrieve information voluntarily from the </a:t>
            </a:r>
            <a:r>
              <a:rPr lang="en-US" sz="1000" b="1" i="0" u="none" strike="noStrike" kern="1200" baseline="0" dirty="0" smtClean="0">
                <a:solidFill>
                  <a:schemeClr val="tx1"/>
                </a:solidFill>
              </a:rPr>
              <a:t>conscious</a:t>
            </a:r>
            <a:r>
              <a:rPr lang="en-US" sz="1000" b="0" i="0" u="none" strike="noStrike" kern="1200" baseline="0" dirty="0" smtClean="0">
                <a:solidFill>
                  <a:schemeClr val="tx1"/>
                </a:solidFill>
              </a:rPr>
              <a:t> but not the </a:t>
            </a:r>
            <a:r>
              <a:rPr lang="en-US" sz="1000" b="1" i="0" u="none" strike="noStrike" kern="1200" baseline="0" dirty="0" smtClean="0">
                <a:solidFill>
                  <a:schemeClr val="tx1"/>
                </a:solidFill>
              </a:rPr>
              <a:t>unconscious</a:t>
            </a:r>
            <a:r>
              <a:rPr lang="en-US" sz="1000" b="0" i="0" u="none" strike="noStrike" kern="1200" baseline="0" dirty="0" smtClean="0">
                <a:solidFill>
                  <a:schemeClr val="tx1"/>
                </a:solidFill>
              </a:rPr>
              <a:t> mind—a notion that predated contemporary research on implicit and explicit memories. </a:t>
            </a:r>
          </a:p>
          <a:p>
            <a:pPr marL="628650" lvl="1" indent="-171450">
              <a:buFont typeface="Arial" panose="020B0604020202020204" pitchFamily="34" charset="0"/>
              <a:buChar char="•"/>
            </a:pPr>
            <a:r>
              <a:rPr lang="en-US" sz="1000" b="0" i="0" u="none" strike="noStrike" kern="1200" baseline="0" dirty="0" smtClean="0">
                <a:solidFill>
                  <a:schemeClr val="tx1"/>
                </a:solidFill>
              </a:rPr>
              <a:t>Material that could move at any time into the conscious state, but is not there presently, is </a:t>
            </a:r>
            <a:r>
              <a:rPr lang="en-US" sz="1000" b="1" i="0" u="none" strike="noStrike" kern="1200" baseline="0" dirty="0" smtClean="0">
                <a:solidFill>
                  <a:schemeClr val="tx1"/>
                </a:solidFill>
              </a:rPr>
              <a:t>preconscious</a:t>
            </a:r>
            <a:r>
              <a:rPr lang="en-US" sz="1000" b="0" i="0" u="none" strike="noStrike" kern="1200" baseline="0" dirty="0" smtClean="0">
                <a:solidFill>
                  <a:schemeClr val="tx1"/>
                </a:solidFill>
              </a:rPr>
              <a:t>, sometimes also known as the </a:t>
            </a:r>
            <a:r>
              <a:rPr lang="en-US" sz="1000" b="0" i="1" u="none" strike="noStrike" kern="1200" baseline="0" dirty="0" smtClean="0">
                <a:solidFill>
                  <a:schemeClr val="tx1"/>
                </a:solidFill>
              </a:rPr>
              <a:t>subconscious</a:t>
            </a:r>
            <a:r>
              <a:rPr lang="en-US" sz="1000" b="0" i="0" u="none" strike="noStrike" kern="1200" baseline="0" dirty="0" smtClean="0">
                <a:solidFill>
                  <a:schemeClr val="tx1"/>
                </a:solidFill>
              </a:rPr>
              <a:t>.</a:t>
            </a:r>
          </a:p>
          <a:p>
            <a:pPr marL="628650" lvl="1" indent="-171450">
              <a:buFont typeface="Arial" panose="020B0604020202020204" pitchFamily="34" charset="0"/>
              <a:buChar char="•"/>
            </a:pPr>
            <a:r>
              <a:rPr lang="en-US" sz="1000" b="0" i="0" u="none" strike="noStrike" kern="1200" baseline="0" dirty="0" smtClean="0">
                <a:solidFill>
                  <a:schemeClr val="tx1"/>
                </a:solidFill>
              </a:rPr>
              <a:t>Your conscious mind might be concentrating on understanding Freud right now, but your preconscious mind might contain a thought about how nice it would be to stop for a break and get a slice of pizza. </a:t>
            </a:r>
          </a:p>
          <a:p>
            <a:pPr marL="171450" lvl="0" indent="-171450">
              <a:buFont typeface="Arial" panose="020B0604020202020204" pitchFamily="34" charset="0"/>
              <a:buChar char="•"/>
            </a:pPr>
            <a:r>
              <a:rPr lang="en-US" sz="1000" b="0" i="0" u="none" strike="noStrike" kern="1200" baseline="0" dirty="0" smtClean="0">
                <a:solidFill>
                  <a:schemeClr val="tx1"/>
                </a:solidFill>
              </a:rPr>
              <a:t>According to Freud, unacceptable and threatening ideas maintained in the unconscious mind are actively repressed, or blocked from entering consciousness. </a:t>
            </a:r>
          </a:p>
          <a:p>
            <a:pPr marL="628650" lvl="1" indent="-171450">
              <a:buFont typeface="Arial" panose="020B0604020202020204" pitchFamily="34" charset="0"/>
              <a:buChar char="•"/>
            </a:pPr>
            <a:r>
              <a:rPr lang="en-US" sz="1000" b="0" i="0" u="none" strike="noStrike" kern="1200" baseline="0" dirty="0" smtClean="0">
                <a:solidFill>
                  <a:schemeClr val="tx1"/>
                </a:solidFill>
              </a:rPr>
              <a:t>Repressed ideas can leak into consciousness in the form of anxiety symptoms, dreams, and verbal errors we now refer to as “Freudian slips.”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6</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a:t>
            </a:r>
            <a:r>
              <a:rPr lang="en-US" sz="1000" b="0" baseline="0" dirty="0" smtClean="0"/>
              <a:t> </a:t>
            </a:r>
            <a:r>
              <a:rPr lang="en-US" sz="1000" b="0" dirty="0" smtClean="0"/>
              <a:t>Cengage Learning] (Nevid, p. 410)</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Psychodynamic Theories 4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Threats to the balance between the id, ego, and superego can result in anxiety, or the sense that danger is just around the corner.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When the ego is faced with anxiety, it engages in a variety of protective behaviors referred to as </a:t>
            </a:r>
            <a:r>
              <a:rPr lang="en-US" sz="1000" b="1" i="0" u="none" strike="noStrike" kern="1200" baseline="0" dirty="0" smtClean="0">
                <a:solidFill>
                  <a:schemeClr val="tx1"/>
                </a:solidFill>
              </a:rPr>
              <a:t>defense mechanisms</a:t>
            </a:r>
            <a:r>
              <a:rPr lang="en-US" sz="1000" b="0" i="0" u="none" strike="noStrike" kern="1200" baseline="0" dirty="0" smtClean="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Freud defines 9 primary defense mechanisms: </a:t>
            </a:r>
            <a:r>
              <a:rPr lang="en-US" sz="1000" b="1" i="0" u="none" strike="noStrike" kern="1200" baseline="0" dirty="0" smtClean="0">
                <a:solidFill>
                  <a:schemeClr val="tx1"/>
                </a:solidFill>
              </a:rPr>
              <a:t>repression, sublimation, rationalization, displacement, reaction formation, projection, denial, regression, and identification</a:t>
            </a:r>
            <a:r>
              <a:rPr lang="en-US" sz="1000" b="0" i="0" u="none" strike="noStrike" kern="1200" baseline="0" dirty="0" smtClean="0">
                <a:solidFill>
                  <a:schemeClr val="tx1"/>
                </a:solidFill>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According to Freud, each of these mechanisms helps us channel potentially self-destructive or painful psychic energy into more constructive or manageable behaviors.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Freud noted, though, that each mechanism has its limits; if a person continually uses a particular defense mechanism or even defense mechanisms in general, she risks doing damage to the self as well.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000" b="0" i="0" u="none" strike="noStrike" kern="1200" baseline="0" dirty="0" smtClean="0">
                <a:solidFill>
                  <a:schemeClr val="tx1"/>
                </a:solidFill>
              </a:rPr>
              <a:t>Can your students guess which defense mechanism is illustrated by these examples?</a:t>
            </a:r>
          </a:p>
          <a:p>
            <a:pPr marL="628650" lvl="1" indent="-171450">
              <a:buFont typeface="Arial" panose="020B0604020202020204" pitchFamily="34" charset="0"/>
              <a:buChar char="•"/>
            </a:pPr>
            <a:r>
              <a:rPr lang="en-US" sz="1000" b="0" i="0" u="none" strike="noStrike" kern="1200" baseline="0" dirty="0" smtClean="0">
                <a:solidFill>
                  <a:schemeClr val="tx1"/>
                </a:solidFill>
              </a:rPr>
              <a:t>A person remains unaware of harboring hateful or destructive impulses toward others. (repression)</a:t>
            </a:r>
          </a:p>
          <a:p>
            <a:pPr marL="628650" lvl="1" indent="-171450">
              <a:buFont typeface="Arial" panose="020B0604020202020204" pitchFamily="34" charset="0"/>
              <a:buChar char="•"/>
            </a:pPr>
            <a:r>
              <a:rPr lang="en-US" sz="1000" b="0" i="0" u="none" strike="noStrike" kern="1200" baseline="0" dirty="0" smtClean="0">
                <a:solidFill>
                  <a:schemeClr val="tx1"/>
                </a:solidFill>
              </a:rPr>
              <a:t>Under stress, a college student starts biting his nails or becomes totally dependent on others. (regression)</a:t>
            </a:r>
          </a:p>
          <a:p>
            <a:pPr marL="628650" lvl="1" indent="-171450">
              <a:buFont typeface="Arial" panose="020B0604020202020204" pitchFamily="34" charset="0"/>
              <a:buChar char="•"/>
            </a:pPr>
            <a:r>
              <a:rPr lang="en-US" sz="1000" b="0" i="0" u="none" strike="noStrike" kern="1200" baseline="0" dirty="0" smtClean="0">
                <a:solidFill>
                  <a:schemeClr val="tx1"/>
                </a:solidFill>
              </a:rPr>
              <a:t>A worker slams a door after his boss chews him out. (displacement)</a:t>
            </a:r>
          </a:p>
          <a:p>
            <a:pPr marL="628650" lvl="1" indent="-171450">
              <a:buFont typeface="Arial" panose="020B0604020202020204" pitchFamily="34" charset="0"/>
              <a:buChar char="•"/>
            </a:pPr>
            <a:r>
              <a:rPr lang="en-US" sz="1000" b="0" i="0" u="none" strike="noStrike" kern="1200" baseline="0" dirty="0" smtClean="0">
                <a:solidFill>
                  <a:schemeClr val="tx1"/>
                </a:solidFill>
              </a:rPr>
              <a:t>A person who nearly chokes someone to death acts afterward like it was “no big deal.” (denial)</a:t>
            </a:r>
          </a:p>
          <a:p>
            <a:pPr marL="628650" lvl="1" indent="-171450">
              <a:buFont typeface="Arial" panose="020B0604020202020204" pitchFamily="34" charset="0"/>
              <a:buChar char="•"/>
            </a:pPr>
            <a:r>
              <a:rPr lang="en-US" sz="1000" b="0" i="0" u="none" strike="noStrike" kern="1200" baseline="0" dirty="0" smtClean="0">
                <a:solidFill>
                  <a:schemeClr val="tx1"/>
                </a:solidFill>
              </a:rPr>
              <a:t>A sexually frustrated person goes on a personal crusade to stamp out pornography. (reaction formation)</a:t>
            </a:r>
          </a:p>
          <a:p>
            <a:pPr marL="628650" lvl="1" indent="-171450">
              <a:buFont typeface="Arial" panose="020B0604020202020204" pitchFamily="34" charset="0"/>
              <a:buChar char="•"/>
            </a:pPr>
            <a:r>
              <a:rPr lang="en-US" sz="1000" b="0" i="0" u="none" strike="noStrike" kern="1200" baseline="0" dirty="0" smtClean="0">
                <a:solidFill>
                  <a:schemeClr val="tx1"/>
                </a:solidFill>
              </a:rPr>
              <a:t>When asked why she continues to smoke, a woman says, “Cancer doesn’t run in my family.” (rationalization)</a:t>
            </a:r>
          </a:p>
          <a:p>
            <a:pPr marL="628650" lvl="1" indent="-171450">
              <a:buFont typeface="Arial" panose="020B0604020202020204" pitchFamily="34" charset="0"/>
              <a:buChar char="•"/>
            </a:pPr>
            <a:r>
              <a:rPr lang="en-US" sz="1000" b="0" i="0" u="none" strike="noStrike" kern="1200" baseline="0" dirty="0" smtClean="0">
                <a:solidFill>
                  <a:schemeClr val="tx1"/>
                </a:solidFill>
              </a:rPr>
              <a:t>A sexually inhibited person misinterprets other people’s friendly approaches as sexual advances. (projection)</a:t>
            </a:r>
          </a:p>
          <a:p>
            <a:pPr marL="628650" lvl="1" indent="-171450">
              <a:buFont typeface="Arial" panose="020B0604020202020204" pitchFamily="34" charset="0"/>
              <a:buChar char="•"/>
            </a:pPr>
            <a:r>
              <a:rPr lang="en-US" sz="1000" b="0" i="0" u="none" strike="noStrike" kern="1200" baseline="0" dirty="0" smtClean="0">
                <a:solidFill>
                  <a:schemeClr val="tx1"/>
                </a:solidFill>
              </a:rPr>
              <a:t>A person channels aggressive impulses into competitive sports. (sublimation)</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7</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a:t>
            </a:r>
            <a:r>
              <a:rPr lang="en-US" sz="1000" b="0" baseline="0" dirty="0" smtClean="0"/>
              <a:t> Cengage Learning</a:t>
            </a:r>
            <a:r>
              <a:rPr lang="en-US" sz="1000" b="0" dirty="0" smtClean="0"/>
              <a:t>] (Nevid, p. 413)  </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Psychodynamic Theories 5 of 9</a:t>
            </a:r>
          </a:p>
          <a:p>
            <a:pPr marL="0" marR="0" lvl="1" indent="0" algn="l" defTabSz="914400" rtl="0" eaLnBrk="0" fontAlgn="base" latinLnBrk="0" hangingPunct="0">
              <a:lnSpc>
                <a:spcPct val="100000"/>
              </a:lnSpc>
              <a:spcBef>
                <a:spcPct val="30000"/>
              </a:spcBef>
              <a:spcAft>
                <a:spcPct val="0"/>
              </a:spcAft>
              <a:buClrTx/>
              <a:buSzTx/>
              <a:buFontTx/>
              <a:buNone/>
              <a:tabLst/>
              <a:defRPr/>
            </a:pPr>
            <a:endParaRPr lang="en-US" sz="1000" b="0" dirty="0" smtClean="0"/>
          </a:p>
          <a:p>
            <a:pPr marL="171450" lvl="0" indent="-171450">
              <a:buFont typeface="Arial" panose="020B0604020202020204" pitchFamily="34" charset="0"/>
              <a:buChar char="•"/>
            </a:pPr>
            <a:r>
              <a:rPr lang="en-US" sz="1000" b="0" i="0" u="none" strike="noStrike" kern="1200" baseline="0" dirty="0" smtClean="0">
                <a:solidFill>
                  <a:schemeClr val="tx1"/>
                </a:solidFill>
              </a:rPr>
              <a:t>Freud proposed five psychosexual stages of personality development: oral, anal, phallic, latency, and genital. </a:t>
            </a:r>
          </a:p>
          <a:p>
            <a:pPr marL="628650" lvl="1" indent="-171450">
              <a:buFont typeface="Arial" panose="020B0604020202020204" pitchFamily="34" charset="0"/>
              <a:buChar char="•"/>
            </a:pPr>
            <a:r>
              <a:rPr lang="en-US" sz="1000" b="0" i="0" u="none" strike="noStrike" kern="1200" baseline="0" dirty="0" smtClean="0">
                <a:solidFill>
                  <a:schemeClr val="tx1"/>
                </a:solidFill>
              </a:rPr>
              <a:t>It’s important to note that Freud used the term “sexual” to refer to various forms of physical and tactile pleasure, and not intercourse or sex as most adults think of it.</a:t>
            </a:r>
          </a:p>
          <a:p>
            <a:pPr marL="628650" lvl="1" indent="-171450">
              <a:buFont typeface="Arial" panose="020B0604020202020204" pitchFamily="34" charset="0"/>
              <a:buChar char="•"/>
            </a:pPr>
            <a:r>
              <a:rPr lang="en-US" sz="1000" b="0" i="0" u="none" strike="noStrike" kern="1200" baseline="0" dirty="0" smtClean="0">
                <a:solidFill>
                  <a:schemeClr val="tx1"/>
                </a:solidFill>
              </a:rPr>
              <a:t>During each stage, a different part of the body, known as an </a:t>
            </a:r>
            <a:r>
              <a:rPr lang="en-US" sz="1000" b="1" i="0" u="none" strike="noStrike" kern="1200" baseline="0" dirty="0" smtClean="0">
                <a:solidFill>
                  <a:schemeClr val="tx1"/>
                </a:solidFill>
              </a:rPr>
              <a:t>erogenous zone</a:t>
            </a:r>
            <a:r>
              <a:rPr lang="en-US" sz="1000" b="0" i="0" u="none" strike="noStrike" kern="1200" baseline="0" dirty="0" smtClean="0">
                <a:solidFill>
                  <a:schemeClr val="tx1"/>
                </a:solidFill>
              </a:rPr>
              <a:t>, serves as the focus of a person’s sexual urges. </a:t>
            </a:r>
          </a:p>
          <a:p>
            <a:pPr marL="628650" lvl="1" indent="-171450">
              <a:buFont typeface="Arial" panose="020B0604020202020204" pitchFamily="34" charset="0"/>
              <a:buChar char="•"/>
            </a:pPr>
            <a:r>
              <a:rPr lang="en-US" sz="1000" b="0" i="0" u="none" strike="noStrike" kern="1200" baseline="0" dirty="0" smtClean="0">
                <a:solidFill>
                  <a:schemeClr val="tx1"/>
                </a:solidFill>
              </a:rPr>
              <a:t>Freud believed that the person developed in a stage-like fashion and that successful passage through each stage contributed to the psychic health of the person. </a:t>
            </a:r>
          </a:p>
          <a:p>
            <a:pPr marL="1085850" lvl="2" indent="-171450">
              <a:buFont typeface="Arial" panose="020B0604020202020204" pitchFamily="34" charset="0"/>
              <a:buChar char="•"/>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oral stage </a:t>
            </a:r>
            <a:r>
              <a:rPr lang="en-US" sz="1000" b="0" i="0" u="none" strike="noStrike" kern="1200" baseline="0" dirty="0" smtClean="0">
                <a:solidFill>
                  <a:schemeClr val="tx1"/>
                </a:solidFill>
              </a:rPr>
              <a:t>lasts from birth to 1 year and pleasure obtained by sucking.</a:t>
            </a:r>
          </a:p>
          <a:p>
            <a:pPr marL="1085850" lvl="2" indent="-171450">
              <a:buFont typeface="Arial" panose="020B0604020202020204" pitchFamily="34" charset="0"/>
              <a:buChar char="•"/>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anal stage </a:t>
            </a:r>
            <a:r>
              <a:rPr lang="en-US" sz="1000" b="0" i="0" u="none" strike="noStrike" kern="1200" baseline="0" dirty="0" smtClean="0">
                <a:solidFill>
                  <a:schemeClr val="tx1"/>
                </a:solidFill>
              </a:rPr>
              <a:t>lasts from 1 to 3 years and is marked by conflict between child’s ability to eliminate wastes at will versus societal expectations of toilet training </a:t>
            </a:r>
          </a:p>
          <a:p>
            <a:pPr marL="1085850" lvl="2" indent="-171450">
              <a:buFont typeface="Arial" panose="020B0604020202020204" pitchFamily="34" charset="0"/>
              <a:buChar char="•"/>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phallic stage </a:t>
            </a:r>
            <a:r>
              <a:rPr lang="en-US" sz="1000" b="0" i="0" u="none" strike="noStrike" kern="1200" baseline="0" dirty="0" smtClean="0">
                <a:solidFill>
                  <a:schemeClr val="tx1"/>
                </a:solidFill>
              </a:rPr>
              <a:t>lasts from 3 to 6 years. During this stage, the Oedipus and Electra complexes lead to identification with same-sex parent.</a:t>
            </a:r>
          </a:p>
          <a:p>
            <a:pPr marL="1543050" lvl="3" indent="-171450">
              <a:buFont typeface="Arial" panose="020B0604020202020204" pitchFamily="34" charset="0"/>
              <a:buChar char="•"/>
            </a:pPr>
            <a:r>
              <a:rPr lang="en-US" sz="1000" b="0" i="0" u="none" strike="noStrike" kern="1200" baseline="0" dirty="0" smtClean="0">
                <a:solidFill>
                  <a:schemeClr val="tx1"/>
                </a:solidFill>
              </a:rPr>
              <a:t>It’s also during this time that children begin to take notice of their genitalia and realize that males and females differ in this regard.</a:t>
            </a:r>
          </a:p>
          <a:p>
            <a:pPr marL="1543050" lvl="3" indent="-171450">
              <a:buFont typeface="Arial" panose="020B0604020202020204" pitchFamily="34" charset="0"/>
              <a:buChar char="•"/>
            </a:pPr>
            <a:r>
              <a:rPr lang="en-US" sz="1000" b="0" i="0" u="none" strike="noStrike" kern="1200" baseline="0" dirty="0" smtClean="0">
                <a:solidFill>
                  <a:schemeClr val="tx1"/>
                </a:solidFill>
              </a:rPr>
              <a:t>Freud applied the Oedipus complex term to both boys and girls, but his followers restricted the term to boys’ development and added the concept of an </a:t>
            </a:r>
            <a:r>
              <a:rPr lang="en-US" sz="1000" b="1" i="0" u="none" strike="noStrike" kern="1200" baseline="0" dirty="0" smtClean="0">
                <a:solidFill>
                  <a:schemeClr val="tx1"/>
                </a:solidFill>
              </a:rPr>
              <a:t>Electra complex </a:t>
            </a:r>
            <a:r>
              <a:rPr lang="en-US" sz="1000" b="0" i="0" u="none" strike="noStrike" kern="1200" baseline="0" dirty="0" smtClean="0">
                <a:solidFill>
                  <a:schemeClr val="tx1"/>
                </a:solidFill>
              </a:rPr>
              <a:t>for girls. </a:t>
            </a:r>
          </a:p>
          <a:p>
            <a:pPr marL="2000250" lvl="4" indent="-171450">
              <a:buFont typeface="Arial" panose="020B0604020202020204" pitchFamily="34" charset="0"/>
              <a:buChar char="•"/>
            </a:pPr>
            <a:r>
              <a:rPr lang="en-US" sz="1000" b="0" i="0" u="none" strike="noStrike" kern="1200" baseline="0" dirty="0" smtClean="0">
                <a:solidFill>
                  <a:schemeClr val="tx1"/>
                </a:solidFill>
              </a:rPr>
              <a:t>Freud’s Oedipus complex begins with the idea that the child’s first love object is the parent of the opposite sex. As a result, the child feels compelled to compete with the same-sex parent for attention from the opposite-sex parent. </a:t>
            </a:r>
          </a:p>
          <a:p>
            <a:pPr marL="2000250" lvl="4" indent="-171450">
              <a:buFont typeface="Arial" panose="020B0604020202020204" pitchFamily="34" charset="0"/>
              <a:buChar char="•"/>
            </a:pPr>
            <a:r>
              <a:rPr lang="en-US" sz="1000" b="0" i="0" u="none" strike="noStrike" kern="1200" baseline="0" dirty="0" smtClean="0">
                <a:solidFill>
                  <a:schemeClr val="tx1"/>
                </a:solidFill>
              </a:rPr>
              <a:t>Freud argues that the Oedipus complex is resolved when the child reduces feelings of competition and conflict by identifying with the same-sex parent. As part of this identification process, the values of the parents are internalized by the child.</a:t>
            </a:r>
          </a:p>
          <a:p>
            <a:pPr marL="1085850" lvl="2" indent="-171450">
              <a:buFont typeface="Arial" panose="020B0604020202020204" pitchFamily="34" charset="0"/>
              <a:buChar char="•"/>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latency stage </a:t>
            </a:r>
            <a:r>
              <a:rPr lang="en-US" sz="1000" b="0" i="0" u="none" strike="noStrike" kern="1200" baseline="0" dirty="0" smtClean="0">
                <a:solidFill>
                  <a:schemeClr val="tx1"/>
                </a:solidFill>
              </a:rPr>
              <a:t>lasts from 6 to 12 years and is characterized by a focus on internalization of society’s rules </a:t>
            </a:r>
          </a:p>
          <a:p>
            <a:pPr marL="1085850" lvl="2" indent="-171450">
              <a:buFont typeface="Arial" panose="020B0604020202020204" pitchFamily="34" charset="0"/>
              <a:buChar char="•"/>
            </a:pPr>
            <a:r>
              <a:rPr lang="en-US" sz="1000" b="0" i="0" u="none" strike="noStrike" kern="1200" baseline="0" dirty="0" smtClean="0">
                <a:solidFill>
                  <a:schemeClr val="tx1"/>
                </a:solidFill>
              </a:rPr>
              <a:t>The </a:t>
            </a:r>
            <a:r>
              <a:rPr lang="en-US" sz="1000" b="1" i="0" u="none" strike="noStrike" kern="1200" baseline="0" dirty="0" smtClean="0">
                <a:solidFill>
                  <a:schemeClr val="tx1"/>
                </a:solidFill>
              </a:rPr>
              <a:t>genital stage</a:t>
            </a:r>
            <a:r>
              <a:rPr lang="en-US" sz="1000" b="0" i="0" u="none" strike="noStrike" kern="1200" baseline="0" dirty="0" smtClean="0">
                <a:solidFill>
                  <a:schemeClr val="tx1"/>
                </a:solidFill>
              </a:rPr>
              <a:t>, from 12 years and above has a focus on adult sexual interests and behaviors</a:t>
            </a:r>
          </a:p>
          <a:p>
            <a:pPr marL="171450" lvl="0" indent="-171450">
              <a:buFont typeface="Arial" panose="020B0604020202020204" pitchFamily="34" charset="0"/>
              <a:buChar char="•"/>
            </a:pPr>
            <a:r>
              <a:rPr lang="en-US" sz="1000" b="0" i="0" u="none" strike="noStrike" kern="1200" baseline="0" dirty="0" smtClean="0">
                <a:solidFill>
                  <a:schemeClr val="tx1"/>
                </a:solidFill>
              </a:rPr>
              <a:t>For Freud, personality is the product of conflict occurring during the psychosexual stages. </a:t>
            </a:r>
          </a:p>
          <a:p>
            <a:pPr marL="628650" lvl="1" indent="-171450">
              <a:buFont typeface="Arial" panose="020B0604020202020204" pitchFamily="34" charset="0"/>
              <a:buChar char="•"/>
            </a:pPr>
            <a:r>
              <a:rPr lang="en-US" sz="1000" b="0" i="0" u="none" strike="noStrike" kern="1200" baseline="0" dirty="0" smtClean="0">
                <a:solidFill>
                  <a:schemeClr val="tx1"/>
                </a:solidFill>
              </a:rPr>
              <a:t>Personality characteristics emerge as the id, ego, and superego resolve their conflicts and struggle for balance. </a:t>
            </a:r>
          </a:p>
          <a:p>
            <a:pPr marL="628650" lvl="1" indent="-171450">
              <a:buFont typeface="Arial" panose="020B0604020202020204" pitchFamily="34" charset="0"/>
              <a:buChar char="•"/>
            </a:pPr>
            <a:r>
              <a:rPr lang="en-US" sz="1000" b="0" i="0" u="none" strike="noStrike" kern="1200" baseline="0" dirty="0" smtClean="0">
                <a:solidFill>
                  <a:schemeClr val="tx1"/>
                </a:solidFill>
              </a:rPr>
              <a:t>Freud believed that a failure to resolve a particular conflict, such as weaning, toilet training, or finding a sexual identity, resulted in </a:t>
            </a:r>
            <a:r>
              <a:rPr lang="en-US" sz="1000" b="1" i="0" u="none" strike="noStrike" kern="1200" baseline="0" dirty="0" smtClean="0">
                <a:solidFill>
                  <a:schemeClr val="tx1"/>
                </a:solidFill>
              </a:rPr>
              <a:t>fixation</a:t>
            </a:r>
            <a:r>
              <a:rPr lang="en-US" sz="1000" b="0" i="0" u="none" strike="noStrike" kern="1200" baseline="0" dirty="0" smtClean="0">
                <a:solidFill>
                  <a:schemeClr val="tx1"/>
                </a:solidFill>
              </a:rPr>
              <a:t>. </a:t>
            </a:r>
          </a:p>
          <a:p>
            <a:pPr marL="1085850" lvl="2" indent="-171450">
              <a:buFont typeface="Arial" panose="020B0604020202020204" pitchFamily="34" charset="0"/>
              <a:buChar char="•"/>
            </a:pPr>
            <a:r>
              <a:rPr lang="en-US" sz="1000" b="0" i="0" u="none" strike="noStrike" kern="1200" baseline="0" dirty="0" smtClean="0">
                <a:solidFill>
                  <a:schemeClr val="tx1"/>
                </a:solidFill>
              </a:rPr>
              <a:t>If fixation occurs, the person maintains childlike behaviors that are related to the conflict and stage in which problems occurred. </a:t>
            </a:r>
          </a:p>
          <a:p>
            <a:pPr marL="1085850" lvl="2" indent="-171450">
              <a:buFont typeface="Arial" panose="020B0604020202020204" pitchFamily="34" charset="0"/>
              <a:buChar char="•"/>
            </a:pPr>
            <a:r>
              <a:rPr lang="en-US" sz="1000" b="0" i="0" u="none" strike="noStrike" kern="1200" baseline="0" dirty="0" smtClean="0">
                <a:solidFill>
                  <a:schemeClr val="tx1"/>
                </a:solidFill>
              </a:rPr>
              <a:t>For example, a child who does not receive adequate stimulation in the oral stage may experience an oral fixation. </a:t>
            </a:r>
          </a:p>
          <a:p>
            <a:pPr marL="1085850" lvl="2" indent="-171450">
              <a:buFont typeface="Arial" panose="020B0604020202020204" pitchFamily="34" charset="0"/>
              <a:buChar char="•"/>
            </a:pPr>
            <a:r>
              <a:rPr lang="en-US" sz="1000" b="0" i="0" u="none" strike="noStrike" kern="1200" baseline="0" dirty="0" smtClean="0">
                <a:solidFill>
                  <a:schemeClr val="tx1"/>
                </a:solidFill>
              </a:rPr>
              <a:t>According to Freud, this person may continue to pursue oral gratification, in the form of overeating, smoking, or drinking, throughout adulthood. </a:t>
            </a:r>
          </a:p>
          <a:p>
            <a:pPr marL="628650" lvl="1" indent="-171450">
              <a:buFont typeface="Arial" panose="020B0604020202020204" pitchFamily="34" charset="0"/>
              <a:buChar char="•"/>
            </a:pPr>
            <a:r>
              <a:rPr lang="en-US" sz="1000" b="0" i="0" u="none" strike="noStrike" kern="1200" baseline="0" dirty="0" smtClean="0">
                <a:solidFill>
                  <a:schemeClr val="tx1"/>
                </a:solidFill>
              </a:rPr>
              <a:t>Fixations could lead to the development of a neurosis, Freud’s term for what is now referred to as an anxiety disorder. </a:t>
            </a:r>
          </a:p>
          <a:p>
            <a:pPr marL="1085850" lvl="2" indent="-171450">
              <a:buFont typeface="Arial" panose="020B0604020202020204" pitchFamily="34" charset="0"/>
              <a:buChar char="•"/>
            </a:pPr>
            <a:r>
              <a:rPr lang="en-US" sz="1000" b="0" i="0" u="none" strike="noStrike" kern="1200" baseline="0" dirty="0" smtClean="0">
                <a:solidFill>
                  <a:schemeClr val="tx1"/>
                </a:solidFill>
              </a:rPr>
              <a:t>A neurosis for Freud represents a continuing conflict between the ego and the id, superego, or both. </a:t>
            </a:r>
          </a:p>
          <a:p>
            <a:pPr marL="1085850" lvl="2" indent="-171450">
              <a:buFont typeface="Arial" panose="020B0604020202020204" pitchFamily="34" charset="0"/>
              <a:buChar char="•"/>
            </a:pPr>
            <a:r>
              <a:rPr lang="en-US" sz="1000" b="0" i="0" u="none" strike="noStrike" kern="1200" baseline="0" dirty="0" smtClean="0">
                <a:solidFill>
                  <a:schemeClr val="tx1"/>
                </a:solidFill>
              </a:rPr>
              <a:t>Should the conflict become so great as to produce a conflict between the ego and reality, psychosis (including abnormal behaviors characteristic of schizophrenia and other serious disorders) might occur.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8</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dirty="0" smtClean="0"/>
              <a:t>IMAGE </a:t>
            </a:r>
            <a:r>
              <a:rPr lang="en-US" sz="1000" b="0" dirty="0" smtClean="0"/>
              <a:t>[©</a:t>
            </a:r>
            <a:r>
              <a:rPr lang="en-US" sz="1000" b="0" baseline="0" dirty="0" smtClean="0"/>
              <a:t> </a:t>
            </a:r>
            <a:r>
              <a:rPr lang="en-US" sz="1000" b="0" i="0" u="none" strike="noStrike" kern="1200" baseline="0" dirty="0" smtClean="0">
                <a:solidFill>
                  <a:schemeClr val="tx1"/>
                </a:solidFill>
              </a:rPr>
              <a:t>Indeed/Getty Images</a:t>
            </a:r>
            <a:r>
              <a:rPr lang="en-US" sz="1000" b="0" dirty="0" smtClean="0"/>
              <a:t>] (Pastorino, p. 470): </a:t>
            </a:r>
            <a:r>
              <a:rPr lang="en-US" sz="1000" b="0" i="0" u="none" strike="noStrike" kern="1200" baseline="0" dirty="0" smtClean="0">
                <a:solidFill>
                  <a:schemeClr val="tx1"/>
                </a:solidFill>
              </a:rPr>
              <a:t>Children’s small stature and dependence on parents create inferiority feelings that motivate them toward achievement, according to Adler.</a:t>
            </a:r>
            <a:endParaRPr lang="en-US" sz="1000" b="0" dirty="0" smtClean="0"/>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1000" b="1" i="0" u="none" strike="noStrike" kern="1200" baseline="0" dirty="0" smtClean="0">
                <a:solidFill>
                  <a:schemeClr val="tx1"/>
                </a:solidFill>
              </a:rPr>
              <a:t>Psychodynamic Theories 6 of 9</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endParaRPr>
          </a:p>
          <a:p>
            <a:pPr marL="171450" lvl="0" indent="-171450">
              <a:buFont typeface="Arial" panose="020B0604020202020204" pitchFamily="34" charset="0"/>
              <a:buChar char="•"/>
            </a:pPr>
            <a:r>
              <a:rPr lang="en-US" sz="1000" b="0" i="0" u="none" strike="noStrike" kern="1200" baseline="0" dirty="0" smtClean="0">
                <a:solidFill>
                  <a:schemeClr val="tx1"/>
                </a:solidFill>
              </a:rPr>
              <a:t>Alfred Adler (1870–1937) contributed the notion of an </a:t>
            </a:r>
            <a:r>
              <a:rPr lang="en-US" sz="1000" b="1" i="0" u="none" strike="noStrike" kern="1200" baseline="0" dirty="0" smtClean="0">
                <a:solidFill>
                  <a:schemeClr val="tx1"/>
                </a:solidFill>
              </a:rPr>
              <a:t>inferiority complex </a:t>
            </a:r>
            <a:r>
              <a:rPr lang="en-US" sz="1000" b="0" i="0" u="none" strike="noStrike" kern="1200" baseline="0" dirty="0" smtClean="0">
                <a:solidFill>
                  <a:schemeClr val="tx1"/>
                </a:solidFill>
              </a:rPr>
              <a:t>to psychodynamic thought. </a:t>
            </a:r>
          </a:p>
          <a:p>
            <a:pPr marL="628650" lvl="1" indent="-171450">
              <a:buFont typeface="Arial" panose="020B0604020202020204" pitchFamily="34" charset="0"/>
              <a:buChar char="•"/>
            </a:pPr>
            <a:r>
              <a:rPr lang="en-US" sz="1000" b="0" i="0" u="none" strike="noStrike" kern="1200" baseline="0" dirty="0" smtClean="0">
                <a:solidFill>
                  <a:schemeClr val="tx1"/>
                </a:solidFill>
              </a:rPr>
              <a:t>According to Adler, an inferiority complex, or overwhelming feelings of inferiority, can lead to overcompensation, usually in the form of seeking the appearance of superiority rather than the substance. </a:t>
            </a:r>
          </a:p>
          <a:p>
            <a:pPr marL="628650" lvl="1" indent="-171450">
              <a:buFont typeface="Arial" panose="020B0604020202020204" pitchFamily="34" charset="0"/>
              <a:buChar char="•"/>
            </a:pPr>
            <a:r>
              <a:rPr lang="en-US" sz="1000" b="0" i="0" u="none" strike="noStrike" kern="1200" baseline="0" dirty="0" smtClean="0">
                <a:solidFill>
                  <a:schemeClr val="tx1"/>
                </a:solidFill>
              </a:rPr>
              <a:t>For example, a person might overcompensate for feelings of inferiority with peers by purchasing a fancy, expensive automobile. </a:t>
            </a:r>
          </a:p>
          <a:p>
            <a:pPr marL="171450" lvl="0" indent="-171450">
              <a:buFont typeface="Arial" panose="020B0604020202020204" pitchFamily="34" charset="0"/>
              <a:buChar char="•"/>
            </a:pPr>
            <a:r>
              <a:rPr lang="en-US" sz="1000" b="0" i="0" u="none" strike="noStrike" kern="1200" baseline="0" dirty="0" smtClean="0">
                <a:solidFill>
                  <a:schemeClr val="tx1"/>
                </a:solidFill>
              </a:rPr>
              <a:t>Adler was also one of the first psychologists to suggest that siblings, along with parents, could have an influence on development, leading to investigations of the effects of </a:t>
            </a:r>
            <a:r>
              <a:rPr lang="en-US" sz="1000" b="1" i="0" u="none" strike="noStrike" kern="1200" baseline="0" dirty="0" smtClean="0">
                <a:solidFill>
                  <a:schemeClr val="tx1"/>
                </a:solidFill>
              </a:rPr>
              <a:t>birth order</a:t>
            </a:r>
            <a:r>
              <a:rPr lang="en-US" sz="1000" b="0" i="0" u="none" strike="noStrike" kern="1200" baseline="0" dirty="0" smtClean="0">
                <a:solidFill>
                  <a:schemeClr val="tx1"/>
                </a:solidFill>
              </a:rPr>
              <a:t>. </a:t>
            </a:r>
          </a:p>
        </p:txBody>
      </p:sp>
      <p:sp>
        <p:nvSpPr>
          <p:cNvPr id="4" name="Slide Number Placeholder 3"/>
          <p:cNvSpPr>
            <a:spLocks noGrp="1"/>
          </p:cNvSpPr>
          <p:nvPr>
            <p:ph type="sldNum" sz="quarter" idx="10"/>
          </p:nvPr>
        </p:nvSpPr>
        <p:spPr/>
        <p:txBody>
          <a:bodyPr/>
          <a:lstStyle/>
          <a:p>
            <a:pPr>
              <a:defRPr/>
            </a:pPr>
            <a:fld id="{64B1768B-3959-44A2-98E9-1DEF05CB2FB9}" type="slidenum">
              <a:rPr lang="en-US" altLang="en-US" smtClean="0"/>
              <a:pPr>
                <a:defRPr/>
              </a:pPr>
              <a:t>9</a:t>
            </a:fld>
            <a:endParaRPr lang="en-US" altLang="en-US" dirty="0"/>
          </a:p>
        </p:txBody>
      </p:sp>
    </p:spTree>
    <p:extLst>
      <p:ext uri="{BB962C8B-B14F-4D97-AF65-F5344CB8AC3E}">
        <p14:creationId xmlns:p14="http://schemas.microsoft.com/office/powerpoint/2010/main" val="2392138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39249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5" name="Rectangle 4"/>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6529067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 name="Rectangle 2"/>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139961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4031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 name="Rectangle 4"/>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7827992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4031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433480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9516230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84688650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4031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27945946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9640712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84237490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4031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353833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310303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9986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3"/>
          <p:cNvSpPr>
            <a:spLocks noGrp="1"/>
          </p:cNvSpPr>
          <p:nvPr>
            <p:ph sz="half" idx="2"/>
          </p:nvPr>
        </p:nvSpPr>
        <p:spPr>
          <a:xfrm>
            <a:off x="342900" y="1371600"/>
            <a:ext cx="8458200" cy="4921406"/>
          </a:xfrm>
        </p:spPr>
        <p:txBody>
          <a:bodyPr/>
          <a:lstStyle>
            <a:lvl1pPr marL="457200" indent="-457200">
              <a:buFont typeface="Wingdings 3" panose="05040102010807070707" pitchFamily="18" charset="2"/>
              <a:buChar char="}"/>
              <a:defRPr sz="2800" baseline="0">
                <a:solidFill>
                  <a:schemeClr val="tx2">
                    <a:lumMod val="50000"/>
                  </a:schemeClr>
                </a:solidFill>
              </a:defRPr>
            </a:lvl1pPr>
            <a:lvl2pPr marL="742950" indent="-285750">
              <a:buFont typeface="Wingdings" panose="05000000000000000000" pitchFamily="2" charset="2"/>
              <a:buChar char="§"/>
              <a:defRPr sz="2600"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687309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userDrawn="1"/>
        </p:nvSpPr>
        <p:spPr>
          <a:xfrm>
            <a:off x="0" y="1246978"/>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3"/>
          <p:cNvSpPr>
            <a:spLocks noGrp="1"/>
          </p:cNvSpPr>
          <p:nvPr>
            <p:ph sz="half" idx="2"/>
          </p:nvPr>
        </p:nvSpPr>
        <p:spPr>
          <a:xfrm>
            <a:off x="342900" y="1371600"/>
            <a:ext cx="8458200" cy="4921406"/>
          </a:xfrm>
        </p:spPr>
        <p:txBody>
          <a:bodyPr/>
          <a:lstStyle>
            <a:lvl1pPr marL="457200" indent="-457200">
              <a:buFont typeface="Wingdings 3" panose="05040102010807070707" pitchFamily="18" charset="2"/>
              <a:buChar char="}"/>
              <a:defRPr sz="2800" baseline="0">
                <a:solidFill>
                  <a:schemeClr val="tx2">
                    <a:lumMod val="50000"/>
                  </a:schemeClr>
                </a:solidFill>
              </a:defRPr>
            </a:lvl1pPr>
            <a:lvl2pPr marL="742950" indent="-285750">
              <a:buFont typeface="Wingdings" panose="05000000000000000000" pitchFamily="2" charset="2"/>
              <a:buChar char="§"/>
              <a:defRPr sz="2600"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816354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0385916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36066144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4031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73954131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6198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4031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2511781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16690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65817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08811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8237083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304800" y="1403194"/>
            <a:ext cx="8458200" cy="4921406"/>
          </a:xfrm>
        </p:spPr>
        <p:txBody>
          <a:bodyPr/>
          <a:lstStyle>
            <a:lvl1pPr marL="457200" indent="-457200">
              <a:buFont typeface="Wingdings 3" panose="05040102010807070707" pitchFamily="18" charset="2"/>
              <a:buChar char="}"/>
              <a:defRPr baseline="0">
                <a:solidFill>
                  <a:schemeClr val="tx2">
                    <a:lumMod val="50000"/>
                  </a:schemeClr>
                </a:solidFill>
              </a:defRPr>
            </a:lvl1pPr>
            <a:lvl2pPr>
              <a:defRPr baseline="0">
                <a:solidFill>
                  <a:schemeClr val="tx2">
                    <a:lumMod val="50000"/>
                  </a:schemeClr>
                </a:solidFill>
              </a:defRPr>
            </a:lvl2pPr>
            <a:lvl3pPr>
              <a:defRPr baseline="0">
                <a:solidFill>
                  <a:schemeClr val="tx2">
                    <a:lumMod val="50000"/>
                  </a:schemeClr>
                </a:solidFill>
              </a:defRPr>
            </a:lvl3pPr>
            <a:lvl4pPr>
              <a:buClr>
                <a:schemeClr val="tx2">
                  <a:lumMod val="75000"/>
                </a:schemeClr>
              </a:buClr>
              <a:defRPr baseline="0">
                <a:solidFill>
                  <a:schemeClr val="tx2">
                    <a:lumMod val="50000"/>
                  </a:schemeClr>
                </a:solidFill>
              </a:defRPr>
            </a:lvl4pPr>
            <a:lvl5pPr>
              <a:defRPr baseline="0">
                <a:solidFill>
                  <a:schemeClr val="tx2">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509881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96" y="0"/>
            <a:ext cx="9144896" cy="1224692"/>
          </a:xfrm>
        </p:spPr>
        <p:txBody>
          <a:bodyPr/>
          <a:lstStyle>
            <a:lvl1pPr>
              <a:defRPr>
                <a:solidFill>
                  <a:schemeClr val="tx2">
                    <a:lumMod val="50000"/>
                  </a:schemeClr>
                </a:solidFill>
              </a:defRPr>
            </a:lvl1pPr>
          </a:lstStyle>
          <a:p>
            <a:r>
              <a:rPr lang="en-US" dirty="0" smtClean="0"/>
              <a:t>Click to edit Master title style</a:t>
            </a:r>
            <a:endParaRPr lang="en-US" dirty="0"/>
          </a:p>
        </p:txBody>
      </p:sp>
      <p:sp>
        <p:nvSpPr>
          <p:cNvPr id="4" name="Rectangle 3"/>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79206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2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8.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304800"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Psychodynamic Theories</a:t>
            </a:r>
          </a:p>
        </p:txBody>
      </p:sp>
    </p:spTree>
    <p:extLst>
      <p:ext uri="{BB962C8B-B14F-4D97-AF65-F5344CB8AC3E}">
        <p14:creationId xmlns:p14="http://schemas.microsoft.com/office/powerpoint/2010/main" val="3629068546"/>
      </p:ext>
    </p:extLst>
  </p:cSld>
  <p:clrMap bg1="lt1" tx1="dk1" bg2="lt2" tx2="dk2" accent1="accent1" accent2="accent2" accent3="accent3" accent4="accent4" accent5="accent5" accent6="accent6" hlink="hlink" folHlink="folHlink"/>
  <p:sldLayoutIdLst>
    <p:sldLayoutId id="2147483770" r:id="rId1"/>
    <p:sldLayoutId id="2147483785" r:id="rId2"/>
    <p:sldLayoutId id="2147483789" r:id="rId3"/>
    <p:sldLayoutId id="2147483849" r:id="rId4"/>
    <p:sldLayoutId id="2147483869"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304800"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Humanistic Theories</a:t>
            </a:r>
          </a:p>
        </p:txBody>
      </p:sp>
    </p:spTree>
    <p:extLst>
      <p:ext uri="{BB962C8B-B14F-4D97-AF65-F5344CB8AC3E}">
        <p14:creationId xmlns:p14="http://schemas.microsoft.com/office/powerpoint/2010/main" val="2054164922"/>
      </p:ext>
    </p:extLst>
  </p:cSld>
  <p:clrMap bg1="lt1" tx1="dk1" bg2="lt2" tx2="dk2" accent1="accent1" accent2="accent2" accent3="accent3" accent4="accent4" accent5="accent5" accent6="accent6" hlink="hlink" folHlink="folHlink"/>
  <p:sldLayoutIdLst>
    <p:sldLayoutId id="2147483818" r:id="rId1"/>
    <p:sldLayoutId id="2147483821" r:id="rId2"/>
    <p:sldLayoutId id="2147483822" r:id="rId3"/>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304800" y="13716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Defining Personality</a:t>
            </a:r>
          </a:p>
        </p:txBody>
      </p:sp>
    </p:spTree>
    <p:extLst>
      <p:ext uri="{BB962C8B-B14F-4D97-AF65-F5344CB8AC3E}">
        <p14:creationId xmlns:p14="http://schemas.microsoft.com/office/powerpoint/2010/main" val="2882584908"/>
      </p:ext>
    </p:extLst>
  </p:cSld>
  <p:clrMap bg1="lt1" tx1="dk1" bg2="lt2" tx2="dk2" accent1="accent1" accent2="accent2" accent3="accent3" accent4="accent4" accent5="accent5" accent6="accent6" hlink="hlink" folHlink="folHlink"/>
  <p:sldLayoutIdLst>
    <p:sldLayoutId id="2147483824" r:id="rId1"/>
    <p:sldLayoutId id="2147483862" r:id="rId2"/>
    <p:sldLayoutId id="2147483827" r:id="rId3"/>
    <p:sldLayoutId id="2147483863" r:id="rId4"/>
    <p:sldLayoutId id="2147483828" r:id="rId5"/>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304800" y="13716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Social Cognitive Theories</a:t>
            </a:r>
          </a:p>
        </p:txBody>
      </p:sp>
    </p:spTree>
    <p:extLst>
      <p:ext uri="{BB962C8B-B14F-4D97-AF65-F5344CB8AC3E}">
        <p14:creationId xmlns:p14="http://schemas.microsoft.com/office/powerpoint/2010/main" val="1616714260"/>
      </p:ext>
    </p:extLst>
  </p:cSld>
  <p:clrMap bg1="lt1" tx1="dk1" bg2="lt2" tx2="dk2" accent1="accent1" accent2="accent2" accent3="accent3" accent4="accent4" accent5="accent5" accent6="accent6" hlink="hlink" folHlink="folHlink"/>
  <p:sldLayoutIdLst>
    <p:sldLayoutId id="2147483830" r:id="rId1"/>
    <p:sldLayoutId id="2147483833" r:id="rId2"/>
    <p:sldLayoutId id="2147483834" r:id="rId3"/>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304800"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Trait Theories</a:t>
            </a:r>
          </a:p>
        </p:txBody>
      </p:sp>
    </p:spTree>
    <p:extLst>
      <p:ext uri="{BB962C8B-B14F-4D97-AF65-F5344CB8AC3E}">
        <p14:creationId xmlns:p14="http://schemas.microsoft.com/office/powerpoint/2010/main" val="184897714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stretch>
            <a:fillRect/>
          </a:stretch>
        </p:blipFill>
        <p:spPr>
          <a:xfrm>
            <a:off x="0" y="-9078"/>
            <a:ext cx="9139517" cy="1242848"/>
          </a:xfrm>
          <a:prstGeom prst="rect">
            <a:avLst/>
          </a:prstGeom>
        </p:spPr>
      </p:pic>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PERSONALITY</a:t>
            </a:r>
          </a:p>
        </p:txBody>
      </p:sp>
    </p:spTree>
    <p:extLst>
      <p:ext uri="{BB962C8B-B14F-4D97-AF65-F5344CB8AC3E}">
        <p14:creationId xmlns:p14="http://schemas.microsoft.com/office/powerpoint/2010/main" val="4064477916"/>
      </p:ext>
    </p:extLst>
  </p:cSld>
  <p:clrMap bg1="lt1" tx1="dk1" bg2="lt2" tx2="dk2" accent1="accent1" accent2="accent2" accent3="accent3" accent4="accent4" accent5="accent5" accent6="accent6" hlink="hlink" folHlink="folHlink"/>
  <p:sldLayoutIdLst>
    <p:sldLayoutId id="2147483816" r:id="rId1"/>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bg1"/>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stretch>
            <a:fillRect/>
          </a:stretch>
        </p:blipFill>
        <p:spPr>
          <a:xfrm>
            <a:off x="0" y="-9078"/>
            <a:ext cx="9139517" cy="1242848"/>
          </a:xfrm>
          <a:prstGeom prst="rect">
            <a:avLst/>
          </a:prstGeom>
        </p:spPr>
      </p:pic>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39269"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a:defRPr/>
            </a:pPr>
            <a:r>
              <a:rPr lang="en-US"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2016 Cengage Learning</a:t>
            </a:r>
            <a:r>
              <a:rPr lang="en-US" sz="12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sz="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0" y="6462932"/>
            <a:ext cx="9139518" cy="45719"/>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indent="119063"/>
            <a:r>
              <a:rPr lang="en-US" sz="1600" dirty="0" smtClean="0">
                <a:solidFill>
                  <a:prstClr val="white"/>
                </a:solidFill>
                <a:latin typeface="Tahoma" panose="020B0604030504040204" pitchFamily="34" charset="0"/>
                <a:ea typeface="Tahoma" panose="020B0604030504040204" pitchFamily="34" charset="0"/>
                <a:cs typeface="Tahoma" panose="020B0604030504040204" pitchFamily="34" charset="0"/>
              </a:rPr>
              <a:t>PERSONALITY</a:t>
            </a:r>
          </a:p>
        </p:txBody>
      </p:sp>
    </p:spTree>
    <p:extLst>
      <p:ext uri="{BB962C8B-B14F-4D97-AF65-F5344CB8AC3E}">
        <p14:creationId xmlns:p14="http://schemas.microsoft.com/office/powerpoint/2010/main" val="390196010"/>
      </p:ext>
    </p:extLst>
  </p:cSld>
  <p:clrMap bg1="lt1" tx1="dk1" bg2="lt2" tx2="dk2" accent1="accent1" accent2="accent2" accent3="accent3" accent4="accent4" accent5="accent5" accent6="accent6" hlink="hlink" folHlink="folHlink"/>
  <p:sldLayoutIdLst>
    <p:sldLayoutId id="2147483842" r:id="rId1"/>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bg1"/>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342900" indent="-342900" algn="l" rtl="0" fontAlgn="base">
        <a:spcBef>
          <a:spcPts val="900"/>
        </a:spcBef>
        <a:spcAft>
          <a:spcPct val="0"/>
        </a:spcAft>
        <a:buFont typeface="Arial" charset="0"/>
        <a:buChar char="•"/>
        <a:defRPr sz="32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fontAlgn="base">
        <a:spcBef>
          <a:spcPts val="9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fontAlgn="base">
        <a:spcBef>
          <a:spcPts val="9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78" y="0"/>
            <a:ext cx="9144896" cy="122469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304800" y="139676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a:t>
            </a:r>
            <a:r>
              <a:rPr lang="en-US" dirty="0" smtClean="0"/>
              <a:t>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485580"/>
            <a:ext cx="9144001" cy="379512"/>
          </a:xfrm>
          <a:prstGeom prst="rect">
            <a:avLst/>
          </a:prstGeom>
          <a:solidFill>
            <a:srgbClr val="3278C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p:cNvSpPr txBox="1"/>
          <p:nvPr userDrawn="1"/>
        </p:nvSpPr>
        <p:spPr>
          <a:xfrm>
            <a:off x="6763231" y="6548372"/>
            <a:ext cx="237628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  2016 Cengage Learning</a:t>
            </a:r>
            <a:r>
              <a:rPr kumimoji="0" lang="en-US" sz="1200" b="0" i="0" u="none" strike="noStrike" kern="1200" cap="none" spc="0" normalizeH="0" baseline="0" noProof="0" dirty="0" smtClean="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4482" y="6462326"/>
            <a:ext cx="9135036" cy="46325"/>
          </a:xfrm>
          <a:prstGeom prst="rect">
            <a:avLst/>
          </a:prstGeom>
          <a:solidFill>
            <a:srgbClr val="255997"/>
          </a:solidFill>
          <a:ln w="28575">
            <a:solidFill>
              <a:srgbClr val="255997"/>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1233770"/>
            <a:ext cx="9144000" cy="14176"/>
          </a:xfrm>
          <a:prstGeom prst="rect">
            <a:avLst/>
          </a:prstGeom>
          <a:solidFill>
            <a:schemeClr val="accent1"/>
          </a:solidFill>
          <a:ln w="28575">
            <a:solidFill>
              <a:srgbClr val="3478CA"/>
            </a:solid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userDrawn="1"/>
        </p:nvSpPr>
        <p:spPr>
          <a:xfrm>
            <a:off x="0" y="6519446"/>
            <a:ext cx="4572000" cy="338554"/>
          </a:xfrm>
          <a:prstGeom prst="rect">
            <a:avLst/>
          </a:prstGeom>
          <a:noFill/>
        </p:spPr>
        <p:txBody>
          <a:bodyPr wrap="square" rtlCol="0">
            <a:spAutoFit/>
          </a:bodyPr>
          <a:lstStyle/>
          <a:p>
            <a:pPr marL="0" lvl="0" indent="119063"/>
            <a:r>
              <a:rPr lang="en-US" sz="1600" dirty="0" smtClean="0">
                <a:solidFill>
                  <a:schemeClr val="bg1"/>
                </a:solidFill>
                <a:latin typeface="Tahoma" panose="020B0604030504040204" pitchFamily="34" charset="0"/>
                <a:ea typeface="Tahoma" panose="020B0604030504040204" pitchFamily="34" charset="0"/>
                <a:cs typeface="Tahoma" panose="020B0604030504040204" pitchFamily="34" charset="0"/>
              </a:rPr>
              <a:t>Assessing Personality</a:t>
            </a:r>
          </a:p>
        </p:txBody>
      </p:sp>
    </p:spTree>
    <p:extLst>
      <p:ext uri="{BB962C8B-B14F-4D97-AF65-F5344CB8AC3E}">
        <p14:creationId xmlns:p14="http://schemas.microsoft.com/office/powerpoint/2010/main" val="3286375790"/>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Lst>
  <p:timing>
    <p:tnLst>
      <p:par>
        <p:cTn id="1" dur="indefinite" restart="never" nodeType="tmRoot"/>
      </p:par>
    </p:tnLst>
  </p:timing>
  <p:hf sldNum="0" hdr="0" ftr="0" dt="0"/>
  <p:txStyles>
    <p:titleStyle>
      <a:lvl1pPr marL="119063" indent="0" algn="l" rtl="0" fontAlgn="base">
        <a:spcBef>
          <a:spcPct val="0"/>
        </a:spcBef>
        <a:spcAft>
          <a:spcPct val="0"/>
        </a:spcAft>
        <a:defRPr sz="3200" kern="1200" baseline="0">
          <a:solidFill>
            <a:schemeClr val="tx2">
              <a:lumMod val="50000"/>
            </a:schemeClr>
          </a:solidFill>
          <a:latin typeface="Arial" pitchFamily="34" charset="0"/>
          <a:ea typeface="Arial" charset="0"/>
          <a:cs typeface="Arial" pitchFamily="34" charset="0"/>
        </a:defRPr>
      </a:lvl1pPr>
      <a:lvl2pPr algn="ctr" rtl="0" fontAlgn="base">
        <a:spcBef>
          <a:spcPct val="0"/>
        </a:spcBef>
        <a:spcAft>
          <a:spcPct val="0"/>
        </a:spcAft>
        <a:defRPr sz="4000">
          <a:solidFill>
            <a:schemeClr val="tx1"/>
          </a:solidFill>
          <a:latin typeface="Arial" charset="0"/>
          <a:ea typeface="Arial" charset="0"/>
          <a:cs typeface="Arial" charset="0"/>
        </a:defRPr>
      </a:lvl2pPr>
      <a:lvl3pPr algn="ctr" rtl="0" fontAlgn="base">
        <a:spcBef>
          <a:spcPct val="0"/>
        </a:spcBef>
        <a:spcAft>
          <a:spcPct val="0"/>
        </a:spcAft>
        <a:defRPr sz="4000">
          <a:solidFill>
            <a:schemeClr val="tx1"/>
          </a:solidFill>
          <a:latin typeface="Arial" charset="0"/>
          <a:ea typeface="Arial" charset="0"/>
          <a:cs typeface="Arial" charset="0"/>
        </a:defRPr>
      </a:lvl3pPr>
      <a:lvl4pPr algn="ctr" rtl="0" fontAlgn="base">
        <a:spcBef>
          <a:spcPct val="0"/>
        </a:spcBef>
        <a:spcAft>
          <a:spcPct val="0"/>
        </a:spcAft>
        <a:defRPr sz="4000">
          <a:solidFill>
            <a:schemeClr val="tx1"/>
          </a:solidFill>
          <a:latin typeface="Arial" charset="0"/>
          <a:ea typeface="Arial" charset="0"/>
          <a:cs typeface="Arial" charset="0"/>
        </a:defRPr>
      </a:lvl4pPr>
      <a:lvl5pPr algn="ctr" rtl="0" fontAlgn="base">
        <a:spcBef>
          <a:spcPct val="0"/>
        </a:spcBef>
        <a:spcAft>
          <a:spcPct val="0"/>
        </a:spcAft>
        <a:defRPr sz="4000">
          <a:solidFill>
            <a:schemeClr val="tx1"/>
          </a:solidFill>
          <a:latin typeface="Arial" charset="0"/>
          <a:ea typeface="Arial" charset="0"/>
          <a:cs typeface="Arial" charset="0"/>
        </a:defRPr>
      </a:lvl5pPr>
      <a:lvl6pPr marL="457200" algn="ctr" rtl="0" fontAlgn="base">
        <a:spcBef>
          <a:spcPct val="0"/>
        </a:spcBef>
        <a:spcAft>
          <a:spcPct val="0"/>
        </a:spcAft>
        <a:defRPr sz="4000">
          <a:solidFill>
            <a:schemeClr val="tx1"/>
          </a:solidFill>
          <a:latin typeface="Arial" charset="0"/>
          <a:ea typeface="Arial" charset="0"/>
          <a:cs typeface="Arial" charset="0"/>
        </a:defRPr>
      </a:lvl6pPr>
      <a:lvl7pPr marL="914400" algn="ctr" rtl="0" fontAlgn="base">
        <a:spcBef>
          <a:spcPct val="0"/>
        </a:spcBef>
        <a:spcAft>
          <a:spcPct val="0"/>
        </a:spcAft>
        <a:defRPr sz="4000">
          <a:solidFill>
            <a:schemeClr val="tx1"/>
          </a:solidFill>
          <a:latin typeface="Arial" charset="0"/>
          <a:ea typeface="Arial" charset="0"/>
          <a:cs typeface="Arial" charset="0"/>
        </a:defRPr>
      </a:lvl7pPr>
      <a:lvl8pPr marL="1371600" algn="ctr" rtl="0" fontAlgn="base">
        <a:spcBef>
          <a:spcPct val="0"/>
        </a:spcBef>
        <a:spcAft>
          <a:spcPct val="0"/>
        </a:spcAft>
        <a:defRPr sz="4000">
          <a:solidFill>
            <a:schemeClr val="tx1"/>
          </a:solidFill>
          <a:latin typeface="Arial" charset="0"/>
          <a:ea typeface="Arial" charset="0"/>
          <a:cs typeface="Arial" charset="0"/>
        </a:defRPr>
      </a:lvl8pPr>
      <a:lvl9pPr marL="1828800" algn="ctr" rtl="0" fontAlgn="base">
        <a:spcBef>
          <a:spcPct val="0"/>
        </a:spcBef>
        <a:spcAft>
          <a:spcPct val="0"/>
        </a:spcAft>
        <a:defRPr sz="4000">
          <a:solidFill>
            <a:schemeClr val="tx1"/>
          </a:solidFill>
          <a:latin typeface="Arial" charset="0"/>
          <a:ea typeface="Arial" charset="0"/>
          <a:cs typeface="Arial" charset="0"/>
        </a:defRPr>
      </a:lvl9pPr>
    </p:titleStyle>
    <p:bodyStyle>
      <a:lvl1pPr marL="457200" indent="-457200" algn="l" rtl="0" fontAlgn="base">
        <a:spcBef>
          <a:spcPts val="900"/>
        </a:spcBef>
        <a:spcAft>
          <a:spcPct val="0"/>
        </a:spcAft>
        <a:buClr>
          <a:schemeClr val="tx2">
            <a:lumMod val="50000"/>
          </a:schemeClr>
        </a:buClr>
        <a:buFont typeface="Wingdings 3" panose="05040102010807070707" pitchFamily="18" charset="2"/>
        <a:buChar char=""/>
        <a:defRPr sz="2800" kern="1200">
          <a:solidFill>
            <a:schemeClr val="tx1"/>
          </a:solidFill>
          <a:latin typeface="Arial" pitchFamily="34" charset="0"/>
          <a:ea typeface="Arial" charset="0"/>
          <a:cs typeface="Arial" pitchFamily="34" charset="0"/>
        </a:defRPr>
      </a:lvl1pPr>
      <a:lvl2pPr marL="742950" indent="-285750" algn="l" rtl="0" fontAlgn="base">
        <a:spcBef>
          <a:spcPts val="900"/>
        </a:spcBef>
        <a:spcAft>
          <a:spcPct val="0"/>
        </a:spcAft>
        <a:buClr>
          <a:schemeClr val="tx2">
            <a:lumMod val="75000"/>
          </a:schemeClr>
        </a:buClr>
        <a:buFont typeface="Wingdings" panose="05000000000000000000" pitchFamily="2" charset="2"/>
        <a:buChar char="§"/>
        <a:defRPr sz="2600" kern="1200">
          <a:solidFill>
            <a:schemeClr val="tx2">
              <a:lumMod val="75000"/>
            </a:schemeClr>
          </a:solidFill>
          <a:latin typeface="Arial" pitchFamily="34" charset="0"/>
          <a:ea typeface="Arial" charset="0"/>
          <a:cs typeface="Arial" pitchFamily="34" charset="0"/>
        </a:defRPr>
      </a:lvl2pPr>
      <a:lvl3pPr marL="1143000" indent="-228600" algn="l" rtl="0" fontAlgn="base">
        <a:spcBef>
          <a:spcPts val="900"/>
        </a:spcBef>
        <a:spcAft>
          <a:spcPct val="0"/>
        </a:spcAft>
        <a:buClr>
          <a:schemeClr val="tx2">
            <a:lumMod val="50000"/>
          </a:schemeClr>
        </a:buClr>
        <a:buFont typeface="Arial" charset="0"/>
        <a:buChar char="•"/>
        <a:defRPr sz="2400" kern="1200">
          <a:solidFill>
            <a:schemeClr val="tx2">
              <a:lumMod val="75000"/>
            </a:schemeClr>
          </a:solidFill>
          <a:latin typeface="Arial" pitchFamily="34" charset="0"/>
          <a:ea typeface="Arial" charset="0"/>
          <a:cs typeface="Arial" pitchFamily="34" charset="0"/>
        </a:defRPr>
      </a:lvl3pPr>
      <a:lvl4pPr marL="1600200" indent="-228600" algn="l" rtl="0" fontAlgn="base">
        <a:spcBef>
          <a:spcPts val="900"/>
        </a:spcBef>
        <a:spcAft>
          <a:spcPct val="0"/>
        </a:spcAft>
        <a:buClr>
          <a:schemeClr val="tx2">
            <a:lumMod val="60000"/>
            <a:lumOff val="40000"/>
          </a:schemeClr>
        </a:buClr>
        <a:buFont typeface="Wingdings" panose="05000000000000000000" pitchFamily="2" charset="2"/>
        <a:buChar char="§"/>
        <a:defRPr sz="2000" kern="1200">
          <a:solidFill>
            <a:schemeClr val="tx2">
              <a:lumMod val="75000"/>
            </a:schemeClr>
          </a:solidFill>
          <a:latin typeface="Arial" pitchFamily="34" charset="0"/>
          <a:ea typeface="Arial" charset="0"/>
          <a:cs typeface="Arial" pitchFamily="34" charset="0"/>
        </a:defRPr>
      </a:lvl4pPr>
      <a:lvl5pPr marL="2057400" indent="-228600" algn="l" rtl="0" fontAlgn="base">
        <a:spcBef>
          <a:spcPts val="900"/>
        </a:spcBef>
        <a:spcAft>
          <a:spcPct val="0"/>
        </a:spcAft>
        <a:buClr>
          <a:schemeClr val="tx2">
            <a:lumMod val="60000"/>
            <a:lumOff val="40000"/>
          </a:schemeClr>
        </a:buClr>
        <a:buFont typeface="Arial" charset="0"/>
        <a:buChar char="»"/>
        <a:defRPr sz="2000" kern="1200">
          <a:solidFill>
            <a:schemeClr val="tx2">
              <a:lumMod val="7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Defining Personality</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Key concepts in the study of personality</a:t>
            </a:r>
          </a:p>
          <a:p>
            <a:pPr lvl="1"/>
            <a:endParaRPr lang="en-US" dirty="0" smtClean="0"/>
          </a:p>
        </p:txBody>
      </p:sp>
      <p:pic>
        <p:nvPicPr>
          <p:cNvPr id="7" name="Picture 6"/>
          <p:cNvPicPr>
            <a:picLocks noChangeAspect="1"/>
          </p:cNvPicPr>
          <p:nvPr/>
        </p:nvPicPr>
        <p:blipFill>
          <a:blip r:embed="rId3"/>
          <a:stretch>
            <a:fillRect/>
          </a:stretch>
        </p:blipFill>
        <p:spPr>
          <a:xfrm>
            <a:off x="1759835" y="2590800"/>
            <a:ext cx="5614470" cy="3749040"/>
          </a:xfrm>
          <a:prstGeom prst="rect">
            <a:avLst/>
          </a:prstGeom>
        </p:spPr>
      </p:pic>
    </p:spTree>
    <p:extLst>
      <p:ext uri="{BB962C8B-B14F-4D97-AF65-F5344CB8AC3E}">
        <p14:creationId xmlns:p14="http://schemas.microsoft.com/office/powerpoint/2010/main" val="2510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Personal and collective unconscious</a:t>
            </a:r>
          </a:p>
          <a:p>
            <a:r>
              <a:rPr lang="en-US" dirty="0" smtClean="0"/>
              <a:t>Individual differences</a:t>
            </a:r>
          </a:p>
          <a:p>
            <a:r>
              <a:rPr lang="en-US" dirty="0" smtClean="0"/>
              <a:t>Archetypes</a:t>
            </a:r>
          </a:p>
        </p:txBody>
      </p:sp>
      <p:sp>
        <p:nvSpPr>
          <p:cNvPr id="2" name="Title 1"/>
          <p:cNvSpPr>
            <a:spLocks noGrp="1"/>
          </p:cNvSpPr>
          <p:nvPr>
            <p:ph type="title"/>
          </p:nvPr>
        </p:nvSpPr>
        <p:spPr/>
        <p:txBody>
          <a:bodyPr/>
          <a:lstStyle/>
          <a:p>
            <a:r>
              <a:rPr lang="en-US" dirty="0" smtClean="0"/>
              <a:t>Neo-Freudians: Carl Jung</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014" y="2971800"/>
            <a:ext cx="5124786" cy="3450497"/>
          </a:xfrm>
          <a:prstGeom prst="rect">
            <a:avLst/>
          </a:prstGeom>
        </p:spPr>
      </p:pic>
    </p:spTree>
    <p:extLst>
      <p:ext uri="{BB962C8B-B14F-4D97-AF65-F5344CB8AC3E}">
        <p14:creationId xmlns:p14="http://schemas.microsoft.com/office/powerpoint/2010/main" val="143767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304800" y="1403194"/>
            <a:ext cx="4648200" cy="4921406"/>
          </a:xfrm>
        </p:spPr>
        <p:txBody>
          <a:bodyPr/>
          <a:lstStyle/>
          <a:p>
            <a:r>
              <a:rPr lang="en-US" dirty="0" smtClean="0"/>
              <a:t>Emphasized the impact of a male-dominated society on women</a:t>
            </a:r>
          </a:p>
          <a:p>
            <a:r>
              <a:rPr lang="en-US" dirty="0" smtClean="0"/>
              <a:t>Male envy of pregnancy and motherhood</a:t>
            </a:r>
          </a:p>
          <a:p>
            <a:r>
              <a:rPr lang="en-US" dirty="0" smtClean="0"/>
              <a:t>Basic anxiety</a:t>
            </a:r>
          </a:p>
        </p:txBody>
      </p:sp>
      <p:sp>
        <p:nvSpPr>
          <p:cNvPr id="2" name="Title 1"/>
          <p:cNvSpPr>
            <a:spLocks noGrp="1"/>
          </p:cNvSpPr>
          <p:nvPr>
            <p:ph type="title"/>
          </p:nvPr>
        </p:nvSpPr>
        <p:spPr/>
        <p:txBody>
          <a:bodyPr/>
          <a:lstStyle/>
          <a:p>
            <a:r>
              <a:rPr lang="en-US" dirty="0" smtClean="0"/>
              <a:t>Neo-Freudians: Karen Horney</a:t>
            </a:r>
            <a:endParaRPr lang="en-US" dirty="0"/>
          </a:p>
        </p:txBody>
      </p:sp>
      <p:pic>
        <p:nvPicPr>
          <p:cNvPr id="4" name="Picture 3"/>
          <p:cNvPicPr>
            <a:picLocks noChangeAspect="1"/>
          </p:cNvPicPr>
          <p:nvPr/>
        </p:nvPicPr>
        <p:blipFill>
          <a:blip r:embed="rId3"/>
          <a:stretch>
            <a:fillRect/>
          </a:stretch>
        </p:blipFill>
        <p:spPr>
          <a:xfrm>
            <a:off x="4953000" y="1532177"/>
            <a:ext cx="3681665" cy="4663440"/>
          </a:xfrm>
          <a:prstGeom prst="rect">
            <a:avLst/>
          </a:prstGeom>
        </p:spPr>
      </p:pic>
    </p:spTree>
    <p:extLst>
      <p:ext uri="{BB962C8B-B14F-4D97-AF65-F5344CB8AC3E}">
        <p14:creationId xmlns:p14="http://schemas.microsoft.com/office/powerpoint/2010/main" val="3182399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Influence on culture</a:t>
            </a:r>
          </a:p>
          <a:p>
            <a:r>
              <a:rPr lang="en-US" dirty="0" smtClean="0"/>
              <a:t>Empirical support </a:t>
            </a:r>
          </a:p>
          <a:p>
            <a:r>
              <a:rPr lang="en-US" dirty="0" smtClean="0"/>
              <a:t>Operationalizing constructs</a:t>
            </a:r>
          </a:p>
          <a:p>
            <a:r>
              <a:rPr lang="en-US" dirty="0" smtClean="0"/>
              <a:t>Effectiveness of psychoanalysis</a:t>
            </a:r>
          </a:p>
        </p:txBody>
      </p:sp>
      <p:sp>
        <p:nvSpPr>
          <p:cNvPr id="2" name="Title 1"/>
          <p:cNvSpPr>
            <a:spLocks noGrp="1"/>
          </p:cNvSpPr>
          <p:nvPr>
            <p:ph type="title"/>
          </p:nvPr>
        </p:nvSpPr>
        <p:spPr/>
        <p:txBody>
          <a:bodyPr/>
          <a:lstStyle/>
          <a:p>
            <a:r>
              <a:rPr lang="en-US" dirty="0" smtClean="0"/>
              <a:t>Evaluating Freudian Theory</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17" y="3653009"/>
            <a:ext cx="4320105" cy="2595391"/>
          </a:xfrm>
          <a:prstGeom prst="rect">
            <a:avLst/>
          </a:prstGeom>
        </p:spPr>
      </p:pic>
    </p:spTree>
    <p:extLst>
      <p:ext uri="{BB962C8B-B14F-4D97-AF65-F5344CB8AC3E}">
        <p14:creationId xmlns:p14="http://schemas.microsoft.com/office/powerpoint/2010/main" val="3051736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Humanistic Theories</a:t>
            </a:r>
            <a:endParaRPr lang="en-US" dirty="0"/>
          </a:p>
        </p:txBody>
      </p:sp>
      <p:sp>
        <p:nvSpPr>
          <p:cNvPr id="2" name="Content Placeholder 1"/>
          <p:cNvSpPr>
            <a:spLocks noGrp="1"/>
          </p:cNvSpPr>
          <p:nvPr>
            <p:ph sz="half" idx="2"/>
          </p:nvPr>
        </p:nvSpPr>
        <p:spPr>
          <a:xfrm>
            <a:off x="342900" y="1371600"/>
            <a:ext cx="4533900" cy="4921406"/>
          </a:xfrm>
        </p:spPr>
        <p:txBody>
          <a:bodyPr/>
          <a:lstStyle/>
          <a:p>
            <a:r>
              <a:rPr lang="en-US" dirty="0" smtClean="0"/>
              <a:t>This section covers:</a:t>
            </a:r>
          </a:p>
          <a:p>
            <a:pPr lvl="1"/>
            <a:r>
              <a:rPr lang="en-US" dirty="0"/>
              <a:t>Abraham Maslow</a:t>
            </a:r>
          </a:p>
          <a:p>
            <a:pPr lvl="1"/>
            <a:r>
              <a:rPr lang="en-US" dirty="0" smtClean="0"/>
              <a:t>Carl Rogers</a:t>
            </a:r>
          </a:p>
          <a:p>
            <a:pPr lvl="1"/>
            <a:r>
              <a:rPr lang="en-US" dirty="0" smtClean="0"/>
              <a:t>The role of culture</a:t>
            </a:r>
            <a:endParaRPr lang="en-US" dirty="0"/>
          </a:p>
          <a:p>
            <a:pPr lvl="1"/>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454863"/>
            <a:ext cx="3104509" cy="4754880"/>
          </a:xfrm>
          <a:prstGeom prst="rect">
            <a:avLst/>
          </a:prstGeom>
        </p:spPr>
      </p:pic>
    </p:spTree>
    <p:extLst>
      <p:ext uri="{BB962C8B-B14F-4D97-AF65-F5344CB8AC3E}">
        <p14:creationId xmlns:p14="http://schemas.microsoft.com/office/powerpoint/2010/main" val="3815491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Personality results from motivation</a:t>
            </a:r>
          </a:p>
        </p:txBody>
      </p:sp>
      <p:sp>
        <p:nvSpPr>
          <p:cNvPr id="2" name="Title 1"/>
          <p:cNvSpPr>
            <a:spLocks noGrp="1"/>
          </p:cNvSpPr>
          <p:nvPr>
            <p:ph type="title"/>
          </p:nvPr>
        </p:nvSpPr>
        <p:spPr/>
        <p:txBody>
          <a:bodyPr/>
          <a:lstStyle/>
          <a:p>
            <a:r>
              <a:rPr lang="en-US" dirty="0" smtClean="0"/>
              <a:t>Humanistic Theories – Abraham Maslow</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088" y="1863205"/>
            <a:ext cx="6141963" cy="4537595"/>
          </a:xfrm>
          <a:prstGeom prst="rect">
            <a:avLst/>
          </a:prstGeom>
        </p:spPr>
      </p:pic>
    </p:spTree>
    <p:extLst>
      <p:ext uri="{BB962C8B-B14F-4D97-AF65-F5344CB8AC3E}">
        <p14:creationId xmlns:p14="http://schemas.microsoft.com/office/powerpoint/2010/main" val="2159731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Humans strive toward self-actualization</a:t>
            </a:r>
          </a:p>
          <a:p>
            <a:r>
              <a:rPr lang="en-US" dirty="0" smtClean="0"/>
              <a:t>Congruence vs. incongruence</a:t>
            </a:r>
          </a:p>
        </p:txBody>
      </p:sp>
      <p:sp>
        <p:nvSpPr>
          <p:cNvPr id="2" name="Title 1"/>
          <p:cNvSpPr>
            <a:spLocks noGrp="1"/>
          </p:cNvSpPr>
          <p:nvPr>
            <p:ph type="title"/>
          </p:nvPr>
        </p:nvSpPr>
        <p:spPr/>
        <p:txBody>
          <a:bodyPr/>
          <a:lstStyle/>
          <a:p>
            <a:r>
              <a:rPr lang="en-US" dirty="0" smtClean="0"/>
              <a:t>Humanistic Theories – Carl Rogers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1800"/>
            <a:ext cx="9144000" cy="3164316"/>
          </a:xfrm>
          <a:prstGeom prst="rect">
            <a:avLst/>
          </a:prstGeom>
        </p:spPr>
      </p:pic>
    </p:spTree>
    <p:extLst>
      <p:ext uri="{BB962C8B-B14F-4D97-AF65-F5344CB8AC3E}">
        <p14:creationId xmlns:p14="http://schemas.microsoft.com/office/powerpoint/2010/main" val="20997231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lstStyle/>
          <a:p>
            <a:r>
              <a:rPr lang="en-US" dirty="0" smtClean="0"/>
              <a:t>Collectivistic versus individualistic cultures</a:t>
            </a:r>
            <a:endParaRPr lang="en-US" dirty="0"/>
          </a:p>
        </p:txBody>
      </p:sp>
      <p:sp>
        <p:nvSpPr>
          <p:cNvPr id="2" name="Title 1"/>
          <p:cNvSpPr>
            <a:spLocks noGrp="1"/>
          </p:cNvSpPr>
          <p:nvPr>
            <p:ph type="title"/>
          </p:nvPr>
        </p:nvSpPr>
        <p:spPr/>
        <p:txBody>
          <a:bodyPr/>
          <a:lstStyle/>
          <a:p>
            <a:r>
              <a:rPr lang="en-US" dirty="0" smtClean="0"/>
              <a:t>Culture and Personality</a:t>
            </a:r>
            <a:endParaRPr lang="en-US" dirty="0"/>
          </a:p>
        </p:txBody>
      </p:sp>
      <p:pic>
        <p:nvPicPr>
          <p:cNvPr id="3" name="Picture 2"/>
          <p:cNvPicPr>
            <a:picLocks noChangeAspect="1"/>
          </p:cNvPicPr>
          <p:nvPr/>
        </p:nvPicPr>
        <p:blipFill>
          <a:blip r:embed="rId3"/>
          <a:stretch>
            <a:fillRect/>
          </a:stretch>
        </p:blipFill>
        <p:spPr>
          <a:xfrm>
            <a:off x="1408328" y="2118360"/>
            <a:ext cx="6317484" cy="4206240"/>
          </a:xfrm>
          <a:prstGeom prst="rect">
            <a:avLst/>
          </a:prstGeom>
        </p:spPr>
      </p:pic>
    </p:spTree>
    <p:extLst>
      <p:ext uri="{BB962C8B-B14F-4D97-AF65-F5344CB8AC3E}">
        <p14:creationId xmlns:p14="http://schemas.microsoft.com/office/powerpoint/2010/main" val="2064164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Trait Theories</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Early trait theories</a:t>
            </a:r>
          </a:p>
          <a:p>
            <a:pPr lvl="1"/>
            <a:r>
              <a:rPr lang="en-US" dirty="0" smtClean="0"/>
              <a:t>The Big Five</a:t>
            </a:r>
          </a:p>
          <a:p>
            <a:pPr lvl="1"/>
            <a:endParaRPr lang="en-US" dirty="0" smtClean="0"/>
          </a:p>
        </p:txBody>
      </p:sp>
      <p:pic>
        <p:nvPicPr>
          <p:cNvPr id="5" name="Picture 4"/>
          <p:cNvPicPr>
            <a:picLocks noChangeAspect="1"/>
          </p:cNvPicPr>
          <p:nvPr/>
        </p:nvPicPr>
        <p:blipFill>
          <a:blip r:embed="rId3"/>
          <a:stretch>
            <a:fillRect/>
          </a:stretch>
        </p:blipFill>
        <p:spPr>
          <a:xfrm>
            <a:off x="801141" y="3096235"/>
            <a:ext cx="7531858" cy="3200400"/>
          </a:xfrm>
          <a:prstGeom prst="rect">
            <a:avLst/>
          </a:prstGeom>
        </p:spPr>
      </p:pic>
    </p:spTree>
    <p:extLst>
      <p:ext uri="{BB962C8B-B14F-4D97-AF65-F5344CB8AC3E}">
        <p14:creationId xmlns:p14="http://schemas.microsoft.com/office/powerpoint/2010/main" val="2584336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Personality Traits </a:t>
            </a:r>
            <a:endParaRPr lang="en-US" dirty="0"/>
          </a:p>
        </p:txBody>
      </p:sp>
      <p:pic>
        <p:nvPicPr>
          <p:cNvPr id="3" name="Content Placeholder 2"/>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447800" y="1371600"/>
            <a:ext cx="6687214" cy="5029200"/>
          </a:xfrm>
        </p:spPr>
      </p:pic>
    </p:spTree>
    <p:extLst>
      <p:ext uri="{BB962C8B-B14F-4D97-AF65-F5344CB8AC3E}">
        <p14:creationId xmlns:p14="http://schemas.microsoft.com/office/powerpoint/2010/main" val="515658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Trait Theories – Allport and Cattell</a:t>
            </a:r>
            <a:endParaRPr lang="en-US" dirty="0"/>
          </a:p>
        </p:txBody>
      </p:sp>
      <p:pic>
        <p:nvPicPr>
          <p:cNvPr id="6" name="Picture 5"/>
          <p:cNvPicPr>
            <a:picLocks noChangeAspect="1"/>
          </p:cNvPicPr>
          <p:nvPr/>
        </p:nvPicPr>
        <p:blipFill>
          <a:blip r:embed="rId3"/>
          <a:stretch>
            <a:fillRect/>
          </a:stretch>
        </p:blipFill>
        <p:spPr>
          <a:xfrm>
            <a:off x="1676400" y="1253721"/>
            <a:ext cx="5468391" cy="5120640"/>
          </a:xfrm>
          <a:prstGeom prst="rect">
            <a:avLst/>
          </a:prstGeom>
        </p:spPr>
      </p:pic>
    </p:spTree>
    <p:extLst>
      <p:ext uri="{BB962C8B-B14F-4D97-AF65-F5344CB8AC3E}">
        <p14:creationId xmlns:p14="http://schemas.microsoft.com/office/powerpoint/2010/main" val="3828466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Personality?</a:t>
            </a:r>
            <a:endParaRPr lang="en-US" dirty="0"/>
          </a:p>
        </p:txBody>
      </p:sp>
      <p:sp>
        <p:nvSpPr>
          <p:cNvPr id="8" name="Content Placeholder 7"/>
          <p:cNvSpPr>
            <a:spLocks noGrp="1"/>
          </p:cNvSpPr>
          <p:nvPr>
            <p:ph idx="1"/>
          </p:nvPr>
        </p:nvSpPr>
        <p:spPr>
          <a:xfrm>
            <a:off x="304800" y="1396764"/>
            <a:ext cx="4114800" cy="4525963"/>
          </a:xfrm>
        </p:spPr>
        <p:txBody>
          <a:bodyPr/>
          <a:lstStyle/>
          <a:p>
            <a:r>
              <a:rPr lang="en-US" dirty="0" smtClean="0"/>
              <a:t>Characteristic patterns of thinking, feeling, and behaving</a:t>
            </a:r>
          </a:p>
          <a:p>
            <a:r>
              <a:rPr lang="en-US" dirty="0" smtClean="0"/>
              <a:t>Multiple ways of viewing personality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162" y="1414907"/>
            <a:ext cx="4753638" cy="4734586"/>
          </a:xfrm>
          <a:prstGeom prst="rect">
            <a:avLst/>
          </a:prstGeom>
        </p:spPr>
      </p:pic>
    </p:spTree>
    <p:extLst>
      <p:ext uri="{BB962C8B-B14F-4D97-AF65-F5344CB8AC3E}">
        <p14:creationId xmlns:p14="http://schemas.microsoft.com/office/powerpoint/2010/main" val="4208986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Trait Theories – Eysenck</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640" y="1318836"/>
            <a:ext cx="5144860" cy="5081964"/>
          </a:xfrm>
          <a:prstGeom prst="rect">
            <a:avLst/>
          </a:prstGeom>
        </p:spPr>
      </p:pic>
    </p:spTree>
    <p:extLst>
      <p:ext uri="{BB962C8B-B14F-4D97-AF65-F5344CB8AC3E}">
        <p14:creationId xmlns:p14="http://schemas.microsoft.com/office/powerpoint/2010/main" val="26696855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Five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62" y="1403170"/>
            <a:ext cx="8374816" cy="4997630"/>
          </a:xfrm>
          <a:prstGeom prst="rect">
            <a:avLst/>
          </a:prstGeom>
        </p:spPr>
      </p:pic>
    </p:spTree>
    <p:extLst>
      <p:ext uri="{BB962C8B-B14F-4D97-AF65-F5344CB8AC3E}">
        <p14:creationId xmlns:p14="http://schemas.microsoft.com/office/powerpoint/2010/main" val="3065495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Five (cont’d.)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36" y="1828800"/>
            <a:ext cx="8612268" cy="3426219"/>
          </a:xfrm>
          <a:prstGeom prst="rect">
            <a:avLst/>
          </a:prstGeom>
        </p:spPr>
      </p:pic>
    </p:spTree>
    <p:extLst>
      <p:ext uri="{BB962C8B-B14F-4D97-AF65-F5344CB8AC3E}">
        <p14:creationId xmlns:p14="http://schemas.microsoft.com/office/powerpoint/2010/main" val="13780111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Genetic contributions: temperament; neurotransmitter functioning</a:t>
            </a:r>
          </a:p>
          <a:p>
            <a:r>
              <a:rPr lang="en-US" dirty="0" smtClean="0"/>
              <a:t>Situational factors: person-situation interactions</a:t>
            </a:r>
          </a:p>
        </p:txBody>
      </p:sp>
      <p:sp>
        <p:nvSpPr>
          <p:cNvPr id="2" name="Title 1"/>
          <p:cNvSpPr>
            <a:spLocks noGrp="1"/>
          </p:cNvSpPr>
          <p:nvPr>
            <p:ph type="title"/>
          </p:nvPr>
        </p:nvSpPr>
        <p:spPr/>
        <p:txBody>
          <a:bodyPr/>
          <a:lstStyle/>
          <a:p>
            <a:r>
              <a:rPr lang="en-US" dirty="0" smtClean="0"/>
              <a:t>Implications of Trait Theories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306" y="3048000"/>
            <a:ext cx="4861528" cy="3200400"/>
          </a:xfrm>
          <a:prstGeom prst="rect">
            <a:avLst/>
          </a:prstGeom>
        </p:spPr>
      </p:pic>
    </p:spTree>
    <p:extLst>
      <p:ext uri="{BB962C8B-B14F-4D97-AF65-F5344CB8AC3E}">
        <p14:creationId xmlns:p14="http://schemas.microsoft.com/office/powerpoint/2010/main" val="7444532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Social Cognitive Theories</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Social cognitive approaches to personality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590800"/>
            <a:ext cx="5294310" cy="3657600"/>
          </a:xfrm>
          <a:prstGeom prst="rect">
            <a:avLst/>
          </a:prstGeom>
        </p:spPr>
      </p:pic>
    </p:spTree>
    <p:extLst>
      <p:ext uri="{BB962C8B-B14F-4D97-AF65-F5344CB8AC3E}">
        <p14:creationId xmlns:p14="http://schemas.microsoft.com/office/powerpoint/2010/main" val="1947412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7528" y="1295400"/>
            <a:ext cx="5505869" cy="5029200"/>
          </a:xfrm>
          <a:prstGeom prst="rect">
            <a:avLst/>
          </a:prstGeom>
        </p:spPr>
      </p:pic>
      <p:sp>
        <p:nvSpPr>
          <p:cNvPr id="8" name="Content Placeholder 7"/>
          <p:cNvSpPr>
            <a:spLocks noGrp="1"/>
          </p:cNvSpPr>
          <p:nvPr>
            <p:ph sz="half" idx="2"/>
          </p:nvPr>
        </p:nvSpPr>
        <p:spPr/>
        <p:txBody>
          <a:bodyPr/>
          <a:lstStyle/>
          <a:p>
            <a:r>
              <a:rPr lang="en-US" dirty="0" smtClean="0"/>
              <a:t>Reciprocal determinism</a:t>
            </a:r>
          </a:p>
          <a:p>
            <a:r>
              <a:rPr lang="en-US" dirty="0" smtClean="0"/>
              <a:t>Self-efficacy</a:t>
            </a:r>
          </a:p>
          <a:p>
            <a:pPr lvl="1"/>
            <a:endParaRPr lang="en-US" dirty="0" smtClean="0"/>
          </a:p>
        </p:txBody>
      </p:sp>
      <p:sp>
        <p:nvSpPr>
          <p:cNvPr id="2" name="Title 1"/>
          <p:cNvSpPr>
            <a:spLocks noGrp="1"/>
          </p:cNvSpPr>
          <p:nvPr>
            <p:ph type="title"/>
          </p:nvPr>
        </p:nvSpPr>
        <p:spPr/>
        <p:txBody>
          <a:bodyPr/>
          <a:lstStyle/>
          <a:p>
            <a:r>
              <a:rPr lang="en-US" dirty="0" smtClean="0"/>
              <a:t>Social Cognitive Theories – Albert Bandura</a:t>
            </a:r>
            <a:endParaRPr lang="en-US" dirty="0"/>
          </a:p>
        </p:txBody>
      </p:sp>
      <p:sp>
        <p:nvSpPr>
          <p:cNvPr id="6" name="Rectangle 5"/>
          <p:cNvSpPr/>
          <p:nvPr/>
        </p:nvSpPr>
        <p:spPr>
          <a:xfrm>
            <a:off x="3733800" y="2789274"/>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23289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p:txBody>
          <a:bodyPr/>
          <a:lstStyle/>
          <a:p>
            <a:r>
              <a:rPr lang="en-US" dirty="0" smtClean="0"/>
              <a:t>Locus of control</a:t>
            </a:r>
          </a:p>
          <a:p>
            <a:pPr lvl="1"/>
            <a:r>
              <a:rPr lang="en-US" dirty="0" smtClean="0"/>
              <a:t>External</a:t>
            </a:r>
          </a:p>
          <a:p>
            <a:pPr lvl="1"/>
            <a:r>
              <a:rPr lang="en-US" dirty="0" smtClean="0"/>
              <a:t>Internal</a:t>
            </a:r>
          </a:p>
          <a:p>
            <a:pPr lvl="1"/>
            <a:endParaRPr lang="en-US" dirty="0"/>
          </a:p>
        </p:txBody>
      </p:sp>
      <p:sp>
        <p:nvSpPr>
          <p:cNvPr id="2" name="Title 1"/>
          <p:cNvSpPr>
            <a:spLocks noGrp="1"/>
          </p:cNvSpPr>
          <p:nvPr>
            <p:ph type="title"/>
          </p:nvPr>
        </p:nvSpPr>
        <p:spPr/>
        <p:txBody>
          <a:bodyPr/>
          <a:lstStyle/>
          <a:p>
            <a:r>
              <a:rPr lang="en-US" dirty="0" smtClean="0"/>
              <a:t>Social Cognitive Theories – Rotter</a:t>
            </a:r>
            <a:endParaRPr lang="en-US" dirty="0"/>
          </a:p>
        </p:txBody>
      </p:sp>
      <p:sp>
        <p:nvSpPr>
          <p:cNvPr id="5" name="Rectangle 4"/>
          <p:cNvSpPr/>
          <p:nvPr/>
        </p:nvSpPr>
        <p:spPr>
          <a:xfrm>
            <a:off x="3930502" y="1905000"/>
            <a:ext cx="2029872"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733800" y="2789274"/>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3738880" y="1478280"/>
            <a:ext cx="4181135" cy="4846320"/>
          </a:xfrm>
          <a:prstGeom prst="rect">
            <a:avLst/>
          </a:prstGeom>
        </p:spPr>
      </p:pic>
    </p:spTree>
    <p:extLst>
      <p:ext uri="{BB962C8B-B14F-4D97-AF65-F5344CB8AC3E}">
        <p14:creationId xmlns:p14="http://schemas.microsoft.com/office/powerpoint/2010/main" val="9011172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Assessing Personality</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Personality inventories</a:t>
            </a:r>
          </a:p>
          <a:p>
            <a:pPr lvl="1"/>
            <a:r>
              <a:rPr lang="en-US" dirty="0" smtClean="0"/>
              <a:t>Projective tests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371600"/>
            <a:ext cx="4481465" cy="5029200"/>
          </a:xfrm>
          <a:prstGeom prst="rect">
            <a:avLst/>
          </a:prstGeom>
        </p:spPr>
      </p:pic>
    </p:spTree>
    <p:extLst>
      <p:ext uri="{BB962C8B-B14F-4D97-AF65-F5344CB8AC3E}">
        <p14:creationId xmlns:p14="http://schemas.microsoft.com/office/powerpoint/2010/main" val="1391557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Minnesota Multiphasic Personality Inventory</a:t>
            </a:r>
          </a:p>
        </p:txBody>
      </p:sp>
      <p:sp>
        <p:nvSpPr>
          <p:cNvPr id="2" name="Title 1"/>
          <p:cNvSpPr>
            <a:spLocks noGrp="1"/>
          </p:cNvSpPr>
          <p:nvPr>
            <p:ph type="title"/>
          </p:nvPr>
        </p:nvSpPr>
        <p:spPr/>
        <p:txBody>
          <a:bodyPr/>
          <a:lstStyle/>
          <a:p>
            <a:r>
              <a:rPr lang="en-US" dirty="0" smtClean="0"/>
              <a:t>Personality Inventories</a:t>
            </a:r>
            <a:endParaRPr lang="en-US" dirty="0"/>
          </a:p>
        </p:txBody>
      </p:sp>
      <p:pic>
        <p:nvPicPr>
          <p:cNvPr id="4" name="Picture 3"/>
          <p:cNvPicPr>
            <a:picLocks noChangeAspect="1"/>
          </p:cNvPicPr>
          <p:nvPr/>
        </p:nvPicPr>
        <p:blipFill>
          <a:blip r:embed="rId3"/>
          <a:stretch>
            <a:fillRect/>
          </a:stretch>
        </p:blipFill>
        <p:spPr>
          <a:xfrm>
            <a:off x="343065" y="1855628"/>
            <a:ext cx="8448009" cy="4480560"/>
          </a:xfrm>
          <a:prstGeom prst="rect">
            <a:avLst/>
          </a:prstGeom>
        </p:spPr>
      </p:pic>
    </p:spTree>
    <p:extLst>
      <p:ext uri="{BB962C8B-B14F-4D97-AF65-F5344CB8AC3E}">
        <p14:creationId xmlns:p14="http://schemas.microsoft.com/office/powerpoint/2010/main" val="4237856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Rorschach</a:t>
            </a:r>
          </a:p>
          <a:p>
            <a:r>
              <a:rPr lang="en-US" dirty="0" smtClean="0"/>
              <a:t>Thematic Apperception Test</a:t>
            </a:r>
          </a:p>
        </p:txBody>
      </p:sp>
      <p:sp>
        <p:nvSpPr>
          <p:cNvPr id="2" name="Title 1"/>
          <p:cNvSpPr>
            <a:spLocks noGrp="1"/>
          </p:cNvSpPr>
          <p:nvPr>
            <p:ph type="title"/>
          </p:nvPr>
        </p:nvSpPr>
        <p:spPr/>
        <p:txBody>
          <a:bodyPr/>
          <a:lstStyle/>
          <a:p>
            <a:r>
              <a:rPr lang="en-US" dirty="0" smtClean="0"/>
              <a:t>Projective Tests</a:t>
            </a:r>
            <a:endParaRPr lang="en-US" dirty="0"/>
          </a:p>
        </p:txBody>
      </p:sp>
      <p:pic>
        <p:nvPicPr>
          <p:cNvPr id="4" name="Picture 3"/>
          <p:cNvPicPr>
            <a:picLocks noChangeAspect="1"/>
          </p:cNvPicPr>
          <p:nvPr/>
        </p:nvPicPr>
        <p:blipFill>
          <a:blip r:embed="rId3"/>
          <a:stretch>
            <a:fillRect/>
          </a:stretch>
        </p:blipFill>
        <p:spPr>
          <a:xfrm>
            <a:off x="3629" y="2667000"/>
            <a:ext cx="8997399" cy="3108960"/>
          </a:xfrm>
          <a:prstGeom prst="rect">
            <a:avLst/>
          </a:prstGeom>
        </p:spPr>
      </p:pic>
    </p:spTree>
    <p:extLst>
      <p:ext uri="{BB962C8B-B14F-4D97-AF65-F5344CB8AC3E}">
        <p14:creationId xmlns:p14="http://schemas.microsoft.com/office/powerpoint/2010/main" val="36549332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Questions in Studying Personality</a:t>
            </a:r>
            <a:endParaRPr lang="en-US" dirty="0"/>
          </a:p>
        </p:txBody>
      </p:sp>
      <p:sp>
        <p:nvSpPr>
          <p:cNvPr id="8" name="Content Placeholder 7"/>
          <p:cNvSpPr>
            <a:spLocks noGrp="1"/>
          </p:cNvSpPr>
          <p:nvPr>
            <p:ph idx="1"/>
          </p:nvPr>
        </p:nvSpPr>
        <p:spPr/>
        <p:txBody>
          <a:bodyPr/>
          <a:lstStyle/>
          <a:p>
            <a:r>
              <a:rPr lang="en-US" dirty="0" smtClean="0"/>
              <a:t>To what extent is a person’s personality truly unique?</a:t>
            </a:r>
          </a:p>
          <a:p>
            <a:r>
              <a:rPr lang="en-US" dirty="0" smtClean="0"/>
              <a:t>How much do our personalities overlap with those of others? </a:t>
            </a:r>
          </a:p>
          <a:p>
            <a:r>
              <a:rPr lang="en-US" dirty="0" smtClean="0"/>
              <a:t>How consistent or inconsistent is our behavior across time and across situations? </a:t>
            </a:r>
          </a:p>
          <a:p>
            <a:r>
              <a:rPr lang="en-US" dirty="0" smtClean="0"/>
              <a:t>How much of a role does biology or experience play in developing our personalities? </a:t>
            </a:r>
          </a:p>
          <a:p>
            <a:r>
              <a:rPr lang="en-US" dirty="0" smtClean="0"/>
              <a:t>Is the basic nature of humans good or bad?</a:t>
            </a:r>
          </a:p>
        </p:txBody>
      </p:sp>
    </p:spTree>
    <p:extLst>
      <p:ext uri="{BB962C8B-B14F-4D97-AF65-F5344CB8AC3E}">
        <p14:creationId xmlns:p14="http://schemas.microsoft.com/office/powerpoint/2010/main" val="41113627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Psychodynamic Theories</a:t>
            </a:r>
            <a:endParaRPr lang="en-US" dirty="0"/>
          </a:p>
        </p:txBody>
      </p:sp>
      <p:sp>
        <p:nvSpPr>
          <p:cNvPr id="2" name="Content Placeholder 1"/>
          <p:cNvSpPr>
            <a:spLocks noGrp="1"/>
          </p:cNvSpPr>
          <p:nvPr>
            <p:ph sz="half" idx="2"/>
          </p:nvPr>
        </p:nvSpPr>
        <p:spPr/>
        <p:txBody>
          <a:bodyPr/>
          <a:lstStyle/>
          <a:p>
            <a:r>
              <a:rPr lang="en-US" dirty="0" smtClean="0"/>
              <a:t>This section covers:</a:t>
            </a:r>
          </a:p>
          <a:p>
            <a:pPr lvl="1"/>
            <a:r>
              <a:rPr lang="en-US" dirty="0" smtClean="0"/>
              <a:t>Freudian theory</a:t>
            </a:r>
          </a:p>
          <a:p>
            <a:pPr lvl="1"/>
            <a:r>
              <a:rPr lang="en-US" dirty="0" smtClean="0"/>
              <a:t>Neo-Freudian approaches</a:t>
            </a:r>
          </a:p>
          <a:p>
            <a:pPr lvl="1"/>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1703" y="3352800"/>
            <a:ext cx="4710734" cy="3017520"/>
          </a:xfrm>
          <a:prstGeom prst="rect">
            <a:avLst/>
          </a:prstGeom>
        </p:spPr>
      </p:pic>
    </p:spTree>
    <p:extLst>
      <p:ext uri="{BB962C8B-B14F-4D97-AF65-F5344CB8AC3E}">
        <p14:creationId xmlns:p14="http://schemas.microsoft.com/office/powerpoint/2010/main" val="34446808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Id</a:t>
            </a:r>
          </a:p>
          <a:p>
            <a:r>
              <a:rPr lang="en-US" dirty="0" smtClean="0"/>
              <a:t>Ego</a:t>
            </a:r>
          </a:p>
          <a:p>
            <a:r>
              <a:rPr lang="en-US" dirty="0" smtClean="0"/>
              <a:t>Superego</a:t>
            </a:r>
          </a:p>
        </p:txBody>
      </p:sp>
      <p:sp>
        <p:nvSpPr>
          <p:cNvPr id="2" name="Title 1"/>
          <p:cNvSpPr>
            <a:spLocks noGrp="1"/>
          </p:cNvSpPr>
          <p:nvPr>
            <p:ph type="title"/>
          </p:nvPr>
        </p:nvSpPr>
        <p:spPr/>
        <p:txBody>
          <a:bodyPr/>
          <a:lstStyle/>
          <a:p>
            <a:r>
              <a:rPr lang="en-US" dirty="0" smtClean="0"/>
              <a:t>Freudian Personality Structure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7340" y="1371600"/>
            <a:ext cx="5441860" cy="5031008"/>
          </a:xfrm>
          <a:prstGeom prst="rect">
            <a:avLst/>
          </a:prstGeom>
        </p:spPr>
      </p:pic>
    </p:spTree>
    <p:extLst>
      <p:ext uri="{BB962C8B-B14F-4D97-AF65-F5344CB8AC3E}">
        <p14:creationId xmlns:p14="http://schemas.microsoft.com/office/powerpoint/2010/main" val="7880451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Levels of Awareness</a:t>
            </a:r>
            <a:endParaRPr lang="en-US" dirty="0"/>
          </a:p>
        </p:txBody>
      </p:sp>
      <p:pic>
        <p:nvPicPr>
          <p:cNvPr id="6" name="Picture 5"/>
          <p:cNvPicPr>
            <a:picLocks noChangeAspect="1"/>
          </p:cNvPicPr>
          <p:nvPr/>
        </p:nvPicPr>
        <p:blipFill>
          <a:blip r:embed="rId3"/>
          <a:stretch>
            <a:fillRect/>
          </a:stretch>
        </p:blipFill>
        <p:spPr>
          <a:xfrm>
            <a:off x="914400" y="1257349"/>
            <a:ext cx="7791795" cy="5120640"/>
          </a:xfrm>
          <a:prstGeom prst="rect">
            <a:avLst/>
          </a:prstGeom>
        </p:spPr>
      </p:pic>
    </p:spTree>
    <p:extLst>
      <p:ext uri="{BB962C8B-B14F-4D97-AF65-F5344CB8AC3E}">
        <p14:creationId xmlns:p14="http://schemas.microsoft.com/office/powerpoint/2010/main" val="2633535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Freudian Defense Mechanisms</a:t>
            </a:r>
            <a:endParaRPr lang="en-US" dirty="0"/>
          </a:p>
        </p:txBody>
      </p:sp>
      <p:pic>
        <p:nvPicPr>
          <p:cNvPr id="7" name="Picture 6"/>
          <p:cNvPicPr>
            <a:picLocks noChangeAspect="1"/>
          </p:cNvPicPr>
          <p:nvPr/>
        </p:nvPicPr>
        <p:blipFill>
          <a:blip r:embed="rId3"/>
          <a:stretch>
            <a:fillRect/>
          </a:stretch>
        </p:blipFill>
        <p:spPr>
          <a:xfrm>
            <a:off x="1143000" y="1371600"/>
            <a:ext cx="6645402" cy="4937760"/>
          </a:xfrm>
          <a:prstGeom prst="rect">
            <a:avLst/>
          </a:prstGeom>
          <a:ln w="38100" cap="sq">
            <a:solidFill>
              <a:srgbClr val="3278C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7260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Freudian Psychosexual Development</a:t>
            </a:r>
            <a:endParaRPr lang="en-US" dirty="0"/>
          </a:p>
        </p:txBody>
      </p:sp>
      <p:pic>
        <p:nvPicPr>
          <p:cNvPr id="11" name="Picture 10"/>
          <p:cNvPicPr>
            <a:picLocks noChangeAspect="1"/>
          </p:cNvPicPr>
          <p:nvPr/>
        </p:nvPicPr>
        <p:blipFill>
          <a:blip r:embed="rId3"/>
          <a:stretch>
            <a:fillRect/>
          </a:stretch>
        </p:blipFill>
        <p:spPr>
          <a:xfrm>
            <a:off x="112101" y="1371600"/>
            <a:ext cx="8909938" cy="4846320"/>
          </a:xfrm>
          <a:prstGeom prst="rect">
            <a:avLst/>
          </a:prstGeom>
          <a:ln w="38100" cap="sq">
            <a:solidFill>
              <a:srgbClr val="3278C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392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p:txBody>
          <a:bodyPr/>
          <a:lstStyle/>
          <a:p>
            <a:r>
              <a:rPr lang="en-US" dirty="0" smtClean="0"/>
              <a:t>Inferiority complex</a:t>
            </a:r>
          </a:p>
          <a:p>
            <a:r>
              <a:rPr lang="en-US" dirty="0" smtClean="0"/>
              <a:t>Overcompensation</a:t>
            </a:r>
          </a:p>
          <a:p>
            <a:r>
              <a:rPr lang="en-US" dirty="0"/>
              <a:t>Birth </a:t>
            </a:r>
            <a:r>
              <a:rPr lang="en-US" dirty="0" smtClean="0"/>
              <a:t>order</a:t>
            </a:r>
            <a:endParaRPr lang="en-US" dirty="0"/>
          </a:p>
        </p:txBody>
      </p:sp>
      <p:sp>
        <p:nvSpPr>
          <p:cNvPr id="2" name="Title 1"/>
          <p:cNvSpPr>
            <a:spLocks noGrp="1"/>
          </p:cNvSpPr>
          <p:nvPr>
            <p:ph type="title"/>
          </p:nvPr>
        </p:nvSpPr>
        <p:spPr/>
        <p:txBody>
          <a:bodyPr/>
          <a:lstStyle/>
          <a:p>
            <a:r>
              <a:rPr lang="en-US" dirty="0" smtClean="0"/>
              <a:t>Neo-Freudians: Alfred Adler</a:t>
            </a:r>
            <a:endParaRPr lang="en-US" dirty="0"/>
          </a:p>
        </p:txBody>
      </p:sp>
      <p:pic>
        <p:nvPicPr>
          <p:cNvPr id="5" name="Picture 4"/>
          <p:cNvPicPr>
            <a:picLocks noChangeAspect="1"/>
          </p:cNvPicPr>
          <p:nvPr/>
        </p:nvPicPr>
        <p:blipFill>
          <a:blip r:embed="rId3"/>
          <a:stretch>
            <a:fillRect/>
          </a:stretch>
        </p:blipFill>
        <p:spPr>
          <a:xfrm>
            <a:off x="4533900" y="1486457"/>
            <a:ext cx="3209367" cy="4754880"/>
          </a:xfrm>
          <a:prstGeom prst="rect">
            <a:avLst/>
          </a:prstGeom>
        </p:spPr>
      </p:pic>
    </p:spTree>
    <p:extLst>
      <p:ext uri="{BB962C8B-B14F-4D97-AF65-F5344CB8AC3E}">
        <p14:creationId xmlns:p14="http://schemas.microsoft.com/office/powerpoint/2010/main" val="10667071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9617</TotalTime>
  <Words>7964</Words>
  <Application>Microsoft Office PowerPoint</Application>
  <PresentationFormat>On-screen Show (4:3)</PresentationFormat>
  <Paragraphs>484</Paragraphs>
  <Slides>29</Slides>
  <Notes>29</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29</vt:i4>
      </vt:variant>
    </vt:vector>
  </HeadingPairs>
  <TitlesOfParts>
    <vt:vector size="43" baseType="lpstr">
      <vt:lpstr>MS PGothic</vt:lpstr>
      <vt:lpstr>Arial</vt:lpstr>
      <vt:lpstr>Calibri</vt:lpstr>
      <vt:lpstr>Tahoma</vt:lpstr>
      <vt:lpstr>Wingdings</vt:lpstr>
      <vt:lpstr>Wingdings 3</vt:lpstr>
      <vt:lpstr>Office Theme</vt:lpstr>
      <vt:lpstr>1_Office Theme</vt:lpstr>
      <vt:lpstr>2_Office Theme</vt:lpstr>
      <vt:lpstr>4_Office Theme</vt:lpstr>
      <vt:lpstr>8_Office Theme</vt:lpstr>
      <vt:lpstr>3_Office Theme</vt:lpstr>
      <vt:lpstr>6_Office Theme</vt:lpstr>
      <vt:lpstr>9_Office Theme</vt:lpstr>
      <vt:lpstr>Defining Personality</vt:lpstr>
      <vt:lpstr>What Is Personality?</vt:lpstr>
      <vt:lpstr>Important Questions in Studying Personality</vt:lpstr>
      <vt:lpstr>Psychodynamic Theories</vt:lpstr>
      <vt:lpstr>Freudian Personality Structure</vt:lpstr>
      <vt:lpstr>Levels of Awareness</vt:lpstr>
      <vt:lpstr>Freudian Defense Mechanisms</vt:lpstr>
      <vt:lpstr>Freudian Psychosexual Development</vt:lpstr>
      <vt:lpstr>Neo-Freudians: Alfred Adler</vt:lpstr>
      <vt:lpstr>Neo-Freudians: Carl Jung</vt:lpstr>
      <vt:lpstr>Neo-Freudians: Karen Horney</vt:lpstr>
      <vt:lpstr>Evaluating Freudian Theory</vt:lpstr>
      <vt:lpstr>Humanistic Theories</vt:lpstr>
      <vt:lpstr>Humanistic Theories – Abraham Maslow</vt:lpstr>
      <vt:lpstr>Humanistic Theories – Carl Rogers</vt:lpstr>
      <vt:lpstr>Culture and Personality</vt:lpstr>
      <vt:lpstr>Trait Theories</vt:lpstr>
      <vt:lpstr>Personality Traits </vt:lpstr>
      <vt:lpstr>Early Trait Theories – Allport and Cattell</vt:lpstr>
      <vt:lpstr>Early Trait Theories – Eysenck</vt:lpstr>
      <vt:lpstr>The Big Five</vt:lpstr>
      <vt:lpstr>The Big Five (cont’d.)</vt:lpstr>
      <vt:lpstr>Implications of Trait Theories</vt:lpstr>
      <vt:lpstr>Social Cognitive Theories</vt:lpstr>
      <vt:lpstr>Social Cognitive Theories – Albert Bandura</vt:lpstr>
      <vt:lpstr>Social Cognitive Theories – Rotter</vt:lpstr>
      <vt:lpstr>Assessing Personality</vt:lpstr>
      <vt:lpstr>Personality Inventories</vt:lpstr>
      <vt:lpstr>Projective Tests</vt:lpstr>
    </vt:vector>
  </TitlesOfParts>
  <Company>Cengage Learning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IP Biopsych Part 1</dc:title>
  <dc:creator>Rita Mitra</dc:creator>
  <cp:lastModifiedBy>Behensky, Charles</cp:lastModifiedBy>
  <cp:revision>963</cp:revision>
  <dcterms:created xsi:type="dcterms:W3CDTF">2011-11-29T18:47:51Z</dcterms:created>
  <dcterms:modified xsi:type="dcterms:W3CDTF">2014-12-19T16:37:44Z</dcterms:modified>
</cp:coreProperties>
</file>