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23" r:id="rId2"/>
    <p:sldMasterId id="2147483829" r:id="rId3"/>
    <p:sldMasterId id="2147483835" r:id="rId4"/>
    <p:sldMasterId id="2147483810" r:id="rId5"/>
  </p:sldMasterIdLst>
  <p:notesMasterIdLst>
    <p:notesMasterId r:id="rId41"/>
  </p:notesMasterIdLst>
  <p:handoutMasterIdLst>
    <p:handoutMasterId r:id="rId42"/>
  </p:handoutMasterIdLst>
  <p:sldIdLst>
    <p:sldId id="580" r:id="rId6"/>
    <p:sldId id="550" r:id="rId7"/>
    <p:sldId id="551" r:id="rId8"/>
    <p:sldId id="554" r:id="rId9"/>
    <p:sldId id="555" r:id="rId10"/>
    <p:sldId id="557" r:id="rId11"/>
    <p:sldId id="558" r:id="rId12"/>
    <p:sldId id="559" r:id="rId13"/>
    <p:sldId id="560" r:id="rId14"/>
    <p:sldId id="561" r:id="rId15"/>
    <p:sldId id="562" r:id="rId16"/>
    <p:sldId id="583" r:id="rId17"/>
    <p:sldId id="563" r:id="rId18"/>
    <p:sldId id="582" r:id="rId19"/>
    <p:sldId id="564" r:id="rId20"/>
    <p:sldId id="584" r:id="rId21"/>
    <p:sldId id="565" r:id="rId22"/>
    <p:sldId id="566" r:id="rId23"/>
    <p:sldId id="567" r:id="rId24"/>
    <p:sldId id="586" r:id="rId25"/>
    <p:sldId id="585" r:id="rId26"/>
    <p:sldId id="568" r:id="rId27"/>
    <p:sldId id="587" r:id="rId28"/>
    <p:sldId id="569" r:id="rId29"/>
    <p:sldId id="588" r:id="rId30"/>
    <p:sldId id="570" r:id="rId31"/>
    <p:sldId id="571" r:id="rId32"/>
    <p:sldId id="573" r:id="rId33"/>
    <p:sldId id="589" r:id="rId34"/>
    <p:sldId id="574" r:id="rId35"/>
    <p:sldId id="590" r:id="rId36"/>
    <p:sldId id="576" r:id="rId37"/>
    <p:sldId id="577" r:id="rId38"/>
    <p:sldId id="591" r:id="rId39"/>
    <p:sldId id="578"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 initials="P" lastIdx="5" clrIdx="0"/>
  <p:cmAuthor id="1" name="Rita Mitra" initials="RM" lastIdx="14" clrIdx="1">
    <p:extLst/>
  </p:cmAuthor>
  <p:cmAuthor id="2" name="rmitra" initials="r" lastIdx="1" clrIdx="2">
    <p:extLst/>
  </p:cmAuthor>
  <p:cmAuthor id="3" name="Spiegelman, Jason S." initials="SJS" lastIdx="5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6388FD"/>
    <a:srgbClr val="2B67AF"/>
    <a:srgbClr val="308ACA"/>
    <a:srgbClr val="3278C8"/>
    <a:srgbClr val="CCDAEC"/>
    <a:srgbClr val="75A7DD"/>
    <a:srgbClr val="629DD1"/>
    <a:srgbClr val="32A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69020" autoAdjust="0"/>
  </p:normalViewPr>
  <p:slideViewPr>
    <p:cSldViewPr>
      <p:cViewPr varScale="1">
        <p:scale>
          <a:sx n="63" d="100"/>
          <a:sy n="63" d="100"/>
        </p:scale>
        <p:origin x="22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094" y="-1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871B99A7-940D-43EE-A635-451D962CB9FC}" type="datetimeFigureOut">
              <a:rPr lang="en-US"/>
              <a:pPr>
                <a:defRPr/>
              </a:pPr>
              <a:t>3/17/2015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B9F2514-638C-4031-A4EB-8481F71746D3}" type="slidenum">
              <a:rPr lang="en-US" altLang="en-US"/>
              <a:pPr>
                <a:defRPr/>
              </a:pPr>
              <a:t>‹#›</a:t>
            </a:fld>
            <a:endParaRPr lang="en-US" altLang="en-US" dirty="0"/>
          </a:p>
        </p:txBody>
      </p:sp>
    </p:spTree>
    <p:extLst>
      <p:ext uri="{BB962C8B-B14F-4D97-AF65-F5344CB8AC3E}">
        <p14:creationId xmlns:p14="http://schemas.microsoft.com/office/powerpoint/2010/main" val="3259128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333B9B5-F6D7-4318-B432-D59F27B20DAC}" type="datetimeFigureOut">
              <a:rPr lang="en-US" altLang="en-US"/>
              <a:pPr>
                <a:defRPr/>
              </a:pPr>
              <a:t>3/17/2015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4B1768B-3959-44A2-98E9-1DEF05CB2FB9}" type="slidenum">
              <a:rPr lang="en-US" altLang="en-US"/>
              <a:pPr>
                <a:defRPr/>
              </a:pPr>
              <a:t>‹#›</a:t>
            </a:fld>
            <a:endParaRPr lang="en-US" altLang="en-US" dirty="0"/>
          </a:p>
        </p:txBody>
      </p:sp>
    </p:spTree>
    <p:extLst>
      <p:ext uri="{BB962C8B-B14F-4D97-AF65-F5344CB8AC3E}">
        <p14:creationId xmlns:p14="http://schemas.microsoft.com/office/powerpoint/2010/main" val="278980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r>
              <a:rPr lang="en-US" altLang="en-US" sz="2600" dirty="0" smtClean="0">
                <a:solidFill>
                  <a:srgbClr val="000000"/>
                </a:solidFill>
                <a:cs typeface="Times New Roman" panose="02020603050405020304" pitchFamily="18" charset="0"/>
              </a:rPr>
              <a:t>Sex: one’s physical, biological classification as male or female</a:t>
            </a:r>
          </a:p>
          <a:p>
            <a:pPr eaLnBrk="1" hangingPunct="1"/>
            <a:r>
              <a:rPr lang="en-US" altLang="en-US" sz="2600" dirty="0" smtClean="0">
                <a:solidFill>
                  <a:srgbClr val="000000"/>
                </a:solidFill>
                <a:cs typeface="Times New Roman" panose="02020603050405020304" pitchFamily="18" charset="0"/>
              </a:rPr>
              <a:t>Gender: psychological and social characteristics associated with being male or female</a:t>
            </a:r>
          </a:p>
          <a:p>
            <a:pPr eaLnBrk="1" hangingPunct="1"/>
            <a:endParaRPr lang="en-US" altLang="en-US" sz="2600" dirty="0" smtClean="0">
              <a:solidFill>
                <a:srgbClr val="000000"/>
              </a:solidFill>
              <a:cs typeface="Times New Roman" panose="02020603050405020304" pitchFamily="18" charset="0"/>
            </a:endParaRPr>
          </a:p>
          <a:p>
            <a:pPr eaLnBrk="1" hangingPunct="1"/>
            <a:r>
              <a:rPr lang="en-US" altLang="en-US" sz="2600" dirty="0" smtClean="0">
                <a:solidFill>
                  <a:srgbClr val="000000"/>
                </a:solidFill>
                <a:cs typeface="Times New Roman" panose="02020603050405020304" pitchFamily="18" charset="0"/>
              </a:rPr>
              <a:t>Dimensions of sex (p. 350)</a:t>
            </a:r>
          </a:p>
          <a:p>
            <a:pPr lvl="1"/>
            <a:r>
              <a:rPr lang="en-US" altLang="en-US" sz="2400" dirty="0" smtClean="0">
                <a:solidFill>
                  <a:srgbClr val="000000"/>
                </a:solidFill>
                <a:cs typeface="Times New Roman" panose="02020603050405020304" pitchFamily="18" charset="0"/>
              </a:rPr>
              <a:t>Genetic sex: XX or XY chromosomes’ </a:t>
            </a:r>
          </a:p>
          <a:p>
            <a:pPr marL="0" indent="0" eaLnBrk="1" hangingPunct="1">
              <a:buNone/>
            </a:pPr>
            <a:r>
              <a:rPr lang="en-US" altLang="en-US" dirty="0" smtClean="0">
                <a:solidFill>
                  <a:srgbClr val="000000"/>
                </a:solidFill>
                <a:latin typeface="Arial" panose="020B0604020202020204" pitchFamily="34" charset="0"/>
                <a:cs typeface="Times New Roman" panose="02020603050405020304" pitchFamily="18" charset="0"/>
              </a:rPr>
              <a:t>Determined at the instant of conception</a:t>
            </a:r>
          </a:p>
          <a:p>
            <a:pPr eaLnBrk="1" hangingPunct="1"/>
            <a:r>
              <a:rPr lang="en-US" altLang="en-US" dirty="0" smtClean="0">
                <a:solidFill>
                  <a:srgbClr val="000000"/>
                </a:solidFill>
                <a:latin typeface="Arial" panose="020B0604020202020204" pitchFamily="34" charset="0"/>
                <a:cs typeface="Times New Roman" panose="02020603050405020304" pitchFamily="18" charset="0"/>
              </a:rPr>
              <a:t>XX: two X chromosomes </a:t>
            </a:r>
            <a:r>
              <a:rPr lang="en-US" altLang="en-US" dirty="0" smtClean="0">
                <a:solidFill>
                  <a:srgbClr val="000000"/>
                </a:solidFill>
                <a:cs typeface="Times New Roman" panose="02020603050405020304" pitchFamily="18" charset="0"/>
              </a:rPr>
              <a:t>produce a </a:t>
            </a:r>
            <a:r>
              <a:rPr lang="en-US" altLang="en-US" dirty="0" smtClean="0">
                <a:solidFill>
                  <a:srgbClr val="000000"/>
                </a:solidFill>
                <a:latin typeface="Arial" panose="020B0604020202020204" pitchFamily="34" charset="0"/>
                <a:cs typeface="Times New Roman" panose="02020603050405020304" pitchFamily="18" charset="0"/>
              </a:rPr>
              <a:t>female </a:t>
            </a:r>
          </a:p>
          <a:p>
            <a:pPr eaLnBrk="1" hangingPunct="1"/>
            <a:r>
              <a:rPr lang="en-US" altLang="en-US" dirty="0" smtClean="0">
                <a:solidFill>
                  <a:srgbClr val="000000"/>
                </a:solidFill>
                <a:latin typeface="Arial" panose="020B0604020202020204" pitchFamily="34" charset="0"/>
                <a:cs typeface="Times New Roman" panose="02020603050405020304" pitchFamily="18" charset="0"/>
              </a:rPr>
              <a:t>XY: an X chromosome from the mother and a Y chromosome from the father produce a male </a:t>
            </a:r>
          </a:p>
          <a:p>
            <a:pPr eaLnBrk="1" hangingPunct="1"/>
            <a:r>
              <a:rPr lang="en-US" altLang="en-US" dirty="0" err="1" smtClean="0">
                <a:solidFill>
                  <a:srgbClr val="000000"/>
                </a:solidFill>
                <a:latin typeface="Arial" panose="020B0604020202020204" pitchFamily="34" charset="0"/>
                <a:cs typeface="Times New Roman" panose="02020603050405020304" pitchFamily="18" charset="0"/>
              </a:rPr>
              <a:t>Kleinfelter’s</a:t>
            </a:r>
            <a:r>
              <a:rPr lang="en-US" altLang="en-US" dirty="0" smtClean="0">
                <a:solidFill>
                  <a:srgbClr val="000000"/>
                </a:solidFill>
                <a:latin typeface="Arial" panose="020B0604020202020204" pitchFamily="34" charset="0"/>
                <a:cs typeface="Times New Roman" panose="02020603050405020304" pitchFamily="18" charset="0"/>
              </a:rPr>
              <a:t> syndrome: boy is born XXY; may appear feminine, have undersized sex organs, and be infertile</a:t>
            </a:r>
          </a:p>
          <a:p>
            <a:pPr eaLnBrk="1" hangingPunct="1"/>
            <a:r>
              <a:rPr lang="en-US" altLang="en-US" dirty="0" smtClean="0">
                <a:solidFill>
                  <a:srgbClr val="000000"/>
                </a:solidFill>
                <a:latin typeface="Arial" panose="020B0604020202020204" pitchFamily="34" charset="0"/>
                <a:cs typeface="Times New Roman" panose="02020603050405020304" pitchFamily="18" charset="0"/>
              </a:rPr>
              <a:t>Turner’s syndrome: girl </a:t>
            </a:r>
            <a:r>
              <a:rPr lang="en-US" altLang="en-US" dirty="0" smtClean="0">
                <a:solidFill>
                  <a:srgbClr val="000000"/>
                </a:solidFill>
                <a:cs typeface="Times New Roman" panose="02020603050405020304" pitchFamily="18" charset="0"/>
              </a:rPr>
              <a:t>is born with </a:t>
            </a:r>
            <a:r>
              <a:rPr lang="en-US" altLang="en-US" dirty="0" smtClean="0">
                <a:solidFill>
                  <a:srgbClr val="000000"/>
                </a:solidFill>
                <a:latin typeface="Arial" panose="020B0604020202020204" pitchFamily="34" charset="0"/>
                <a:cs typeface="Times New Roman" panose="02020603050405020304" pitchFamily="18" charset="0"/>
              </a:rPr>
              <a:t>only one X chromosome; will be infertile and may appear boyish as an adolescent</a:t>
            </a:r>
          </a:p>
          <a:p>
            <a:pPr lvl="1"/>
            <a:endParaRPr lang="en-US" altLang="en-US" sz="2400" dirty="0" smtClean="0">
              <a:solidFill>
                <a:srgbClr val="000000"/>
              </a:solidFill>
              <a:cs typeface="Times New Roman" panose="02020603050405020304" pitchFamily="18" charset="0"/>
            </a:endParaRPr>
          </a:p>
          <a:p>
            <a:pPr lvl="1"/>
            <a:r>
              <a:rPr lang="en-US" altLang="en-US" sz="2400" dirty="0" smtClean="0">
                <a:solidFill>
                  <a:srgbClr val="000000"/>
                </a:solidFill>
                <a:cs typeface="Times New Roman" panose="02020603050405020304" pitchFamily="18" charset="0"/>
              </a:rPr>
              <a:t>Gonadal sex: ovaries or testes</a:t>
            </a:r>
          </a:p>
          <a:p>
            <a:pPr lvl="1"/>
            <a:r>
              <a:rPr lang="en-US" sz="1200" b="1" i="0" u="none" strike="noStrike" kern="1200" baseline="0" dirty="0" smtClean="0">
                <a:solidFill>
                  <a:schemeClr val="tx1"/>
                </a:solidFill>
                <a:latin typeface="+mn-lt"/>
                <a:ea typeface="MS PGothic" panose="020B0600070205080204" pitchFamily="34" charset="-128"/>
                <a:cs typeface="+mn-cs"/>
              </a:rPr>
              <a:t>gonads </a:t>
            </a:r>
            <a:r>
              <a:rPr lang="en-US" sz="1200" b="0" i="0" u="none" strike="noStrike" kern="1200" baseline="0" dirty="0" smtClean="0">
                <a:solidFill>
                  <a:schemeClr val="tx1"/>
                </a:solidFill>
                <a:latin typeface="+mn-lt"/>
                <a:ea typeface="MS PGothic" panose="020B0600070205080204" pitchFamily="34" charset="-128"/>
                <a:cs typeface="+mn-cs"/>
              </a:rPr>
              <a:t>(or sex glands) affect sexual development and behavior by secreting </a:t>
            </a:r>
            <a:r>
              <a:rPr lang="en-US" sz="1200" b="1" i="0" u="none" strike="noStrike" kern="1200" baseline="0" dirty="0" smtClean="0">
                <a:solidFill>
                  <a:schemeClr val="tx1"/>
                </a:solidFill>
                <a:latin typeface="+mn-lt"/>
                <a:ea typeface="MS PGothic" panose="020B0600070205080204" pitchFamily="34" charset="-128"/>
                <a:cs typeface="+mn-cs"/>
              </a:rPr>
              <a:t>estrogens </a:t>
            </a:r>
            <a:r>
              <a:rPr lang="en-US" sz="1200" b="0" i="0" u="none" strike="noStrike" kern="1200" baseline="0" dirty="0" smtClean="0">
                <a:solidFill>
                  <a:schemeClr val="tx1"/>
                </a:solidFill>
                <a:latin typeface="+mn-lt"/>
                <a:ea typeface="MS PGothic" panose="020B0600070205080204" pitchFamily="34" charset="-128"/>
                <a:cs typeface="+mn-cs"/>
              </a:rPr>
              <a:t>(female hormones) and </a:t>
            </a:r>
            <a:r>
              <a:rPr lang="en-US" sz="1200" b="1" i="0" u="none" strike="noStrike" kern="1200" baseline="0" dirty="0" smtClean="0">
                <a:solidFill>
                  <a:schemeClr val="tx1"/>
                </a:solidFill>
                <a:latin typeface="+mn-lt"/>
                <a:ea typeface="MS PGothic" panose="020B0600070205080204" pitchFamily="34" charset="-128"/>
                <a:cs typeface="+mn-cs"/>
              </a:rPr>
              <a:t>androgens </a:t>
            </a:r>
            <a:r>
              <a:rPr lang="en-US" sz="1200" b="0" i="0" u="none" strike="noStrike" kern="1200" baseline="0" dirty="0" smtClean="0">
                <a:solidFill>
                  <a:schemeClr val="tx1"/>
                </a:solidFill>
                <a:latin typeface="+mn-lt"/>
                <a:ea typeface="MS PGothic" panose="020B0600070205080204" pitchFamily="34" charset="-128"/>
                <a:cs typeface="+mn-cs"/>
              </a:rPr>
              <a:t>(male hormones)</a:t>
            </a:r>
          </a:p>
          <a:p>
            <a:endParaRPr lang="en-US" altLang="en-US" sz="3600" dirty="0" smtClean="0">
              <a:solidFill>
                <a:srgbClr val="000000"/>
              </a:solidFill>
              <a:cs typeface="Times New Roman" panose="02020603050405020304" pitchFamily="18" charset="0"/>
            </a:endParaRPr>
          </a:p>
          <a:p>
            <a:pPr lvl="1"/>
            <a:r>
              <a:rPr lang="en-US" altLang="en-US" sz="2400" dirty="0" smtClean="0">
                <a:solidFill>
                  <a:srgbClr val="000000"/>
                </a:solidFill>
                <a:cs typeface="Times New Roman" panose="02020603050405020304" pitchFamily="18" charset="0"/>
              </a:rPr>
              <a:t>Hormonal sex: predominance of androgens or estrogens</a:t>
            </a:r>
          </a:p>
          <a:p>
            <a:pPr lvl="1"/>
            <a:r>
              <a:rPr lang="en-US" sz="1200" b="0" i="0" u="none" strike="noStrike" kern="1200" baseline="0" dirty="0" smtClean="0">
                <a:solidFill>
                  <a:schemeClr val="tx1"/>
                </a:solidFill>
                <a:latin typeface="+mn-lt"/>
                <a:ea typeface="MS PGothic" panose="020B0600070205080204" pitchFamily="34" charset="-128"/>
                <a:cs typeface="+mn-cs"/>
              </a:rPr>
              <a:t>In general, sexual characteristics also are related to the effects of sex hormones before birth. (Hormones are chemical substances secreted by endocrine glands.)</a:t>
            </a:r>
          </a:p>
          <a:p>
            <a:endParaRPr lang="en-US" altLang="en-US" sz="3600" dirty="0" smtClean="0">
              <a:solidFill>
                <a:srgbClr val="000000"/>
              </a:solidFill>
              <a:cs typeface="Times New Roman" panose="02020603050405020304" pitchFamily="18" charset="0"/>
            </a:endParaRPr>
          </a:p>
          <a:p>
            <a:pPr lvl="1"/>
            <a:r>
              <a:rPr lang="en-US" altLang="en-US" sz="2400" dirty="0" smtClean="0">
                <a:solidFill>
                  <a:srgbClr val="000000"/>
                </a:solidFill>
                <a:cs typeface="Times New Roman" panose="02020603050405020304" pitchFamily="18" charset="0"/>
              </a:rPr>
              <a:t>Genital sex: clitoris and vagina in females; penis and scrotum in males</a:t>
            </a:r>
          </a:p>
          <a:p>
            <a:pPr eaLnBrk="1" hangingPunct="1">
              <a:lnSpc>
                <a:spcPct val="90000"/>
              </a:lnSpc>
            </a:pPr>
            <a:r>
              <a:rPr lang="en-US" altLang="en-US" sz="2600" dirty="0" smtClean="0">
                <a:solidFill>
                  <a:srgbClr val="000000"/>
                </a:solidFill>
                <a:cs typeface="Times New Roman" panose="02020603050405020304" pitchFamily="18" charset="0"/>
              </a:rPr>
              <a:t>Primary sexual characteristics refers to the sexual and reproductive organs</a:t>
            </a:r>
          </a:p>
          <a:p>
            <a:pPr lvl="1">
              <a:lnSpc>
                <a:spcPct val="90000"/>
              </a:lnSpc>
            </a:pPr>
            <a:r>
              <a:rPr lang="en-US" altLang="en-US" dirty="0" smtClean="0">
                <a:solidFill>
                  <a:srgbClr val="000000"/>
                </a:solidFill>
                <a:cs typeface="Times New Roman" panose="02020603050405020304" pitchFamily="18" charset="0"/>
              </a:rPr>
              <a:t>vagina, ovaries, uterus in females and                      the testes, penis, scrotum in males	</a:t>
            </a:r>
          </a:p>
          <a:p>
            <a:pPr eaLnBrk="1" hangingPunct="1">
              <a:lnSpc>
                <a:spcPct val="90000"/>
              </a:lnSpc>
            </a:pPr>
            <a:r>
              <a:rPr lang="en-US" altLang="en-US" sz="2600" dirty="0" smtClean="0">
                <a:solidFill>
                  <a:srgbClr val="000000"/>
                </a:solidFill>
                <a:cs typeface="Times New Roman" panose="02020603050405020304" pitchFamily="18" charset="0"/>
              </a:rPr>
              <a:t>Secondary sexual characteristics refers to the more superficial features that appear at puberty</a:t>
            </a:r>
          </a:p>
          <a:p>
            <a:pPr lvl="1">
              <a:lnSpc>
                <a:spcPct val="90000"/>
              </a:lnSpc>
            </a:pPr>
            <a:r>
              <a:rPr lang="en-US" altLang="en-US" dirty="0" smtClean="0">
                <a:solidFill>
                  <a:srgbClr val="000000"/>
                </a:solidFill>
                <a:cs typeface="Times New Roman" panose="02020603050405020304" pitchFamily="18" charset="0"/>
              </a:rPr>
              <a:t>breasts and broadening of hips in females and     facial hair and voice changes in males</a:t>
            </a:r>
          </a:p>
          <a:p>
            <a:pPr eaLnBrk="1" hangingPunct="1">
              <a:lnSpc>
                <a:spcPct val="90000"/>
              </a:lnSpc>
            </a:pPr>
            <a:r>
              <a:rPr lang="en-US" altLang="en-US" sz="2600" dirty="0" smtClean="0">
                <a:solidFill>
                  <a:srgbClr val="000000"/>
                </a:solidFill>
                <a:cs typeface="Times New Roman" panose="02020603050405020304" pitchFamily="18" charset="0"/>
              </a:rPr>
              <a:t>Other changes: menstruation and ovulation</a:t>
            </a:r>
          </a:p>
          <a:p>
            <a:pPr lvl="1">
              <a:lnSpc>
                <a:spcPct val="90000"/>
              </a:lnSpc>
            </a:pPr>
            <a:r>
              <a:rPr lang="en-US" altLang="en-US" dirty="0" smtClean="0">
                <a:solidFill>
                  <a:srgbClr val="000000"/>
                </a:solidFill>
                <a:cs typeface="Times New Roman" panose="02020603050405020304" pitchFamily="18" charset="0"/>
              </a:rPr>
              <a:t>Menarche (onset of menstruation)</a:t>
            </a:r>
          </a:p>
          <a:p>
            <a:pPr lvl="1">
              <a:lnSpc>
                <a:spcPct val="90000"/>
              </a:lnSpc>
            </a:pPr>
            <a:r>
              <a:rPr lang="en-US" altLang="en-US" dirty="0" smtClean="0">
                <a:solidFill>
                  <a:srgbClr val="000000"/>
                </a:solidFill>
                <a:cs typeface="Times New Roman" panose="02020603050405020304" pitchFamily="18" charset="0"/>
              </a:rPr>
              <a:t>Ovulation (release of eggs)</a:t>
            </a:r>
          </a:p>
          <a:p>
            <a:pPr lvl="1">
              <a:lnSpc>
                <a:spcPct val="90000"/>
              </a:lnSpc>
            </a:pPr>
            <a:r>
              <a:rPr lang="en-US" altLang="en-US" dirty="0" smtClean="0">
                <a:solidFill>
                  <a:srgbClr val="000000"/>
                </a:solidFill>
                <a:cs typeface="Times New Roman" panose="02020603050405020304" pitchFamily="18" charset="0"/>
              </a:rPr>
              <a:t>Menopause (end of monthly fertility cycles)</a:t>
            </a:r>
            <a:endParaRPr lang="en-US" altLang="en-US" dirty="0">
              <a:solidFill>
                <a:srgbClr val="000000"/>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3</a:t>
            </a:fld>
            <a:endParaRPr lang="en-US" altLang="en-US" dirty="0"/>
          </a:p>
        </p:txBody>
      </p:sp>
    </p:spTree>
    <p:extLst>
      <p:ext uri="{BB962C8B-B14F-4D97-AF65-F5344CB8AC3E}">
        <p14:creationId xmlns:p14="http://schemas.microsoft.com/office/powerpoint/2010/main" val="41283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sz="2600" dirty="0" smtClean="0"/>
              <a:t>Gender role: </a:t>
            </a:r>
            <a:r>
              <a:rPr lang="en-US" sz="2600" dirty="0" smtClean="0">
                <a:solidFill>
                  <a:srgbClr val="000000"/>
                </a:solidFill>
                <a:cs typeface="Times New Roman" panose="02020603050405020304" pitchFamily="18" charset="0"/>
              </a:rPr>
              <a:t>the </a:t>
            </a:r>
            <a:r>
              <a:rPr lang="en-US" altLang="en-US" sz="2600" dirty="0" smtClean="0">
                <a:solidFill>
                  <a:srgbClr val="000000"/>
                </a:solidFill>
                <a:cs typeface="Times New Roman" panose="02020603050405020304" pitchFamily="18" charset="0"/>
              </a:rPr>
              <a:t>pattern of behaviors regarded as “male” and “female” by one’s culture </a:t>
            </a:r>
          </a:p>
          <a:p>
            <a:pPr lvl="1"/>
            <a:r>
              <a:rPr lang="en-US" altLang="en-US" sz="2400" dirty="0" smtClean="0">
                <a:solidFill>
                  <a:srgbClr val="000000"/>
                </a:solidFill>
                <a:cs typeface="Times New Roman" panose="02020603050405020304" pitchFamily="18" charset="0"/>
              </a:rPr>
              <a:t>Gender roles are learned with parents treating boys and girls differently from birth.</a:t>
            </a:r>
          </a:p>
          <a:p>
            <a:pPr lvl="1"/>
            <a:r>
              <a:rPr lang="en-US" altLang="en-US" sz="2400" dirty="0" smtClean="0">
                <a:solidFill>
                  <a:srgbClr val="000000"/>
                </a:solidFill>
                <a:cs typeface="Times New Roman" panose="02020603050405020304" pitchFamily="18" charset="0"/>
              </a:rPr>
              <a:t>Toys and sports are strongly sex-typed; sex-segregated play occurs by age 3.</a:t>
            </a:r>
          </a:p>
          <a:p>
            <a:pPr lvl="1"/>
            <a:endParaRPr lang="en-US" altLang="en-US" sz="2400" dirty="0" smtClean="0">
              <a:solidFill>
                <a:srgbClr val="000000"/>
              </a:solidFill>
              <a:cs typeface="Times New Roman" panose="02020603050405020304" pitchFamily="18" charset="0"/>
            </a:endParaRPr>
          </a:p>
          <a:p>
            <a:pPr lvl="1"/>
            <a:endParaRPr lang="en-US" altLang="en-US" sz="2400" dirty="0" smtClean="0">
              <a:solidFill>
                <a:srgbClr val="000000"/>
              </a:solidFill>
              <a:cs typeface="Times New Roman" panose="02020603050405020304" pitchFamily="18" charset="0"/>
            </a:endParaRPr>
          </a:p>
          <a:p>
            <a:pPr eaLnBrk="1" hangingPunct="1"/>
            <a:r>
              <a:rPr lang="en-US" altLang="en-US" sz="2600" dirty="0" smtClean="0">
                <a:solidFill>
                  <a:srgbClr val="000000"/>
                </a:solidFill>
                <a:cs typeface="Times New Roman" panose="02020603050405020304" pitchFamily="18" charset="0"/>
              </a:rPr>
              <a:t>Gender role stereotypes: oversimplified and widely held beliefs about the characteristics of men and women; can be a career obstacle</a:t>
            </a:r>
          </a:p>
          <a:p>
            <a:pPr lvl="1">
              <a:lnSpc>
                <a:spcPct val="90000"/>
              </a:lnSpc>
            </a:pPr>
            <a:r>
              <a:rPr lang="en-US" altLang="en-US" sz="2400" dirty="0" smtClean="0">
                <a:solidFill>
                  <a:srgbClr val="000000"/>
                </a:solidFill>
                <a:cs typeface="Times New Roman" panose="02020603050405020304" pitchFamily="18" charset="0"/>
              </a:rPr>
              <a:t>Males encouraged to engage in </a:t>
            </a:r>
            <a:r>
              <a:rPr lang="en-US" altLang="en-US" sz="2400" i="1" dirty="0" smtClean="0">
                <a:solidFill>
                  <a:srgbClr val="000000"/>
                </a:solidFill>
                <a:cs typeface="Times New Roman" panose="02020603050405020304" pitchFamily="18" charset="0"/>
              </a:rPr>
              <a:t>instrumental </a:t>
            </a:r>
            <a:r>
              <a:rPr lang="en-US" altLang="en-US" sz="2400" dirty="0" smtClean="0">
                <a:solidFill>
                  <a:srgbClr val="000000"/>
                </a:solidFill>
                <a:cs typeface="Times New Roman" panose="02020603050405020304" pitchFamily="18" charset="0"/>
              </a:rPr>
              <a:t>(goal-directed) </a:t>
            </a:r>
            <a:r>
              <a:rPr lang="en-US" altLang="en-US" sz="2400" i="1" dirty="0" smtClean="0">
                <a:solidFill>
                  <a:srgbClr val="000000"/>
                </a:solidFill>
                <a:cs typeface="Times New Roman" panose="02020603050405020304" pitchFamily="18" charset="0"/>
              </a:rPr>
              <a:t>behavior</a:t>
            </a:r>
            <a:r>
              <a:rPr lang="en-US" altLang="en-US" sz="2400" dirty="0" smtClean="0">
                <a:solidFill>
                  <a:srgbClr val="000000"/>
                </a:solidFill>
                <a:cs typeface="Times New Roman" panose="02020603050405020304" pitchFamily="18" charset="0"/>
              </a:rPr>
              <a:t> in Western cultures</a:t>
            </a:r>
          </a:p>
          <a:p>
            <a:pPr lvl="1">
              <a:lnSpc>
                <a:spcPct val="90000"/>
              </a:lnSpc>
            </a:pPr>
            <a:r>
              <a:rPr lang="en-US" altLang="en-US" sz="2400" dirty="0" smtClean="0">
                <a:solidFill>
                  <a:srgbClr val="000000"/>
                </a:solidFill>
                <a:cs typeface="Times New Roman" panose="02020603050405020304" pitchFamily="18" charset="0"/>
              </a:rPr>
              <a:t>Females encouraged to engage in </a:t>
            </a:r>
            <a:r>
              <a:rPr lang="en-US" altLang="en-US" sz="2400" i="1" dirty="0" smtClean="0">
                <a:solidFill>
                  <a:srgbClr val="000000"/>
                </a:solidFill>
                <a:cs typeface="Times New Roman" panose="02020603050405020304" pitchFamily="18" charset="0"/>
              </a:rPr>
              <a:t>expressive </a:t>
            </a:r>
            <a:r>
              <a:rPr lang="en-US" altLang="en-US" sz="2400" dirty="0" smtClean="0">
                <a:solidFill>
                  <a:srgbClr val="000000"/>
                </a:solidFill>
                <a:cs typeface="Times New Roman" panose="02020603050405020304" pitchFamily="18" charset="0"/>
              </a:rPr>
              <a:t>(emotion-oriented) </a:t>
            </a:r>
            <a:r>
              <a:rPr lang="en-US" altLang="en-US" sz="2400" i="1" dirty="0" smtClean="0">
                <a:solidFill>
                  <a:srgbClr val="000000"/>
                </a:solidFill>
                <a:cs typeface="Times New Roman" panose="02020603050405020304" pitchFamily="18" charset="0"/>
              </a:rPr>
              <a:t>behaviors </a:t>
            </a:r>
            <a:r>
              <a:rPr lang="en-US" altLang="en-US" sz="2400" dirty="0" smtClean="0">
                <a:solidFill>
                  <a:srgbClr val="000000"/>
                </a:solidFill>
                <a:cs typeface="Times New Roman" panose="02020603050405020304" pitchFamily="18" charset="0"/>
              </a:rPr>
              <a:t>in Western cultures</a:t>
            </a:r>
          </a:p>
          <a:p>
            <a:pPr eaLnBrk="1" hangingPunct="1"/>
            <a:endParaRPr lang="en-US" altLang="en-US" sz="2600" dirty="0" smtClean="0">
              <a:solidFill>
                <a:srgbClr val="000000"/>
              </a:solidFill>
              <a:cs typeface="Times New Roman" panose="02020603050405020304" pitchFamily="18" charset="0"/>
            </a:endParaRPr>
          </a:p>
          <a:p>
            <a:pPr eaLnBrk="1" hangingPunct="1"/>
            <a:r>
              <a:rPr lang="en-US" altLang="en-US" sz="2600" dirty="0" smtClean="0">
                <a:solidFill>
                  <a:srgbClr val="000000"/>
                </a:solidFill>
                <a:cs typeface="Times New Roman" panose="02020603050405020304" pitchFamily="18" charset="0"/>
              </a:rPr>
              <a:t>Gender role strain: stress associated with any conflict between your personal identity and the expectations associated with a gender role </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13</a:t>
            </a:fld>
            <a:endParaRPr lang="en-US" altLang="en-US" dirty="0"/>
          </a:p>
        </p:txBody>
      </p:sp>
    </p:spTree>
    <p:extLst>
      <p:ext uri="{BB962C8B-B14F-4D97-AF65-F5344CB8AC3E}">
        <p14:creationId xmlns:p14="http://schemas.microsoft.com/office/powerpoint/2010/main" val="116693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sz="2600" dirty="0" smtClean="0"/>
              <a:t>Gender role: </a:t>
            </a:r>
            <a:r>
              <a:rPr lang="en-US" sz="2600" dirty="0" smtClean="0">
                <a:solidFill>
                  <a:srgbClr val="000000"/>
                </a:solidFill>
                <a:cs typeface="Times New Roman" panose="02020603050405020304" pitchFamily="18" charset="0"/>
              </a:rPr>
              <a:t>the </a:t>
            </a:r>
            <a:r>
              <a:rPr lang="en-US" altLang="en-US" sz="2600" dirty="0" smtClean="0">
                <a:solidFill>
                  <a:srgbClr val="000000"/>
                </a:solidFill>
                <a:cs typeface="Times New Roman" panose="02020603050405020304" pitchFamily="18" charset="0"/>
              </a:rPr>
              <a:t>pattern of behaviors regarded as “male” and “female” by one’s culture </a:t>
            </a:r>
          </a:p>
          <a:p>
            <a:pPr lvl="1"/>
            <a:r>
              <a:rPr lang="en-US" altLang="en-US" sz="2400" dirty="0" smtClean="0">
                <a:solidFill>
                  <a:srgbClr val="000000"/>
                </a:solidFill>
                <a:cs typeface="Times New Roman" panose="02020603050405020304" pitchFamily="18" charset="0"/>
              </a:rPr>
              <a:t>Gender roles are learned with parents treating boys and girls differently from birth.</a:t>
            </a:r>
          </a:p>
          <a:p>
            <a:pPr lvl="1"/>
            <a:r>
              <a:rPr lang="en-US" altLang="en-US" sz="2400" dirty="0" smtClean="0">
                <a:solidFill>
                  <a:srgbClr val="000000"/>
                </a:solidFill>
                <a:cs typeface="Times New Roman" panose="02020603050405020304" pitchFamily="18" charset="0"/>
              </a:rPr>
              <a:t>Toys and sports are strongly sex-typed; sex-segregated play occurs by age 3.</a:t>
            </a:r>
          </a:p>
          <a:p>
            <a:pPr lvl="1"/>
            <a:endParaRPr lang="en-US" altLang="en-US" sz="2400" dirty="0" smtClean="0">
              <a:solidFill>
                <a:srgbClr val="000000"/>
              </a:solidFill>
              <a:cs typeface="Times New Roman" panose="02020603050405020304" pitchFamily="18" charset="0"/>
            </a:endParaRPr>
          </a:p>
          <a:p>
            <a:pPr lvl="1"/>
            <a:endParaRPr lang="en-US" altLang="en-US" sz="2400" dirty="0" smtClean="0">
              <a:solidFill>
                <a:srgbClr val="000000"/>
              </a:solidFill>
              <a:cs typeface="Times New Roman" panose="02020603050405020304" pitchFamily="18" charset="0"/>
            </a:endParaRPr>
          </a:p>
          <a:p>
            <a:pPr eaLnBrk="1" hangingPunct="1"/>
            <a:r>
              <a:rPr lang="en-US" altLang="en-US" sz="2600" dirty="0" smtClean="0">
                <a:solidFill>
                  <a:srgbClr val="000000"/>
                </a:solidFill>
                <a:cs typeface="Times New Roman" panose="02020603050405020304" pitchFamily="18" charset="0"/>
              </a:rPr>
              <a:t>Gender role stereotypes: oversimplified and widely held beliefs about the characteristics of men and women; can be a career obstacle</a:t>
            </a:r>
          </a:p>
          <a:p>
            <a:pPr lvl="1">
              <a:lnSpc>
                <a:spcPct val="90000"/>
              </a:lnSpc>
            </a:pPr>
            <a:r>
              <a:rPr lang="en-US" altLang="en-US" sz="2400" dirty="0" smtClean="0">
                <a:solidFill>
                  <a:srgbClr val="000000"/>
                </a:solidFill>
                <a:cs typeface="Times New Roman" panose="02020603050405020304" pitchFamily="18" charset="0"/>
              </a:rPr>
              <a:t>Males encouraged to engage in </a:t>
            </a:r>
            <a:r>
              <a:rPr lang="en-US" altLang="en-US" sz="2400" i="1" dirty="0" smtClean="0">
                <a:solidFill>
                  <a:srgbClr val="000000"/>
                </a:solidFill>
                <a:cs typeface="Times New Roman" panose="02020603050405020304" pitchFamily="18" charset="0"/>
              </a:rPr>
              <a:t>instrumental </a:t>
            </a:r>
            <a:r>
              <a:rPr lang="en-US" altLang="en-US" sz="2400" dirty="0" smtClean="0">
                <a:solidFill>
                  <a:srgbClr val="000000"/>
                </a:solidFill>
                <a:cs typeface="Times New Roman" panose="02020603050405020304" pitchFamily="18" charset="0"/>
              </a:rPr>
              <a:t>(goal-directed) </a:t>
            </a:r>
            <a:r>
              <a:rPr lang="en-US" altLang="en-US" sz="2400" i="1" dirty="0" smtClean="0">
                <a:solidFill>
                  <a:srgbClr val="000000"/>
                </a:solidFill>
                <a:cs typeface="Times New Roman" panose="02020603050405020304" pitchFamily="18" charset="0"/>
              </a:rPr>
              <a:t>behavior</a:t>
            </a:r>
            <a:r>
              <a:rPr lang="en-US" altLang="en-US" sz="2400" dirty="0" smtClean="0">
                <a:solidFill>
                  <a:srgbClr val="000000"/>
                </a:solidFill>
                <a:cs typeface="Times New Roman" panose="02020603050405020304" pitchFamily="18" charset="0"/>
              </a:rPr>
              <a:t> in Western cultures</a:t>
            </a:r>
          </a:p>
          <a:p>
            <a:pPr lvl="1">
              <a:lnSpc>
                <a:spcPct val="90000"/>
              </a:lnSpc>
            </a:pPr>
            <a:r>
              <a:rPr lang="en-US" altLang="en-US" sz="2400" dirty="0" smtClean="0">
                <a:solidFill>
                  <a:srgbClr val="000000"/>
                </a:solidFill>
                <a:cs typeface="Times New Roman" panose="02020603050405020304" pitchFamily="18" charset="0"/>
              </a:rPr>
              <a:t>Females encouraged to engage in </a:t>
            </a:r>
            <a:r>
              <a:rPr lang="en-US" altLang="en-US" sz="2400" i="1" dirty="0" smtClean="0">
                <a:solidFill>
                  <a:srgbClr val="000000"/>
                </a:solidFill>
                <a:cs typeface="Times New Roman" panose="02020603050405020304" pitchFamily="18" charset="0"/>
              </a:rPr>
              <a:t>expressive </a:t>
            </a:r>
            <a:r>
              <a:rPr lang="en-US" altLang="en-US" sz="2400" dirty="0" smtClean="0">
                <a:solidFill>
                  <a:srgbClr val="000000"/>
                </a:solidFill>
                <a:cs typeface="Times New Roman" panose="02020603050405020304" pitchFamily="18" charset="0"/>
              </a:rPr>
              <a:t>(emotion-oriented) </a:t>
            </a:r>
            <a:r>
              <a:rPr lang="en-US" altLang="en-US" sz="2400" i="1" dirty="0" smtClean="0">
                <a:solidFill>
                  <a:srgbClr val="000000"/>
                </a:solidFill>
                <a:cs typeface="Times New Roman" panose="02020603050405020304" pitchFamily="18" charset="0"/>
              </a:rPr>
              <a:t>behaviors </a:t>
            </a:r>
            <a:r>
              <a:rPr lang="en-US" altLang="en-US" sz="2400" dirty="0" smtClean="0">
                <a:solidFill>
                  <a:srgbClr val="000000"/>
                </a:solidFill>
                <a:cs typeface="Times New Roman" panose="02020603050405020304" pitchFamily="18" charset="0"/>
              </a:rPr>
              <a:t>in Western cultures</a:t>
            </a:r>
          </a:p>
          <a:p>
            <a:pPr eaLnBrk="1" hangingPunct="1"/>
            <a:endParaRPr lang="en-US" altLang="en-US" sz="2600" dirty="0" smtClean="0">
              <a:solidFill>
                <a:srgbClr val="000000"/>
              </a:solidFill>
              <a:cs typeface="Times New Roman" panose="02020603050405020304" pitchFamily="18" charset="0"/>
            </a:endParaRPr>
          </a:p>
          <a:p>
            <a:pPr eaLnBrk="1" hangingPunct="1"/>
            <a:r>
              <a:rPr lang="en-US" altLang="en-US" sz="2600" dirty="0" smtClean="0">
                <a:solidFill>
                  <a:srgbClr val="000000"/>
                </a:solidFill>
                <a:cs typeface="Times New Roman" panose="02020603050405020304" pitchFamily="18" charset="0"/>
              </a:rPr>
              <a:t>Gender role strain: stress associated with any conflict between your personal identity and the expectations associated with a gender role </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14</a:t>
            </a:fld>
            <a:endParaRPr lang="en-US" altLang="en-US" dirty="0"/>
          </a:p>
        </p:txBody>
      </p:sp>
    </p:spTree>
    <p:extLst>
      <p:ext uri="{BB962C8B-B14F-4D97-AF65-F5344CB8AC3E}">
        <p14:creationId xmlns:p14="http://schemas.microsoft.com/office/powerpoint/2010/main" val="170257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err="1" smtClean="0">
                <a:solidFill>
                  <a:srgbClr val="000000"/>
                </a:solidFill>
                <a:latin typeface="Arial" panose="020B0604020202020204" pitchFamily="34" charset="0"/>
                <a:cs typeface="Times New Roman" panose="02020603050405020304" pitchFamily="18" charset="0"/>
              </a:rPr>
              <a:t>Bem</a:t>
            </a:r>
            <a:r>
              <a:rPr lang="en-US" altLang="en-US" dirty="0" smtClean="0">
                <a:solidFill>
                  <a:srgbClr val="000000"/>
                </a:solidFill>
                <a:latin typeface="Arial" panose="020B0604020202020204" pitchFamily="34" charset="0"/>
                <a:cs typeface="Times New Roman" panose="02020603050405020304" pitchFamily="18" charset="0"/>
              </a:rPr>
              <a:t> Sex Role Inventory (BSRI)</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Consists of 60 personal traits, 20 each for “masculine,” “feminine,” and “neutral”</a:t>
            </a:r>
          </a:p>
          <a:p>
            <a:pPr eaLnBrk="1" hangingPunct="1"/>
            <a:r>
              <a:rPr lang="en-US" altLang="en-US" dirty="0" smtClean="0">
                <a:solidFill>
                  <a:srgbClr val="000000"/>
                </a:solidFill>
                <a:latin typeface="Arial" panose="020B0604020202020204" pitchFamily="34" charset="0"/>
                <a:cs typeface="Times New Roman" panose="02020603050405020304" pitchFamily="18" charset="0"/>
              </a:rPr>
              <a:t>Androgyny: having both masculine and feminine traits in a single person</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Androgynous people are                                    more adaptable, better                                           at coping with stress,                                         </a:t>
            </a:r>
            <a:r>
              <a:rPr lang="en-US" altLang="en-US" dirty="0" smtClean="0">
                <a:solidFill>
                  <a:srgbClr val="000000"/>
                </a:solidFill>
                <a:cs typeface="Times New Roman" panose="02020603050405020304" pitchFamily="18" charset="0"/>
              </a:rPr>
              <a:t>h</a:t>
            </a:r>
            <a:r>
              <a:rPr lang="en-US" altLang="en-US" dirty="0" smtClean="0">
                <a:solidFill>
                  <a:srgbClr val="000000"/>
                </a:solidFill>
                <a:latin typeface="Arial" panose="020B0604020202020204" pitchFamily="34" charset="0"/>
                <a:cs typeface="Times New Roman" panose="02020603050405020304" pitchFamily="18" charset="0"/>
              </a:rPr>
              <a:t>igher in emotional                                 intelligence, and more                                  satisfied with their lives. </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15</a:t>
            </a:fld>
            <a:endParaRPr lang="en-US" altLang="en-US" dirty="0"/>
          </a:p>
        </p:txBody>
      </p:sp>
    </p:spTree>
    <p:extLst>
      <p:ext uri="{BB962C8B-B14F-4D97-AF65-F5344CB8AC3E}">
        <p14:creationId xmlns:p14="http://schemas.microsoft.com/office/powerpoint/2010/main" val="272294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err="1" smtClean="0">
                <a:solidFill>
                  <a:srgbClr val="000000"/>
                </a:solidFill>
                <a:latin typeface="Arial" panose="020B0604020202020204" pitchFamily="34" charset="0"/>
                <a:cs typeface="Times New Roman" panose="02020603050405020304" pitchFamily="18" charset="0"/>
              </a:rPr>
              <a:t>Bem</a:t>
            </a:r>
            <a:r>
              <a:rPr lang="en-US" altLang="en-US" dirty="0" smtClean="0">
                <a:solidFill>
                  <a:srgbClr val="000000"/>
                </a:solidFill>
                <a:latin typeface="Arial" panose="020B0604020202020204" pitchFamily="34" charset="0"/>
                <a:cs typeface="Times New Roman" panose="02020603050405020304" pitchFamily="18" charset="0"/>
              </a:rPr>
              <a:t> Sex Role Inventory (BSRI)</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Consists of 60 personal traits, 20 each for “masculine,” “feminine,” and “neutral”</a:t>
            </a:r>
          </a:p>
          <a:p>
            <a:pPr eaLnBrk="1" hangingPunct="1"/>
            <a:r>
              <a:rPr lang="en-US" altLang="en-US" dirty="0" smtClean="0">
                <a:solidFill>
                  <a:srgbClr val="000000"/>
                </a:solidFill>
                <a:latin typeface="Arial" panose="020B0604020202020204" pitchFamily="34" charset="0"/>
                <a:cs typeface="Times New Roman" panose="02020603050405020304" pitchFamily="18" charset="0"/>
              </a:rPr>
              <a:t>Androgyny: having both masculine and feminine traits in a single person</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Androgynous people are                                    more adaptable, better                                           at coping with stress,                                         </a:t>
            </a:r>
            <a:r>
              <a:rPr lang="en-US" altLang="en-US" dirty="0" smtClean="0">
                <a:solidFill>
                  <a:srgbClr val="000000"/>
                </a:solidFill>
                <a:cs typeface="Times New Roman" panose="02020603050405020304" pitchFamily="18" charset="0"/>
              </a:rPr>
              <a:t>h</a:t>
            </a:r>
            <a:r>
              <a:rPr lang="en-US" altLang="en-US" dirty="0" smtClean="0">
                <a:solidFill>
                  <a:srgbClr val="000000"/>
                </a:solidFill>
                <a:latin typeface="Arial" panose="020B0604020202020204" pitchFamily="34" charset="0"/>
                <a:cs typeface="Times New Roman" panose="02020603050405020304" pitchFamily="18" charset="0"/>
              </a:rPr>
              <a:t>igher in emotional                                 intelligence, and more                                  satisfied with their lives. </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16</a:t>
            </a:fld>
            <a:endParaRPr lang="en-US" altLang="en-US" dirty="0"/>
          </a:p>
        </p:txBody>
      </p:sp>
    </p:spTree>
    <p:extLst>
      <p:ext uri="{BB962C8B-B14F-4D97-AF65-F5344CB8AC3E}">
        <p14:creationId xmlns:p14="http://schemas.microsoft.com/office/powerpoint/2010/main" val="91682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Gender variant (transsexual): a condition in which a person’s biological sex does not match </a:t>
            </a:r>
            <a:r>
              <a:rPr lang="en-US" altLang="en-US" dirty="0" smtClean="0">
                <a:solidFill>
                  <a:srgbClr val="000000"/>
                </a:solidFill>
                <a:cs typeface="Times New Roman" panose="02020603050405020304" pitchFamily="18" charset="0"/>
              </a:rPr>
              <a:t>his or her preferred gender </a:t>
            </a:r>
          </a:p>
          <a:p>
            <a:pPr lvl="1">
              <a:lnSpc>
                <a:spcPct val="90000"/>
              </a:lnSpc>
            </a:pPr>
            <a:r>
              <a:rPr lang="en-US" altLang="en-US" dirty="0" smtClean="0">
                <a:solidFill>
                  <a:srgbClr val="000000"/>
                </a:solidFill>
                <a:cs typeface="Times New Roman" panose="02020603050405020304" pitchFamily="18" charset="0"/>
              </a:rPr>
              <a:t>The emerging consensus is that gender variance may be unusual but is not pathological.</a:t>
            </a:r>
          </a:p>
          <a:p>
            <a:pPr marL="457200" lvl="1" indent="-457200">
              <a:lnSpc>
                <a:spcPct val="90000"/>
              </a:lnSpc>
              <a:buClr>
                <a:schemeClr val="tx2">
                  <a:lumMod val="50000"/>
                </a:schemeClr>
              </a:buClr>
              <a:buFont typeface="Wingdings 3" panose="05040102010807070707" pitchFamily="18" charset="2"/>
              <a:buChar char=""/>
            </a:pPr>
            <a:r>
              <a:rPr lang="en-US" altLang="en-US" sz="2800" dirty="0" smtClean="0">
                <a:solidFill>
                  <a:srgbClr val="000000"/>
                </a:solidFill>
                <a:cs typeface="Times New Roman" panose="02020603050405020304" pitchFamily="18" charset="0"/>
              </a:rPr>
              <a:t>Gender dysphoria: a diagnosis used only when a person experiences extreme distress as a consequence of gender variance</a:t>
            </a:r>
          </a:p>
          <a:p>
            <a:pPr marL="457200" lvl="1" indent="-457200">
              <a:lnSpc>
                <a:spcPct val="90000"/>
              </a:lnSpc>
              <a:buClr>
                <a:schemeClr val="tx2">
                  <a:lumMod val="50000"/>
                </a:schemeClr>
              </a:buClr>
              <a:buFont typeface="Wingdings 3" panose="05040102010807070707" pitchFamily="18" charset="2"/>
              <a:buChar char=""/>
            </a:pPr>
            <a:r>
              <a:rPr lang="en-US" altLang="en-US" sz="2800" dirty="0" smtClean="0">
                <a:solidFill>
                  <a:srgbClr val="000000"/>
                </a:solidFill>
                <a:cs typeface="Times New Roman" panose="02020603050405020304" pitchFamily="18" charset="0"/>
              </a:rPr>
              <a:t>Sex reassignment surgery:  reconfigures the external appearance of the genitals</a:t>
            </a:r>
          </a:p>
          <a:p>
            <a:pPr marL="742950" lvl="2" indent="-342900">
              <a:lnSpc>
                <a:spcPct val="90000"/>
              </a:lnSpc>
              <a:buFont typeface="Wingdings" pitchFamily="2" charset="2"/>
              <a:buChar char="§"/>
            </a:pPr>
            <a:r>
              <a:rPr lang="en-US" altLang="en-US" sz="2600" dirty="0" smtClean="0">
                <a:solidFill>
                  <a:srgbClr val="000000"/>
                </a:solidFill>
                <a:cs typeface="Times New Roman" panose="02020603050405020304" pitchFamily="18" charset="0"/>
              </a:rPr>
              <a:t>This surgery along with hormone treatments may be undertaken in childhood or in adulthood. </a:t>
            </a:r>
          </a:p>
          <a:p>
            <a:r>
              <a:rPr lang="en-US" sz="1200" b="0" i="0" u="none" strike="noStrike" kern="1200" baseline="0" dirty="0" smtClean="0">
                <a:solidFill>
                  <a:schemeClr val="tx1"/>
                </a:solidFill>
                <a:latin typeface="+mn-lt"/>
                <a:ea typeface="MS PGothic" panose="020B0600070205080204" pitchFamily="34" charset="-128"/>
                <a:cs typeface="+mn-cs"/>
              </a:rPr>
              <a:t>“Sex reassignment surgery also is becoming more common with children. Supporters of early sex assignment argue that the benefits usually outweigh the long-term psychological costs (</a:t>
            </a:r>
            <a:r>
              <a:rPr lang="en-US" sz="1200" b="0" i="0" u="none" strike="noStrike" kern="1200" baseline="0" dirty="0" err="1" smtClean="0">
                <a:solidFill>
                  <a:schemeClr val="tx1"/>
                </a:solidFill>
                <a:latin typeface="+mn-lt"/>
                <a:ea typeface="MS PGothic" panose="020B0600070205080204" pitchFamily="34" charset="-128"/>
                <a:cs typeface="+mn-cs"/>
              </a:rPr>
              <a:t>Zeiler</a:t>
            </a:r>
            <a:r>
              <a:rPr lang="en-US" sz="1200" b="0" i="0" u="none" strike="noStrike" kern="1200" baseline="0" dirty="0" smtClean="0">
                <a:solidFill>
                  <a:schemeClr val="tx1"/>
                </a:solidFill>
                <a:latin typeface="+mn-lt"/>
                <a:ea typeface="MS PGothic" panose="020B0600070205080204" pitchFamily="34" charset="-128"/>
                <a:cs typeface="+mn-cs"/>
              </a:rPr>
              <a:t> &amp; </a:t>
            </a:r>
            <a:r>
              <a:rPr lang="en-US" sz="1200" b="0" i="0" u="none" strike="noStrike" kern="1200" baseline="0" dirty="0" err="1" smtClean="0">
                <a:solidFill>
                  <a:schemeClr val="tx1"/>
                </a:solidFill>
                <a:latin typeface="+mn-lt"/>
                <a:ea typeface="MS PGothic" panose="020B0600070205080204" pitchFamily="34" charset="-128"/>
                <a:cs typeface="+mn-cs"/>
              </a:rPr>
              <a:t>Wickström</a:t>
            </a:r>
            <a:r>
              <a:rPr lang="en-US" sz="1200" b="0" i="0" u="none" strike="noStrike" kern="1200" baseline="0" dirty="0" smtClean="0">
                <a:solidFill>
                  <a:schemeClr val="tx1"/>
                </a:solidFill>
                <a:latin typeface="+mn-lt"/>
                <a:ea typeface="MS PGothic" panose="020B0600070205080204" pitchFamily="34" charset="-128"/>
                <a:cs typeface="+mn-cs"/>
              </a:rPr>
              <a:t>, 2009). Critics, however, believe that it is better for individuals to accept who they are and to realize that some bodies do not neatly fit into the categories of male and female (Holmes, 2002). Rather than impose the choice on them as children, they argue that it is better to wait until adulthood, when transsexual and intersexual individuals can choose for themselves</a:t>
            </a:r>
          </a:p>
          <a:p>
            <a:r>
              <a:rPr lang="en-US" sz="1200" b="0" i="0" u="none" strike="noStrike" kern="1200" baseline="0" dirty="0" smtClean="0">
                <a:solidFill>
                  <a:schemeClr val="tx1"/>
                </a:solidFill>
                <a:latin typeface="+mn-lt"/>
                <a:ea typeface="MS PGothic" panose="020B0600070205080204" pitchFamily="34" charset="-128"/>
                <a:cs typeface="+mn-cs"/>
              </a:rPr>
              <a:t>whether or not to have surgery and whether to live as a man or a woman (</a:t>
            </a:r>
            <a:r>
              <a:rPr lang="en-US" sz="1200" b="0" i="0" u="none" strike="noStrike" kern="1200" baseline="0" dirty="0" err="1" smtClean="0">
                <a:solidFill>
                  <a:schemeClr val="tx1"/>
                </a:solidFill>
                <a:latin typeface="+mn-lt"/>
                <a:ea typeface="MS PGothic" panose="020B0600070205080204" pitchFamily="34" charset="-128"/>
                <a:cs typeface="+mn-cs"/>
              </a:rPr>
              <a:t>Thyen</a:t>
            </a:r>
            <a:r>
              <a:rPr lang="en-US" sz="1200" b="0" i="0" u="none" strike="noStrike" kern="1200" baseline="0" dirty="0" smtClean="0">
                <a:solidFill>
                  <a:schemeClr val="tx1"/>
                </a:solidFill>
                <a:latin typeface="+mn-lt"/>
                <a:ea typeface="MS PGothic" panose="020B0600070205080204" pitchFamily="34" charset="-128"/>
                <a:cs typeface="+mn-cs"/>
              </a:rPr>
              <a:t> et al., 2005).” (page 359)</a:t>
            </a:r>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17</a:t>
            </a:fld>
            <a:endParaRPr lang="en-US" altLang="en-US" dirty="0"/>
          </a:p>
        </p:txBody>
      </p:sp>
    </p:spTree>
    <p:extLst>
      <p:ext uri="{BB962C8B-B14F-4D97-AF65-F5344CB8AC3E}">
        <p14:creationId xmlns:p14="http://schemas.microsoft.com/office/powerpoint/2010/main" val="332710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solidFill>
                  <a:srgbClr val="000000"/>
                </a:solidFill>
                <a:cs typeface="Times New Roman" panose="02020603050405020304" pitchFamily="18" charset="0"/>
              </a:rPr>
              <a:t>Erogenous zones: areas of the body that produce pleasure and/or provoke erotic desires </a:t>
            </a:r>
          </a:p>
          <a:p>
            <a:pPr eaLnBrk="1" hangingPunct="1"/>
            <a:r>
              <a:rPr lang="en-US" altLang="en-US" sz="1200" dirty="0" smtClean="0">
                <a:solidFill>
                  <a:srgbClr val="000000"/>
                </a:solidFill>
                <a:cs typeface="Times New Roman" panose="02020603050405020304" pitchFamily="18" charset="0"/>
              </a:rPr>
              <a:t>Sexual scripts: unspoken mental plans that guide our sexual behavior</a:t>
            </a:r>
          </a:p>
          <a:p>
            <a:pPr eaLnBrk="1" hangingPunct="1"/>
            <a:r>
              <a:rPr lang="en-US" altLang="en-US" sz="1200" dirty="0" smtClean="0">
                <a:solidFill>
                  <a:srgbClr val="000000"/>
                </a:solidFill>
                <a:cs typeface="Times New Roman" panose="02020603050405020304" pitchFamily="18" charset="0"/>
              </a:rPr>
              <a:t>Sex drive: strength of one’s motivation to engage in sexual behavior</a:t>
            </a:r>
          </a:p>
          <a:p>
            <a:pPr eaLnBrk="1" hangingPunct="1"/>
            <a:endParaRPr lang="en-US" altLang="en-US" sz="1200" dirty="0" smtClean="0">
              <a:solidFill>
                <a:srgbClr val="000000"/>
              </a:solidFill>
              <a:cs typeface="Times New Roman" panose="02020603050405020304" pitchFamily="18" charset="0"/>
            </a:endParaRPr>
          </a:p>
          <a:p>
            <a:pPr eaLnBrk="1" hangingPunct="1"/>
            <a:endParaRPr lang="en-US" altLang="en-US" sz="1200" dirty="0" smtClean="0">
              <a:solidFill>
                <a:srgbClr val="000000"/>
              </a:solidFill>
              <a:cs typeface="Times New Roman" panose="02020603050405020304" pitchFamily="18" charset="0"/>
            </a:endParaRPr>
          </a:p>
          <a:p>
            <a:pPr eaLnBrk="1" hangingPunct="1"/>
            <a:r>
              <a:rPr lang="en-US" altLang="en-US" sz="1200" dirty="0" smtClean="0">
                <a:solidFill>
                  <a:srgbClr val="000000"/>
                </a:solidFill>
                <a:cs typeface="Times New Roman" panose="02020603050405020304" pitchFamily="18" charset="0"/>
              </a:rPr>
              <a:t>Castration: surgical removal of testes or</a:t>
            </a:r>
            <a:r>
              <a:rPr lang="en-US" altLang="en-US" sz="1200" i="1" dirty="0" smtClean="0">
                <a:solidFill>
                  <a:srgbClr val="000000"/>
                </a:solidFill>
                <a:cs typeface="Times New Roman" panose="02020603050405020304" pitchFamily="18" charset="0"/>
              </a:rPr>
              <a:t> </a:t>
            </a:r>
            <a:r>
              <a:rPr lang="en-US" altLang="en-US" sz="1200" dirty="0" smtClean="0">
                <a:solidFill>
                  <a:srgbClr val="000000"/>
                </a:solidFill>
                <a:cs typeface="Times New Roman" panose="02020603050405020304" pitchFamily="18" charset="0"/>
              </a:rPr>
              <a:t>ovaries</a:t>
            </a:r>
          </a:p>
          <a:p>
            <a:pPr eaLnBrk="1" hangingPunct="1"/>
            <a:r>
              <a:rPr lang="en-US" altLang="en-US" sz="1200" dirty="0" smtClean="0">
                <a:solidFill>
                  <a:srgbClr val="000000"/>
                </a:solidFill>
                <a:cs typeface="Times New Roman" panose="02020603050405020304" pitchFamily="18" charset="0"/>
              </a:rPr>
              <a:t>Sterilization: surgery (vasectomy or tubal ligation) making the person infertile</a:t>
            </a:r>
          </a:p>
          <a:p>
            <a:pPr eaLnBrk="1" hangingPunct="1"/>
            <a:r>
              <a:rPr lang="en-US" altLang="en-US" sz="1200" dirty="0" smtClean="0">
                <a:solidFill>
                  <a:srgbClr val="000000"/>
                </a:solidFill>
                <a:cs typeface="Times New Roman" panose="02020603050405020304" pitchFamily="18" charset="0"/>
              </a:rPr>
              <a:t>Masturbation: self-stimulation of the genitals that causes sexual pleasure or orgasm</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19</a:t>
            </a:fld>
            <a:endParaRPr lang="en-US" altLang="en-US" dirty="0"/>
          </a:p>
        </p:txBody>
      </p:sp>
    </p:spTree>
    <p:extLst>
      <p:ext uri="{BB962C8B-B14F-4D97-AF65-F5344CB8AC3E}">
        <p14:creationId xmlns:p14="http://schemas.microsoft.com/office/powerpoint/2010/main" val="26777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solidFill>
                  <a:srgbClr val="000000"/>
                </a:solidFill>
                <a:cs typeface="Times New Roman" panose="02020603050405020304" pitchFamily="18" charset="0"/>
              </a:rPr>
              <a:t>Erogenous zones: areas of the body that produce pleasure and/or provoke erotic desires </a:t>
            </a:r>
          </a:p>
          <a:p>
            <a:pPr eaLnBrk="1" hangingPunct="1"/>
            <a:r>
              <a:rPr lang="en-US" altLang="en-US" sz="1200" dirty="0" smtClean="0">
                <a:solidFill>
                  <a:srgbClr val="000000"/>
                </a:solidFill>
                <a:cs typeface="Times New Roman" panose="02020603050405020304" pitchFamily="18" charset="0"/>
              </a:rPr>
              <a:t>Sexual scripts: unspoken mental plans that guide our sexual behavior</a:t>
            </a:r>
          </a:p>
          <a:p>
            <a:pPr eaLnBrk="1" hangingPunct="1"/>
            <a:r>
              <a:rPr lang="en-US" altLang="en-US" sz="1200" dirty="0" smtClean="0">
                <a:solidFill>
                  <a:srgbClr val="000000"/>
                </a:solidFill>
                <a:cs typeface="Times New Roman" panose="02020603050405020304" pitchFamily="18" charset="0"/>
              </a:rPr>
              <a:t>Sex drive: strength of one’s motivation to engage in sexual behavior</a:t>
            </a:r>
          </a:p>
          <a:p>
            <a:pPr eaLnBrk="1" hangingPunct="1"/>
            <a:r>
              <a:rPr lang="en-US" altLang="en-US" sz="1200" dirty="0" smtClean="0">
                <a:solidFill>
                  <a:srgbClr val="000000"/>
                </a:solidFill>
                <a:cs typeface="Times New Roman" panose="02020603050405020304" pitchFamily="18" charset="0"/>
              </a:rPr>
              <a:t>Castration: surgical removal of testes or</a:t>
            </a:r>
            <a:r>
              <a:rPr lang="en-US" altLang="en-US" sz="1200" i="1" dirty="0" smtClean="0">
                <a:solidFill>
                  <a:srgbClr val="000000"/>
                </a:solidFill>
                <a:cs typeface="Times New Roman" panose="02020603050405020304" pitchFamily="18" charset="0"/>
              </a:rPr>
              <a:t> </a:t>
            </a:r>
            <a:r>
              <a:rPr lang="en-US" altLang="en-US" sz="1200" dirty="0" smtClean="0">
                <a:solidFill>
                  <a:srgbClr val="000000"/>
                </a:solidFill>
                <a:cs typeface="Times New Roman" panose="02020603050405020304" pitchFamily="18" charset="0"/>
              </a:rPr>
              <a:t>ovaries</a:t>
            </a:r>
          </a:p>
          <a:p>
            <a:pPr eaLnBrk="1" hangingPunct="1"/>
            <a:r>
              <a:rPr lang="en-US" altLang="en-US" sz="1200" dirty="0" smtClean="0">
                <a:solidFill>
                  <a:srgbClr val="000000"/>
                </a:solidFill>
                <a:cs typeface="Times New Roman" panose="02020603050405020304" pitchFamily="18" charset="0"/>
              </a:rPr>
              <a:t>Sterilization: surgery (vasectomy or tubal ligation) making the person infertile</a:t>
            </a:r>
          </a:p>
          <a:p>
            <a:pPr eaLnBrk="1" hangingPunct="1"/>
            <a:r>
              <a:rPr lang="en-US" altLang="en-US" sz="1200" dirty="0" smtClean="0">
                <a:solidFill>
                  <a:srgbClr val="000000"/>
                </a:solidFill>
                <a:cs typeface="Times New Roman" panose="02020603050405020304" pitchFamily="18" charset="0"/>
              </a:rPr>
              <a:t>Masturbation: self-stimulation of the genitals that causes sexual pleasure or orgasm</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20</a:t>
            </a:fld>
            <a:endParaRPr lang="en-US" altLang="en-US" dirty="0"/>
          </a:p>
        </p:txBody>
      </p:sp>
    </p:spTree>
    <p:extLst>
      <p:ext uri="{BB962C8B-B14F-4D97-AF65-F5344CB8AC3E}">
        <p14:creationId xmlns:p14="http://schemas.microsoft.com/office/powerpoint/2010/main" val="2176292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solidFill>
                  <a:srgbClr val="000000"/>
                </a:solidFill>
                <a:cs typeface="Times New Roman" panose="02020603050405020304" pitchFamily="18" charset="0"/>
              </a:rPr>
              <a:t>Erogenous zones: areas of the body that produce pleasure and/or provoke erotic desires </a:t>
            </a:r>
          </a:p>
          <a:p>
            <a:pPr eaLnBrk="1" hangingPunct="1"/>
            <a:r>
              <a:rPr lang="en-US" altLang="en-US" sz="1200" dirty="0" smtClean="0">
                <a:solidFill>
                  <a:srgbClr val="000000"/>
                </a:solidFill>
                <a:cs typeface="Times New Roman" panose="02020603050405020304" pitchFamily="18" charset="0"/>
              </a:rPr>
              <a:t>Sexual scripts: unspoken mental plans that guide our sexual behavior</a:t>
            </a:r>
          </a:p>
          <a:p>
            <a:pPr eaLnBrk="1" hangingPunct="1"/>
            <a:r>
              <a:rPr lang="en-US" altLang="en-US" sz="1200" dirty="0" smtClean="0">
                <a:solidFill>
                  <a:srgbClr val="000000"/>
                </a:solidFill>
                <a:cs typeface="Times New Roman" panose="02020603050405020304" pitchFamily="18" charset="0"/>
              </a:rPr>
              <a:t>Sex drive: strength of one’s motivation to engage in sexual behavior</a:t>
            </a:r>
          </a:p>
          <a:p>
            <a:pPr eaLnBrk="1" hangingPunct="1"/>
            <a:r>
              <a:rPr lang="en-US" altLang="en-US" sz="1200" dirty="0" smtClean="0">
                <a:solidFill>
                  <a:srgbClr val="000000"/>
                </a:solidFill>
                <a:cs typeface="Times New Roman" panose="02020603050405020304" pitchFamily="18" charset="0"/>
              </a:rPr>
              <a:t>Castration: surgical removal of testes or</a:t>
            </a:r>
            <a:r>
              <a:rPr lang="en-US" altLang="en-US" sz="1200" i="1" dirty="0" smtClean="0">
                <a:solidFill>
                  <a:srgbClr val="000000"/>
                </a:solidFill>
                <a:cs typeface="Times New Roman" panose="02020603050405020304" pitchFamily="18" charset="0"/>
              </a:rPr>
              <a:t> </a:t>
            </a:r>
            <a:r>
              <a:rPr lang="en-US" altLang="en-US" sz="1200" dirty="0" smtClean="0">
                <a:solidFill>
                  <a:srgbClr val="000000"/>
                </a:solidFill>
                <a:cs typeface="Times New Roman" panose="02020603050405020304" pitchFamily="18" charset="0"/>
              </a:rPr>
              <a:t>ovaries</a:t>
            </a:r>
          </a:p>
          <a:p>
            <a:pPr eaLnBrk="1" hangingPunct="1"/>
            <a:r>
              <a:rPr lang="en-US" altLang="en-US" sz="1200" dirty="0" smtClean="0">
                <a:solidFill>
                  <a:srgbClr val="000000"/>
                </a:solidFill>
                <a:cs typeface="Times New Roman" panose="02020603050405020304" pitchFamily="18" charset="0"/>
              </a:rPr>
              <a:t>Sterilization: surgery (vasectomy or tubal ligation) making the person infertile</a:t>
            </a:r>
          </a:p>
          <a:p>
            <a:pPr eaLnBrk="1" hangingPunct="1"/>
            <a:r>
              <a:rPr lang="en-US" altLang="en-US" sz="1200" dirty="0" smtClean="0">
                <a:solidFill>
                  <a:srgbClr val="000000"/>
                </a:solidFill>
                <a:cs typeface="Times New Roman" panose="02020603050405020304" pitchFamily="18" charset="0"/>
              </a:rPr>
              <a:t>Masturbation: self-stimulation of the genitals that causes sexual pleasure or orgasm</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21</a:t>
            </a:fld>
            <a:endParaRPr lang="en-US" altLang="en-US" dirty="0"/>
          </a:p>
        </p:txBody>
      </p:sp>
    </p:spTree>
    <p:extLst>
      <p:ext uri="{BB962C8B-B14F-4D97-AF65-F5344CB8AC3E}">
        <p14:creationId xmlns:p14="http://schemas.microsoft.com/office/powerpoint/2010/main" val="2356332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The four phases are the same for all sexual orientations and occur in the following order:</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Excitement: initial signs of sexual arousal</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Plateau: physical arousal intensifies</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Orgasm: climax and release of sexual excitement</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Resolution: return to lower levels of sexual tension and arousal</a:t>
            </a:r>
          </a:p>
          <a:p>
            <a:pPr lvl="2">
              <a:buFont typeface="Arial" pitchFamily="34" charset="0"/>
              <a:buChar char="−"/>
            </a:pPr>
            <a:r>
              <a:rPr lang="en-US" altLang="en-US" dirty="0" smtClean="0">
                <a:solidFill>
                  <a:srgbClr val="000000"/>
                </a:solidFill>
                <a:cs typeface="Times New Roman" panose="02020603050405020304" pitchFamily="18" charset="0"/>
              </a:rPr>
              <a:t>Refractory period: short time period after orgasm when males are unable to reach orgasm again</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22</a:t>
            </a:fld>
            <a:endParaRPr lang="en-US" altLang="en-US" dirty="0"/>
          </a:p>
        </p:txBody>
      </p:sp>
    </p:spTree>
    <p:extLst>
      <p:ext uri="{BB962C8B-B14F-4D97-AF65-F5344CB8AC3E}">
        <p14:creationId xmlns:p14="http://schemas.microsoft.com/office/powerpoint/2010/main" val="277965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The four phases are the same for all sexual orientations and occur in the following order:</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Excitement: initial signs of sexual arousal</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Plateau: physical arousal intensifies</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Orgasm: climax and release of sexual excitement</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Resolution: return to lower levels of sexual tension and arousal</a:t>
            </a:r>
          </a:p>
          <a:p>
            <a:pPr lvl="2">
              <a:buFont typeface="Arial" pitchFamily="34" charset="0"/>
              <a:buChar char="−"/>
            </a:pPr>
            <a:r>
              <a:rPr lang="en-US" altLang="en-US" dirty="0" smtClean="0">
                <a:solidFill>
                  <a:srgbClr val="000000"/>
                </a:solidFill>
                <a:cs typeface="Times New Roman" panose="02020603050405020304" pitchFamily="18" charset="0"/>
              </a:rPr>
              <a:t>Refractory period: short time period after orgasm when males are unable to reach orgasm again</a:t>
            </a:r>
          </a:p>
          <a:p>
            <a:endParaRPr lang="en-US" dirty="0" smtClean="0"/>
          </a:p>
          <a:p>
            <a:r>
              <a:rPr lang="en-US" sz="1200" b="0" i="0" u="none" strike="noStrike" kern="1200" baseline="0" dirty="0" smtClean="0">
                <a:solidFill>
                  <a:schemeClr val="tx1"/>
                </a:solidFill>
                <a:latin typeface="+mn-lt"/>
                <a:ea typeface="MS PGothic" panose="020B0600070205080204" pitchFamily="34" charset="-128"/>
                <a:cs typeface="+mn-cs"/>
              </a:rPr>
              <a:t>● Figure 11.7 </a:t>
            </a:r>
            <a:r>
              <a:rPr lang="en-US" sz="1200" b="1" i="0" u="none" strike="noStrike" kern="1200" baseline="0" dirty="0" smtClean="0">
                <a:solidFill>
                  <a:schemeClr val="tx1"/>
                </a:solidFill>
                <a:latin typeface="+mn-lt"/>
                <a:ea typeface="MS PGothic" panose="020B0600070205080204" pitchFamily="34" charset="-128"/>
                <a:cs typeface="+mn-cs"/>
              </a:rPr>
              <a:t>Female sexual response cycle. </a:t>
            </a:r>
            <a:r>
              <a:rPr lang="en-US" sz="1200" b="0" i="0" u="none" strike="noStrike" kern="1200" baseline="0" dirty="0" smtClean="0">
                <a:solidFill>
                  <a:schemeClr val="tx1"/>
                </a:solidFill>
                <a:latin typeface="+mn-lt"/>
                <a:ea typeface="MS PGothic" panose="020B0600070205080204" pitchFamily="34" charset="-128"/>
                <a:cs typeface="+mn-cs"/>
              </a:rPr>
              <a:t>The green line shows that</a:t>
            </a:r>
          </a:p>
          <a:p>
            <a:r>
              <a:rPr lang="en-US" sz="1200" b="0" i="0" u="none" strike="noStrike" kern="1200" baseline="0" dirty="0" smtClean="0">
                <a:solidFill>
                  <a:schemeClr val="tx1"/>
                </a:solidFill>
                <a:latin typeface="+mn-lt"/>
                <a:ea typeface="MS PGothic" panose="020B0600070205080204" pitchFamily="34" charset="-128"/>
                <a:cs typeface="+mn-cs"/>
              </a:rPr>
              <a:t>sexual arousal rises through the excitement phase and levels off for a time</a:t>
            </a:r>
          </a:p>
          <a:p>
            <a:r>
              <a:rPr lang="en-US" sz="1200" b="0" i="0" u="none" strike="noStrike" kern="1200" baseline="0" dirty="0" smtClean="0">
                <a:solidFill>
                  <a:schemeClr val="tx1"/>
                </a:solidFill>
                <a:latin typeface="+mn-lt"/>
                <a:ea typeface="MS PGothic" panose="020B0600070205080204" pitchFamily="34" charset="-128"/>
                <a:cs typeface="+mn-cs"/>
              </a:rPr>
              <a:t>during the plateau phase. Arousal peaks during orgasm and then returns to</a:t>
            </a:r>
          </a:p>
          <a:p>
            <a:r>
              <a:rPr lang="en-US" sz="1200" b="0" i="0" u="none" strike="noStrike" kern="1200" baseline="0" dirty="0" smtClean="0">
                <a:solidFill>
                  <a:schemeClr val="tx1"/>
                </a:solidFill>
                <a:latin typeface="+mn-lt"/>
                <a:ea typeface="MS PGothic" panose="020B0600070205080204" pitchFamily="34" charset="-128"/>
                <a:cs typeface="+mn-cs"/>
              </a:rPr>
              <a:t>pre-excitement levels. In pattern A, arousal rises from excitement through the</a:t>
            </a:r>
          </a:p>
          <a:p>
            <a:r>
              <a:rPr lang="en-US" sz="1200" b="0" i="0" u="none" strike="noStrike" kern="1200" baseline="0" dirty="0" smtClean="0">
                <a:solidFill>
                  <a:schemeClr val="tx1"/>
                </a:solidFill>
                <a:latin typeface="+mn-lt"/>
                <a:ea typeface="MS PGothic" panose="020B0600070205080204" pitchFamily="34" charset="-128"/>
                <a:cs typeface="+mn-cs"/>
              </a:rPr>
              <a:t>plateau phase and peaks in orgasm. Resolution may be immediate, or it may</a:t>
            </a:r>
          </a:p>
          <a:p>
            <a:r>
              <a:rPr lang="en-US" sz="1200" b="0" i="0" u="none" strike="noStrike" kern="1200" baseline="0" dirty="0" smtClean="0">
                <a:solidFill>
                  <a:schemeClr val="tx1"/>
                </a:solidFill>
                <a:latin typeface="+mn-lt"/>
                <a:ea typeface="MS PGothic" panose="020B0600070205080204" pitchFamily="34" charset="-128"/>
                <a:cs typeface="+mn-cs"/>
              </a:rPr>
              <a:t>first include a return to the plateau phase and a second orgasm (dotted line). In</a:t>
            </a:r>
          </a:p>
          <a:p>
            <a:r>
              <a:rPr lang="en-US" sz="1200" b="0" i="0" u="none" strike="noStrike" kern="1200" baseline="0" dirty="0" smtClean="0">
                <a:solidFill>
                  <a:schemeClr val="tx1"/>
                </a:solidFill>
                <a:latin typeface="+mn-lt"/>
                <a:ea typeface="MS PGothic" panose="020B0600070205080204" pitchFamily="34" charset="-128"/>
                <a:cs typeface="+mn-cs"/>
              </a:rPr>
              <a:t>pattern B, arousal is sustained at the plateau phase and slowly resolved without</a:t>
            </a:r>
          </a:p>
          <a:p>
            <a:r>
              <a:rPr lang="en-US" sz="1200" b="0" i="0" u="none" strike="noStrike" kern="1200" baseline="0" dirty="0" smtClean="0">
                <a:solidFill>
                  <a:schemeClr val="tx1"/>
                </a:solidFill>
                <a:latin typeface="+mn-lt"/>
                <a:ea typeface="MS PGothic" panose="020B0600070205080204" pitchFamily="34" charset="-128"/>
                <a:cs typeface="+mn-cs"/>
              </a:rPr>
              <a:t>sexual climax. Pattern C shows a fairly rapid rise in arousal to orgasm. Little</a:t>
            </a:r>
          </a:p>
          <a:p>
            <a:r>
              <a:rPr lang="en-US" sz="1200" b="0" i="0" u="none" strike="noStrike" kern="1200" baseline="0" dirty="0" smtClean="0">
                <a:solidFill>
                  <a:schemeClr val="tx1"/>
                </a:solidFill>
                <a:latin typeface="+mn-lt"/>
                <a:ea typeface="MS PGothic" panose="020B0600070205080204" pitchFamily="34" charset="-128"/>
                <a:cs typeface="+mn-cs"/>
              </a:rPr>
              <a:t>time is spent in the plateau phase, and resolution is fairly rapid. (Adapted from</a:t>
            </a:r>
          </a:p>
          <a:p>
            <a:r>
              <a:rPr lang="en-US" sz="1200" b="0" i="0" u="none" strike="noStrike" kern="1200" baseline="0" dirty="0" smtClean="0">
                <a:solidFill>
                  <a:schemeClr val="tx1"/>
                </a:solidFill>
                <a:latin typeface="+mn-lt"/>
                <a:ea typeface="MS PGothic" panose="020B0600070205080204" pitchFamily="34" charset="-128"/>
                <a:cs typeface="+mn-cs"/>
              </a:rPr>
              <a:t>Carroll, 2013.) (p 363)</a:t>
            </a:r>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23</a:t>
            </a:fld>
            <a:endParaRPr lang="en-US" altLang="en-US" dirty="0"/>
          </a:p>
        </p:txBody>
      </p:sp>
    </p:spTree>
    <p:extLst>
      <p:ext uri="{BB962C8B-B14F-4D97-AF65-F5344CB8AC3E}">
        <p14:creationId xmlns:p14="http://schemas.microsoft.com/office/powerpoint/2010/main" val="415451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4</a:t>
            </a:fld>
            <a:endParaRPr lang="en-US" altLang="en-US" dirty="0"/>
          </a:p>
        </p:txBody>
      </p:sp>
    </p:spTree>
    <p:extLst>
      <p:ext uri="{BB962C8B-B14F-4D97-AF65-F5344CB8AC3E}">
        <p14:creationId xmlns:p14="http://schemas.microsoft.com/office/powerpoint/2010/main" val="717094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S PGothic" panose="020B0600070205080204" pitchFamily="34" charset="-128"/>
                <a:cs typeface="+mn-cs"/>
              </a:rPr>
              <a:t>Figure 11.8 </a:t>
            </a:r>
            <a:r>
              <a:rPr lang="en-US" sz="1200" b="1" i="0" u="none" strike="noStrike" kern="1200" baseline="0" dirty="0" smtClean="0">
                <a:solidFill>
                  <a:schemeClr val="tx1"/>
                </a:solidFill>
                <a:latin typeface="+mn-lt"/>
                <a:ea typeface="MS PGothic" panose="020B0600070205080204" pitchFamily="34" charset="-128"/>
                <a:cs typeface="+mn-cs"/>
              </a:rPr>
              <a:t>Male sexual response cycle. </a:t>
            </a:r>
            <a:r>
              <a:rPr lang="en-US" sz="1200" b="0" i="0" u="none" strike="noStrike" kern="1200" baseline="0" dirty="0" smtClean="0">
                <a:solidFill>
                  <a:schemeClr val="tx1"/>
                </a:solidFill>
                <a:latin typeface="+mn-lt"/>
                <a:ea typeface="MS PGothic" panose="020B0600070205080204" pitchFamily="34" charset="-128"/>
                <a:cs typeface="+mn-cs"/>
              </a:rPr>
              <a:t>The green line shows that sexual</a:t>
            </a:r>
          </a:p>
          <a:p>
            <a:r>
              <a:rPr lang="en-US" sz="1200" b="0" i="0" u="none" strike="noStrike" kern="1200" baseline="0" dirty="0" smtClean="0">
                <a:solidFill>
                  <a:schemeClr val="tx1"/>
                </a:solidFill>
                <a:latin typeface="+mn-lt"/>
                <a:ea typeface="MS PGothic" panose="020B0600070205080204" pitchFamily="34" charset="-128"/>
                <a:cs typeface="+mn-cs"/>
              </a:rPr>
              <a:t>arousal rises through the excitement phase and levels off for a time during the</a:t>
            </a:r>
          </a:p>
          <a:p>
            <a:r>
              <a:rPr lang="en-US" sz="1200" b="0" i="0" u="none" strike="noStrike" kern="1200" baseline="0" dirty="0" smtClean="0">
                <a:solidFill>
                  <a:schemeClr val="tx1"/>
                </a:solidFill>
                <a:latin typeface="+mn-lt"/>
                <a:ea typeface="MS PGothic" panose="020B0600070205080204" pitchFamily="34" charset="-128"/>
                <a:cs typeface="+mn-cs"/>
              </a:rPr>
              <a:t>plateau phase. Arousal peaks during orgasm and then returns to pre-excitement</a:t>
            </a:r>
          </a:p>
          <a:p>
            <a:r>
              <a:rPr lang="en-US" sz="1200" b="0" i="0" u="none" strike="noStrike" kern="1200" baseline="0" dirty="0" smtClean="0">
                <a:solidFill>
                  <a:schemeClr val="tx1"/>
                </a:solidFill>
                <a:latin typeface="+mn-lt"/>
                <a:ea typeface="MS PGothic" panose="020B0600070205080204" pitchFamily="34" charset="-128"/>
                <a:cs typeface="+mn-cs"/>
              </a:rPr>
              <a:t>levels. During the refractory period, immediately after orgasm, a second sexual</a:t>
            </a:r>
          </a:p>
          <a:p>
            <a:r>
              <a:rPr lang="en-US" sz="1200" b="0" i="0" u="none" strike="noStrike" kern="1200" baseline="0" dirty="0" smtClean="0">
                <a:solidFill>
                  <a:schemeClr val="tx1"/>
                </a:solidFill>
                <a:latin typeface="+mn-lt"/>
                <a:ea typeface="MS PGothic" panose="020B0600070205080204" pitchFamily="34" charset="-128"/>
                <a:cs typeface="+mn-cs"/>
              </a:rPr>
              <a:t>climax is typically impossible. However, after the refractory period has passed, there</a:t>
            </a:r>
          </a:p>
          <a:p>
            <a:r>
              <a:rPr lang="en-US" sz="1200" b="0" i="0" u="none" strike="noStrike" kern="1200" baseline="0" dirty="0" smtClean="0">
                <a:solidFill>
                  <a:schemeClr val="tx1"/>
                </a:solidFill>
                <a:latin typeface="+mn-lt"/>
                <a:ea typeface="MS PGothic" panose="020B0600070205080204" pitchFamily="34" charset="-128"/>
                <a:cs typeface="+mn-cs"/>
              </a:rPr>
              <a:t>may be a return to the plateau phase, followed by a second orgasm (dotted line).</a:t>
            </a:r>
          </a:p>
          <a:p>
            <a:r>
              <a:rPr lang="en-US" sz="1200" b="0" i="0" u="none" strike="noStrike" kern="1200" baseline="0" dirty="0" smtClean="0">
                <a:solidFill>
                  <a:schemeClr val="tx1"/>
                </a:solidFill>
                <a:latin typeface="+mn-lt"/>
                <a:ea typeface="MS PGothic" panose="020B0600070205080204" pitchFamily="34" charset="-128"/>
                <a:cs typeface="+mn-cs"/>
              </a:rPr>
              <a:t>(Adapted from Carroll, 2013.)(p 363)</a:t>
            </a:r>
          </a:p>
          <a:p>
            <a:endParaRPr lang="en-US" sz="1200" b="0" i="0" u="none" strike="noStrike" kern="1200" baseline="0" dirty="0" smtClean="0">
              <a:solidFill>
                <a:schemeClr val="tx1"/>
              </a:solidFill>
              <a:latin typeface="+mn-lt"/>
              <a:ea typeface="MS PGothic" panose="020B0600070205080204" pitchFamily="34" charset="-128"/>
              <a:cs typeface="+mn-cs"/>
            </a:endParaRPr>
          </a:p>
          <a:p>
            <a:r>
              <a:rPr lang="en-US" sz="1200" b="0" i="0" u="none" strike="noStrike" kern="1200" baseline="0" dirty="0" smtClean="0">
                <a:solidFill>
                  <a:schemeClr val="tx1"/>
                </a:solidFill>
                <a:latin typeface="+mn-lt"/>
                <a:ea typeface="MS PGothic" panose="020B0600070205080204" pitchFamily="34" charset="-128"/>
                <a:cs typeface="+mn-cs"/>
              </a:rPr>
              <a:t>Although male and female sexual responses are generally quite</a:t>
            </a:r>
          </a:p>
          <a:p>
            <a:r>
              <a:rPr lang="en-US" sz="1200" b="0" i="0" u="none" strike="noStrike" kern="1200" baseline="0" dirty="0" smtClean="0">
                <a:solidFill>
                  <a:schemeClr val="tx1"/>
                </a:solidFill>
                <a:latin typeface="+mn-lt"/>
                <a:ea typeface="MS PGothic" panose="020B0600070205080204" pitchFamily="34" charset="-128"/>
                <a:cs typeface="+mn-cs"/>
              </a:rPr>
              <a:t>similar, the differences that do exist can affect sexual compatibility.</a:t>
            </a:r>
          </a:p>
          <a:p>
            <a:r>
              <a:rPr lang="en-US" sz="1200" b="0" i="0" u="none" strike="noStrike" kern="1200" baseline="0" dirty="0" smtClean="0">
                <a:solidFill>
                  <a:schemeClr val="tx1"/>
                </a:solidFill>
                <a:latin typeface="+mn-lt"/>
                <a:ea typeface="MS PGothic" panose="020B0600070205080204" pitchFamily="34" charset="-128"/>
                <a:cs typeface="+mn-cs"/>
              </a:rPr>
              <a:t>For example, women typically go through the sexual phases</a:t>
            </a:r>
          </a:p>
          <a:p>
            <a:r>
              <a:rPr lang="en-US" sz="1200" b="0" i="0" u="none" strike="noStrike" kern="1200" baseline="0" dirty="0" smtClean="0">
                <a:solidFill>
                  <a:schemeClr val="tx1"/>
                </a:solidFill>
                <a:latin typeface="+mn-lt"/>
                <a:ea typeface="MS PGothic" panose="020B0600070205080204" pitchFamily="34" charset="-128"/>
                <a:cs typeface="+mn-cs"/>
              </a:rPr>
              <a:t>more slowly than do men. During lovemaking, 10–20 minutes is</a:t>
            </a:r>
          </a:p>
          <a:p>
            <a:r>
              <a:rPr lang="en-US" sz="1200" b="0" i="0" u="none" strike="noStrike" kern="1200" baseline="0" dirty="0" smtClean="0">
                <a:solidFill>
                  <a:schemeClr val="tx1"/>
                </a:solidFill>
                <a:latin typeface="+mn-lt"/>
                <a:ea typeface="MS PGothic" panose="020B0600070205080204" pitchFamily="34" charset="-128"/>
                <a:cs typeface="+mn-cs"/>
              </a:rPr>
              <a:t>often required for a woman to go from excitement to orgasm.</a:t>
            </a:r>
          </a:p>
          <a:p>
            <a:r>
              <a:rPr lang="en-US" sz="1200" b="0" i="0" u="none" strike="noStrike" kern="1200" baseline="0" dirty="0" smtClean="0">
                <a:solidFill>
                  <a:schemeClr val="tx1"/>
                </a:solidFill>
                <a:latin typeface="+mn-lt"/>
                <a:ea typeface="MS PGothic" panose="020B0600070205080204" pitchFamily="34" charset="-128"/>
                <a:cs typeface="+mn-cs"/>
              </a:rPr>
              <a:t>Males may experience all four stages in as little as 3 minutes. However,</a:t>
            </a:r>
          </a:p>
          <a:p>
            <a:r>
              <a:rPr lang="en-US" sz="1200" b="0" i="0" u="none" strike="noStrike" kern="1200" baseline="0" dirty="0" smtClean="0">
                <a:solidFill>
                  <a:schemeClr val="tx1"/>
                </a:solidFill>
                <a:latin typeface="+mn-lt"/>
                <a:ea typeface="MS PGothic" panose="020B0600070205080204" pitchFamily="34" charset="-128"/>
                <a:cs typeface="+mn-cs"/>
              </a:rPr>
              <a:t>there is much variation, especially in women. (Note that</a:t>
            </a:r>
          </a:p>
          <a:p>
            <a:r>
              <a:rPr lang="en-US" sz="1200" b="0" i="0" u="none" strike="noStrike" kern="1200" baseline="0" dirty="0" smtClean="0">
                <a:solidFill>
                  <a:schemeClr val="tx1"/>
                </a:solidFill>
                <a:latin typeface="+mn-lt"/>
                <a:ea typeface="MS PGothic" panose="020B0600070205080204" pitchFamily="34" charset="-128"/>
                <a:cs typeface="+mn-cs"/>
              </a:rPr>
              <a:t>these times refer only to intercourse, not to an entire</a:t>
            </a:r>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24</a:t>
            </a:fld>
            <a:endParaRPr lang="en-US" altLang="en-US" dirty="0"/>
          </a:p>
        </p:txBody>
      </p:sp>
    </p:spTree>
    <p:extLst>
      <p:ext uri="{BB962C8B-B14F-4D97-AF65-F5344CB8AC3E}">
        <p14:creationId xmlns:p14="http://schemas.microsoft.com/office/powerpoint/2010/main" val="1958735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r>
              <a:rPr lang="en-US" altLang="en-US" sz="2600" dirty="0" smtClean="0">
                <a:solidFill>
                  <a:srgbClr val="000000"/>
                </a:solidFill>
                <a:cs typeface="Times New Roman" panose="02020603050405020304" pitchFamily="18" charset="0"/>
              </a:rPr>
              <a:t>In 1960s, more liberalized sexual attitudes and access to effective birth control significantly changed sexual behavior.</a:t>
            </a:r>
          </a:p>
          <a:p>
            <a:pPr lvl="1"/>
            <a:r>
              <a:rPr lang="en-US" altLang="en-US" sz="2400" dirty="0" smtClean="0">
                <a:solidFill>
                  <a:srgbClr val="000000"/>
                </a:solidFill>
                <a:cs typeface="Times New Roman" panose="02020603050405020304" pitchFamily="18" charset="0"/>
              </a:rPr>
              <a:t>Changes in attitudes still larger than actual changes in sexual behavior.</a:t>
            </a:r>
          </a:p>
          <a:p>
            <a:pPr eaLnBrk="1" hangingPunct="1"/>
            <a:r>
              <a:rPr lang="en-US" altLang="en-US" sz="2600" dirty="0" smtClean="0">
                <a:solidFill>
                  <a:srgbClr val="000000"/>
                </a:solidFill>
                <a:cs typeface="Times New Roman" panose="02020603050405020304" pitchFamily="18" charset="0"/>
              </a:rPr>
              <a:t>Double standard:</a:t>
            </a:r>
            <a:r>
              <a:rPr lang="en-US" altLang="en-US" sz="2600" b="1" dirty="0" smtClean="0">
                <a:solidFill>
                  <a:srgbClr val="000000"/>
                </a:solidFill>
                <a:cs typeface="Times New Roman" panose="02020603050405020304" pitchFamily="18" charset="0"/>
              </a:rPr>
              <a:t> </a:t>
            </a:r>
            <a:r>
              <a:rPr lang="en-US" altLang="en-US" sz="2600" dirty="0" smtClean="0">
                <a:solidFill>
                  <a:srgbClr val="000000"/>
                </a:solidFill>
                <a:cs typeface="Times New Roman" panose="02020603050405020304" pitchFamily="18" charset="0"/>
              </a:rPr>
              <a:t>applying different standards of appropriateness to male and female sexual behaviors (has become less relevant now than in the past)</a:t>
            </a:r>
          </a:p>
          <a:p>
            <a:pPr eaLnBrk="1" hangingPunct="1"/>
            <a:r>
              <a:rPr lang="en-US" altLang="en-US" sz="2600" dirty="0" smtClean="0">
                <a:solidFill>
                  <a:srgbClr val="000000"/>
                </a:solidFill>
                <a:cs typeface="Times New Roman" panose="02020603050405020304" pitchFamily="18" charset="0"/>
              </a:rPr>
              <a:t>Other recent changes: </a:t>
            </a:r>
            <a:r>
              <a:rPr lang="en-US" altLang="en-US" sz="2600" dirty="0" err="1" smtClean="0">
                <a:solidFill>
                  <a:srgbClr val="000000"/>
                </a:solidFill>
                <a:cs typeface="Times New Roman" panose="02020603050405020304" pitchFamily="18" charset="0"/>
              </a:rPr>
              <a:t>oversexualizing</a:t>
            </a:r>
            <a:r>
              <a:rPr lang="en-US" altLang="en-US" sz="2600" dirty="0" smtClean="0">
                <a:solidFill>
                  <a:srgbClr val="000000"/>
                </a:solidFill>
                <a:cs typeface="Times New Roman" panose="02020603050405020304" pitchFamily="18" charset="0"/>
              </a:rPr>
              <a:t> of young girls due to media influences and the spread of porn via the Internet (with its unrealistic imagery)</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25</a:t>
            </a:fld>
            <a:endParaRPr lang="en-US" altLang="en-US" dirty="0"/>
          </a:p>
        </p:txBody>
      </p:sp>
    </p:spTree>
    <p:extLst>
      <p:ext uri="{BB962C8B-B14F-4D97-AF65-F5344CB8AC3E}">
        <p14:creationId xmlns:p14="http://schemas.microsoft.com/office/powerpoint/2010/main" val="2722178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r>
              <a:rPr lang="en-US" altLang="en-US" sz="2700" dirty="0" smtClean="0">
                <a:solidFill>
                  <a:srgbClr val="000000"/>
                </a:solidFill>
                <a:cs typeface="Times New Roman" panose="02020603050405020304" pitchFamily="18" charset="0"/>
              </a:rPr>
              <a:t>Forcible rape: sexual intercourse carried out against the victim’s will, under the threat of violence or bodily injury</a:t>
            </a:r>
          </a:p>
          <a:p>
            <a:pPr lvl="1"/>
            <a:r>
              <a:rPr lang="en-US" altLang="en-US" sz="2700" dirty="0" smtClean="0">
                <a:solidFill>
                  <a:srgbClr val="000000"/>
                </a:solidFill>
                <a:cs typeface="Times New Roman" panose="02020603050405020304" pitchFamily="18" charset="0"/>
              </a:rPr>
              <a:t>act of brutality based on a need to debase others</a:t>
            </a:r>
          </a:p>
          <a:p>
            <a:r>
              <a:rPr lang="en-US" altLang="en-US" sz="2700" dirty="0" smtClean="0">
                <a:solidFill>
                  <a:srgbClr val="000000"/>
                </a:solidFill>
                <a:cs typeface="Times New Roman" panose="02020603050405020304" pitchFamily="18" charset="0"/>
              </a:rPr>
              <a:t>Acquaintance (date) rape: forced intercourse that occurs in the context of a date or other voluntary encounter</a:t>
            </a:r>
          </a:p>
          <a:p>
            <a:r>
              <a:rPr lang="en-US" altLang="en-US" sz="2700" dirty="0" smtClean="0">
                <a:solidFill>
                  <a:srgbClr val="000000"/>
                </a:solidFill>
                <a:cs typeface="Times New Roman" panose="02020603050405020304" pitchFamily="18" charset="0"/>
              </a:rPr>
              <a:t>Rape Myths: false beliefs about rape that tend to blame the victim and increase the likelihood that some men will think that rape is justified</a:t>
            </a:r>
          </a:p>
          <a:p>
            <a:r>
              <a:rPr lang="en-US" dirty="0" smtClean="0"/>
              <a:t>(p. 367)</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26</a:t>
            </a:fld>
            <a:endParaRPr lang="en-US" altLang="en-US" dirty="0"/>
          </a:p>
        </p:txBody>
      </p:sp>
    </p:spTree>
    <p:extLst>
      <p:ext uri="{BB962C8B-B14F-4D97-AF65-F5344CB8AC3E}">
        <p14:creationId xmlns:p14="http://schemas.microsoft.com/office/powerpoint/2010/main" val="3955485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lnSpc>
                <a:spcPct val="90000"/>
              </a:lnSpc>
            </a:pPr>
            <a:r>
              <a:rPr lang="en-US" altLang="en-US" dirty="0" smtClean="0">
                <a:solidFill>
                  <a:srgbClr val="000000"/>
                </a:solidFill>
                <a:cs typeface="Times New Roman" panose="02020603050405020304" pitchFamily="18" charset="0"/>
              </a:rPr>
              <a:t>Paraphilic disorders: compulsive or destructive deviations in sexual preferences or behavior  </a:t>
            </a:r>
          </a:p>
          <a:p>
            <a:pPr lvl="1">
              <a:lnSpc>
                <a:spcPct val="90000"/>
              </a:lnSpc>
            </a:pPr>
            <a:r>
              <a:rPr lang="en-US" altLang="en-US" dirty="0" smtClean="0">
                <a:solidFill>
                  <a:srgbClr val="000000"/>
                </a:solidFill>
                <a:cs typeface="Times New Roman" panose="02020603050405020304" pitchFamily="18" charset="0"/>
              </a:rPr>
              <a:t>Fetishistic disorder: sexual arousal associated with inanimate objects</a:t>
            </a:r>
          </a:p>
          <a:p>
            <a:pPr lvl="1">
              <a:lnSpc>
                <a:spcPct val="90000"/>
              </a:lnSpc>
            </a:pPr>
            <a:r>
              <a:rPr lang="en-US" altLang="en-US" dirty="0" err="1" smtClean="0">
                <a:solidFill>
                  <a:srgbClr val="000000"/>
                </a:solidFill>
                <a:cs typeface="Times New Roman" panose="02020603050405020304" pitchFamily="18" charset="0"/>
              </a:rPr>
              <a:t>Transvestic</a:t>
            </a:r>
            <a:r>
              <a:rPr lang="en-US" altLang="en-US" dirty="0" smtClean="0">
                <a:solidFill>
                  <a:srgbClr val="000000"/>
                </a:solidFill>
                <a:cs typeface="Times New Roman" panose="02020603050405020304" pitchFamily="18" charset="0"/>
              </a:rPr>
              <a:t> disorder: achieving sexual arousal by wearing clothes of the opposite sex</a:t>
            </a:r>
          </a:p>
          <a:p>
            <a:pPr lvl="1">
              <a:lnSpc>
                <a:spcPct val="90000"/>
              </a:lnSpc>
            </a:pPr>
            <a:r>
              <a:rPr lang="en-US" altLang="en-US" dirty="0" smtClean="0">
                <a:solidFill>
                  <a:srgbClr val="000000"/>
                </a:solidFill>
                <a:cs typeface="Times New Roman" panose="02020603050405020304" pitchFamily="18" charset="0"/>
              </a:rPr>
              <a:t>Voyeuristic disorder: “peeping,” or viewing the genitals of others without their permission</a:t>
            </a:r>
          </a:p>
          <a:p>
            <a:pPr lvl="1">
              <a:lnSpc>
                <a:spcPct val="90000"/>
              </a:lnSpc>
            </a:pPr>
            <a:r>
              <a:rPr lang="en-US" altLang="en-US" dirty="0" smtClean="0">
                <a:solidFill>
                  <a:srgbClr val="000000"/>
                </a:solidFill>
                <a:cs typeface="Times New Roman" panose="02020603050405020304" pitchFamily="18" charset="0"/>
              </a:rPr>
              <a:t>Sexual masochism disorder: desiring pain, humiliation, or both as part of the sex act</a:t>
            </a:r>
          </a:p>
          <a:p>
            <a:pPr lvl="1" eaLnBrk="1" hangingPunct="1">
              <a:lnSpc>
                <a:spcPct val="90000"/>
              </a:lnSpc>
            </a:pPr>
            <a:r>
              <a:rPr lang="en-US" altLang="en-US" dirty="0" smtClean="0">
                <a:solidFill>
                  <a:srgbClr val="000000"/>
                </a:solidFill>
                <a:cs typeface="Times New Roman" panose="02020603050405020304" pitchFamily="18" charset="0"/>
              </a:rPr>
              <a:t>Sexual sadism disorder: deriving sexual pleasure from inflicting pain, humiliation, or both</a:t>
            </a:r>
          </a:p>
          <a:p>
            <a:pPr lvl="1">
              <a:lnSpc>
                <a:spcPct val="90000"/>
              </a:lnSpc>
            </a:pPr>
            <a:r>
              <a:rPr lang="en-US" altLang="en-US" dirty="0" err="1" smtClean="0">
                <a:solidFill>
                  <a:srgbClr val="000000"/>
                </a:solidFill>
                <a:cs typeface="Times New Roman" panose="02020603050405020304" pitchFamily="18" charset="0"/>
              </a:rPr>
              <a:t>Frotteurism</a:t>
            </a:r>
            <a:r>
              <a:rPr lang="en-US" altLang="en-US" dirty="0" smtClean="0">
                <a:solidFill>
                  <a:srgbClr val="000000"/>
                </a:solidFill>
                <a:cs typeface="Times New Roman" panose="02020603050405020304" pitchFamily="18" charset="0"/>
              </a:rPr>
              <a:t>:</a:t>
            </a:r>
            <a:r>
              <a:rPr lang="en-US" altLang="en-US" b="1" dirty="0" smtClean="0">
                <a:solidFill>
                  <a:srgbClr val="000000"/>
                </a:solidFill>
                <a:cs typeface="Times New Roman" panose="02020603050405020304" pitchFamily="18" charset="0"/>
              </a:rPr>
              <a:t> </a:t>
            </a:r>
            <a:r>
              <a:rPr lang="en-US" altLang="en-US" dirty="0" smtClean="0">
                <a:solidFill>
                  <a:srgbClr val="000000"/>
                </a:solidFill>
                <a:cs typeface="Times New Roman" panose="02020603050405020304" pitchFamily="18" charset="0"/>
              </a:rPr>
              <a:t>sexually touching or rubbing against a </a:t>
            </a:r>
            <a:r>
              <a:rPr lang="en-US" altLang="en-US" dirty="0" err="1" smtClean="0">
                <a:solidFill>
                  <a:srgbClr val="000000"/>
                </a:solidFill>
                <a:cs typeface="Times New Roman" panose="02020603050405020304" pitchFamily="18" charset="0"/>
              </a:rPr>
              <a:t>nonconsenting</a:t>
            </a:r>
            <a:r>
              <a:rPr lang="en-US" altLang="en-US" dirty="0" smtClean="0">
                <a:solidFill>
                  <a:srgbClr val="000000"/>
                </a:solidFill>
                <a:cs typeface="Times New Roman" panose="02020603050405020304" pitchFamily="18" charset="0"/>
              </a:rPr>
              <a:t> person (in public, e.g., a subway)</a:t>
            </a:r>
          </a:p>
          <a:p>
            <a:pPr lvl="1">
              <a:lnSpc>
                <a:spcPct val="90000"/>
              </a:lnSpc>
            </a:pPr>
            <a:r>
              <a:rPr lang="en-US" altLang="en-US" dirty="0" smtClean="0">
                <a:solidFill>
                  <a:srgbClr val="000000"/>
                </a:solidFill>
                <a:cs typeface="Times New Roman" panose="02020603050405020304" pitchFamily="18" charset="0"/>
              </a:rPr>
              <a:t>Exhibitionistic disorder: “flashing,” or displaying the genitals to unwilling viewers</a:t>
            </a:r>
          </a:p>
          <a:p>
            <a:pPr lvl="2">
              <a:lnSpc>
                <a:spcPct val="90000"/>
              </a:lnSpc>
              <a:buFont typeface="Arial" pitchFamily="34" charset="0"/>
              <a:buChar char="−"/>
            </a:pPr>
            <a:r>
              <a:rPr lang="en-US" altLang="en-US" dirty="0" smtClean="0">
                <a:solidFill>
                  <a:srgbClr val="000000"/>
                </a:solidFill>
                <a:cs typeface="Times New Roman" panose="02020603050405020304" pitchFamily="18" charset="0"/>
              </a:rPr>
              <a:t>Exhibitionists are usually male, married, and come from strict repressive backgrounds.</a:t>
            </a:r>
          </a:p>
          <a:p>
            <a:pPr lvl="2">
              <a:lnSpc>
                <a:spcPct val="90000"/>
              </a:lnSpc>
              <a:buFont typeface="Arial" pitchFamily="34" charset="0"/>
              <a:buChar char="−"/>
            </a:pPr>
            <a:r>
              <a:rPr lang="en-US" altLang="en-US" dirty="0" smtClean="0">
                <a:solidFill>
                  <a:srgbClr val="000000"/>
                </a:solidFill>
                <a:cs typeface="Times New Roman" panose="02020603050405020304" pitchFamily="18" charset="0"/>
              </a:rPr>
              <a:t>Most feel a deep sense of inadequacy producing a compulsive need to prove their “manhood” by frightening women.</a:t>
            </a:r>
          </a:p>
          <a:p>
            <a:pPr lvl="2">
              <a:lnSpc>
                <a:spcPct val="90000"/>
              </a:lnSpc>
              <a:buFont typeface="Arial" pitchFamily="34" charset="0"/>
              <a:buChar char="−"/>
            </a:pPr>
            <a:r>
              <a:rPr lang="en-US" altLang="en-US" dirty="0" smtClean="0">
                <a:solidFill>
                  <a:srgbClr val="000000"/>
                </a:solidFill>
                <a:cs typeface="Times New Roman" panose="02020603050405020304" pitchFamily="18" charset="0"/>
              </a:rPr>
              <a:t>Exhibitionists have a high repeat rate with many going on to commit more serious sex crimes.</a:t>
            </a:r>
          </a:p>
          <a:p>
            <a:pPr lvl="1">
              <a:lnSpc>
                <a:spcPct val="90000"/>
              </a:lnSpc>
            </a:pPr>
            <a:r>
              <a:rPr lang="en-US" altLang="en-US" dirty="0" smtClean="0">
                <a:solidFill>
                  <a:srgbClr val="000000"/>
                </a:solidFill>
                <a:cs typeface="Times New Roman" panose="02020603050405020304" pitchFamily="18" charset="0"/>
              </a:rPr>
              <a:t>Pedophilic disorder: sex with children, or child molesting</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27</a:t>
            </a:fld>
            <a:endParaRPr lang="en-US" altLang="en-US" dirty="0"/>
          </a:p>
        </p:txBody>
      </p:sp>
    </p:spTree>
    <p:extLst>
      <p:ext uri="{BB962C8B-B14F-4D97-AF65-F5344CB8AC3E}">
        <p14:creationId xmlns:p14="http://schemas.microsoft.com/office/powerpoint/2010/main" val="3742031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solidFill>
                  <a:srgbClr val="000000"/>
                </a:solidFill>
                <a:cs typeface="Times New Roman" panose="02020603050405020304" pitchFamily="18" charset="0"/>
              </a:rPr>
              <a:t>Most molesters are male, married, and fathers, and are usually rigid, passive, and/or puritanical.</a:t>
            </a:r>
          </a:p>
          <a:p>
            <a:pPr eaLnBrk="1" hangingPunct="1"/>
            <a:r>
              <a:rPr lang="en-US" altLang="en-US" sz="1200" dirty="0" smtClean="0">
                <a:solidFill>
                  <a:srgbClr val="000000"/>
                </a:solidFill>
                <a:cs typeface="Times New Roman" panose="02020603050405020304" pitchFamily="18" charset="0"/>
              </a:rPr>
              <a:t>Most molestations rarely exceed fondling, although the impact of the molestation depends on the duration of the abuse and whether genital sex acts were involved.</a:t>
            </a:r>
          </a:p>
          <a:p>
            <a:r>
              <a:rPr lang="en-US" altLang="en-US" sz="1200" dirty="0" smtClean="0">
                <a:solidFill>
                  <a:srgbClr val="000000"/>
                </a:solidFill>
                <a:cs typeface="Times New Roman" panose="02020603050405020304" pitchFamily="18" charset="0"/>
              </a:rPr>
              <a:t>Signs of molestation: unusual avoidance or interest in sexual matters, secretiveness, nightmares, misbehavior (unusual risk taking), emotional disturbance, and loss of self-esteem</a:t>
            </a:r>
          </a:p>
          <a:p>
            <a:pPr eaLnBrk="1" hangingPunct="1"/>
            <a:r>
              <a:rPr lang="en-US" altLang="en-US" sz="1200" dirty="0" smtClean="0">
                <a:solidFill>
                  <a:srgbClr val="000000"/>
                </a:solidFill>
                <a:cs typeface="Times New Roman" panose="02020603050405020304" pitchFamily="18" charset="0"/>
              </a:rPr>
              <a:t>Most abusers act alone and target children first with gifts and then use threats to gain continued compliance.</a:t>
            </a:r>
          </a:p>
          <a:p>
            <a:pPr eaLnBrk="1" hangingPunct="1"/>
            <a:r>
              <a:rPr lang="en-US" altLang="en-US" sz="1200" dirty="0" smtClean="0">
                <a:solidFill>
                  <a:srgbClr val="000000"/>
                </a:solidFill>
                <a:cs typeface="Times New Roman" panose="02020603050405020304" pitchFamily="18" charset="0"/>
              </a:rPr>
              <a:t>Children should be taught not to keep secrets and to shout “No!” if an adult tries to engage them in sexual activity. </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28</a:t>
            </a:fld>
            <a:endParaRPr lang="en-US" altLang="en-US" dirty="0"/>
          </a:p>
        </p:txBody>
      </p:sp>
    </p:spTree>
    <p:extLst>
      <p:ext uri="{BB962C8B-B14F-4D97-AF65-F5344CB8AC3E}">
        <p14:creationId xmlns:p14="http://schemas.microsoft.com/office/powerpoint/2010/main" val="2062025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solidFill>
                  <a:srgbClr val="000000"/>
                </a:solidFill>
                <a:cs typeface="Times New Roman" panose="02020603050405020304" pitchFamily="18" charset="0"/>
              </a:rPr>
              <a:t>Most molesters are male, married, and fathers, and are usually rigid, passive, and/or puritanical.</a:t>
            </a:r>
          </a:p>
          <a:p>
            <a:pPr eaLnBrk="1" hangingPunct="1"/>
            <a:r>
              <a:rPr lang="en-US" altLang="en-US" sz="1200" dirty="0" smtClean="0">
                <a:solidFill>
                  <a:srgbClr val="000000"/>
                </a:solidFill>
                <a:cs typeface="Times New Roman" panose="02020603050405020304" pitchFamily="18" charset="0"/>
              </a:rPr>
              <a:t>Most molestations rarely exceed fondling, although the impact of the molestation depends on the duration of the abuse and whether genital sex acts were involved.</a:t>
            </a:r>
          </a:p>
          <a:p>
            <a:r>
              <a:rPr lang="en-US" altLang="en-US" sz="1200" dirty="0" smtClean="0">
                <a:solidFill>
                  <a:srgbClr val="000000"/>
                </a:solidFill>
                <a:cs typeface="Times New Roman" panose="02020603050405020304" pitchFamily="18" charset="0"/>
              </a:rPr>
              <a:t>Signs of molestation: unusual avoidance or interest in sexual matters, secretiveness, nightmares, misbehavior (unusual risk taking), emotional disturbance, and loss of self-esteem</a:t>
            </a:r>
          </a:p>
          <a:p>
            <a:pPr eaLnBrk="1" hangingPunct="1"/>
            <a:r>
              <a:rPr lang="en-US" altLang="en-US" sz="1200" dirty="0" smtClean="0">
                <a:solidFill>
                  <a:srgbClr val="000000"/>
                </a:solidFill>
                <a:cs typeface="Times New Roman" panose="02020603050405020304" pitchFamily="18" charset="0"/>
              </a:rPr>
              <a:t>Most abusers act alone and target children first with gifts and then use threats to gain continued compliance.</a:t>
            </a:r>
          </a:p>
          <a:p>
            <a:pPr eaLnBrk="1" hangingPunct="1"/>
            <a:r>
              <a:rPr lang="en-US" altLang="en-US" sz="1200" dirty="0" smtClean="0">
                <a:solidFill>
                  <a:srgbClr val="000000"/>
                </a:solidFill>
                <a:cs typeface="Times New Roman" panose="02020603050405020304" pitchFamily="18" charset="0"/>
              </a:rPr>
              <a:t>Children should be taught not to keep secrets and to shout “No!” if an adult tries to engage them in sexual activity. </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29</a:t>
            </a:fld>
            <a:endParaRPr lang="en-US" altLang="en-US" dirty="0"/>
          </a:p>
        </p:txBody>
      </p:sp>
    </p:spTree>
    <p:extLst>
      <p:ext uri="{BB962C8B-B14F-4D97-AF65-F5344CB8AC3E}">
        <p14:creationId xmlns:p14="http://schemas.microsoft.com/office/powerpoint/2010/main" val="3631838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Sexually transmitted disease (STD): a disease passed from one person to another by intimate physical contact; a venereal disease</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Chlamydia, gonorrhea, hepatitis B, genital herpes, syphilis, human papillomavirus (HPV), and pelvic inflammatory disease </a:t>
            </a:r>
          </a:p>
          <a:p>
            <a:pPr lvl="1" eaLnBrk="1" hangingPunct="1"/>
            <a:r>
              <a:rPr lang="en-US" altLang="en-US" dirty="0" smtClean="0">
                <a:solidFill>
                  <a:srgbClr val="000000"/>
                </a:solidFill>
                <a:cs typeface="Times New Roman" panose="02020603050405020304" pitchFamily="18" charset="0"/>
              </a:rPr>
              <a:t>HIV disables the immune system and leads to AIDS and death due to multiple infections.</a:t>
            </a:r>
          </a:p>
          <a:p>
            <a:pPr lvl="2">
              <a:buFont typeface="Arial" pitchFamily="34" charset="0"/>
              <a:buChar char="−"/>
            </a:pPr>
            <a:r>
              <a:rPr lang="en-US" altLang="en-US" dirty="0" smtClean="0">
                <a:solidFill>
                  <a:srgbClr val="000000"/>
                </a:solidFill>
                <a:latin typeface="Arial" panose="020B0604020202020204" pitchFamily="34" charset="0"/>
                <a:cs typeface="Times New Roman" panose="02020603050405020304" pitchFamily="18" charset="0"/>
              </a:rPr>
              <a:t>HIV infections are spread by direct contact with body fluids, blood, semen, and vaginal secretions, not through casual contact.</a:t>
            </a:r>
          </a:p>
          <a:p>
            <a:r>
              <a:rPr lang="en-US" altLang="en-US" sz="2600" dirty="0" smtClean="0">
                <a:solidFill>
                  <a:srgbClr val="000000"/>
                </a:solidFill>
                <a:cs typeface="Times New Roman" panose="02020603050405020304" pitchFamily="18" charset="0"/>
              </a:rPr>
              <a:t>Asymptomatic: having a disease while lacking obvious symptoms of illness </a:t>
            </a:r>
          </a:p>
          <a:p>
            <a:pPr lvl="1"/>
            <a:r>
              <a:rPr lang="en-US" altLang="en-US" sz="2400" dirty="0" smtClean="0">
                <a:solidFill>
                  <a:srgbClr val="000000"/>
                </a:solidFill>
                <a:cs typeface="Times New Roman" panose="02020603050405020304" pitchFamily="18" charset="0"/>
              </a:rPr>
              <a:t>Person can test negative for HIV up to six months after infection.</a:t>
            </a:r>
          </a:p>
          <a:p>
            <a:r>
              <a:rPr lang="en-US" altLang="en-US" sz="2600" dirty="0" smtClean="0">
                <a:solidFill>
                  <a:srgbClr val="000000"/>
                </a:solidFill>
                <a:cs typeface="Times New Roman" panose="02020603050405020304" pitchFamily="18" charset="0"/>
              </a:rPr>
              <a:t>Risk factors for STDs: unprotected sex with infected person; having two or more sex partners; sharing needles or syringes, or having sex with someone who injects drugs</a:t>
            </a:r>
          </a:p>
          <a:p>
            <a:r>
              <a:rPr lang="en-US" altLang="en-US" sz="2600" dirty="0" smtClean="0">
                <a:solidFill>
                  <a:srgbClr val="000000"/>
                </a:solidFill>
                <a:cs typeface="Times New Roman" panose="02020603050405020304" pitchFamily="18" charset="0"/>
              </a:rPr>
              <a:t>Safer sex practices: not having sex or having sex with one mutually faithful, uninfected person; using a condom; not engaging in sex while intoxicated; not sharing needles or syringes </a:t>
            </a:r>
          </a:p>
          <a:p>
            <a:endParaRPr lang="en-US" altLang="en-US" sz="2600" dirty="0" smtClean="0">
              <a:solidFill>
                <a:srgbClr val="000000"/>
              </a:solidFill>
              <a:cs typeface="Times New Roman" panose="02020603050405020304" pitchFamily="18" charset="0"/>
            </a:endParaRPr>
          </a:p>
          <a:p>
            <a:r>
              <a:rPr lang="en-US" altLang="en-US" sz="2600" dirty="0" smtClean="0">
                <a:solidFill>
                  <a:srgbClr val="000000"/>
                </a:solidFill>
                <a:cs typeface="Times New Roman" panose="02020603050405020304" pitchFamily="18" charset="0"/>
              </a:rPr>
              <a:t>See chart page 371</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30</a:t>
            </a:fld>
            <a:endParaRPr lang="en-US" altLang="en-US" dirty="0"/>
          </a:p>
        </p:txBody>
      </p:sp>
    </p:spTree>
    <p:extLst>
      <p:ext uri="{BB962C8B-B14F-4D97-AF65-F5344CB8AC3E}">
        <p14:creationId xmlns:p14="http://schemas.microsoft.com/office/powerpoint/2010/main" val="762828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Sexually transmitted disease (STD): a disease passed from one person to another by intimate physical contact; a venereal disease</a:t>
            </a:r>
          </a:p>
          <a:p>
            <a:pPr lvl="1" eaLnBrk="1" hangingPunct="1"/>
            <a:r>
              <a:rPr lang="en-US" altLang="en-US" dirty="0" smtClean="0">
                <a:solidFill>
                  <a:srgbClr val="000000"/>
                </a:solidFill>
                <a:latin typeface="Arial" panose="020B0604020202020204" pitchFamily="34" charset="0"/>
                <a:cs typeface="Times New Roman" panose="02020603050405020304" pitchFamily="18" charset="0"/>
              </a:rPr>
              <a:t>Chlamydia, gonorrhea, hepatitis B, genital herpes, syphilis, human papillomavirus (HPV), and pelvic inflammatory disease </a:t>
            </a:r>
          </a:p>
          <a:p>
            <a:pPr lvl="1" eaLnBrk="1" hangingPunct="1"/>
            <a:r>
              <a:rPr lang="en-US" altLang="en-US" dirty="0" smtClean="0">
                <a:solidFill>
                  <a:srgbClr val="000000"/>
                </a:solidFill>
                <a:cs typeface="Times New Roman" panose="02020603050405020304" pitchFamily="18" charset="0"/>
              </a:rPr>
              <a:t>HIV disables the immune system and leads to AIDS and death due to multiple infections.</a:t>
            </a:r>
          </a:p>
          <a:p>
            <a:pPr lvl="2">
              <a:buFont typeface="Arial" pitchFamily="34" charset="0"/>
              <a:buChar char="−"/>
            </a:pPr>
            <a:r>
              <a:rPr lang="en-US" altLang="en-US" dirty="0" smtClean="0">
                <a:solidFill>
                  <a:srgbClr val="000000"/>
                </a:solidFill>
                <a:latin typeface="Arial" panose="020B0604020202020204" pitchFamily="34" charset="0"/>
                <a:cs typeface="Times New Roman" panose="02020603050405020304" pitchFamily="18" charset="0"/>
              </a:rPr>
              <a:t>HIV infections are spread by direct contact with body fluids, blood, semen, and vaginal secretions, not through casual contact.</a:t>
            </a:r>
          </a:p>
          <a:p>
            <a:r>
              <a:rPr lang="en-US" altLang="en-US" sz="2600" dirty="0" smtClean="0">
                <a:solidFill>
                  <a:srgbClr val="000000"/>
                </a:solidFill>
                <a:cs typeface="Times New Roman" panose="02020603050405020304" pitchFamily="18" charset="0"/>
              </a:rPr>
              <a:t>Asymptomatic: having a disease while lacking obvious symptoms of illness </a:t>
            </a:r>
          </a:p>
          <a:p>
            <a:pPr lvl="1"/>
            <a:r>
              <a:rPr lang="en-US" altLang="en-US" sz="2400" dirty="0" smtClean="0">
                <a:solidFill>
                  <a:srgbClr val="000000"/>
                </a:solidFill>
                <a:cs typeface="Times New Roman" panose="02020603050405020304" pitchFamily="18" charset="0"/>
              </a:rPr>
              <a:t>Person can test negative for HIV up to six months after infection.</a:t>
            </a:r>
          </a:p>
          <a:p>
            <a:r>
              <a:rPr lang="en-US" altLang="en-US" sz="2600" dirty="0" smtClean="0">
                <a:solidFill>
                  <a:srgbClr val="000000"/>
                </a:solidFill>
                <a:cs typeface="Times New Roman" panose="02020603050405020304" pitchFamily="18" charset="0"/>
              </a:rPr>
              <a:t>Risk factors for STDs: unprotected sex with infected person; having two or more sex partners; sharing needles or syringes, or having sex with someone who injects drugs</a:t>
            </a:r>
          </a:p>
          <a:p>
            <a:r>
              <a:rPr lang="en-US" altLang="en-US" sz="2600" dirty="0" smtClean="0">
                <a:solidFill>
                  <a:srgbClr val="000000"/>
                </a:solidFill>
                <a:cs typeface="Times New Roman" panose="02020603050405020304" pitchFamily="18" charset="0"/>
              </a:rPr>
              <a:t>Safer sex practices: not having sex or having sex with one mutually faithful, uninfected person; using a condom; not engaging in sex while intoxicated; not sharing needles or syringes</a:t>
            </a:r>
          </a:p>
          <a:p>
            <a:endParaRPr lang="en-US" dirty="0" smtClean="0"/>
          </a:p>
          <a:p>
            <a:r>
              <a:rPr lang="en-US" dirty="0" smtClean="0"/>
              <a:t>Page 372</a:t>
            </a:r>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31</a:t>
            </a:fld>
            <a:endParaRPr lang="en-US" altLang="en-US" dirty="0"/>
          </a:p>
        </p:txBody>
      </p:sp>
    </p:spTree>
    <p:extLst>
      <p:ext uri="{BB962C8B-B14F-4D97-AF65-F5344CB8AC3E}">
        <p14:creationId xmlns:p14="http://schemas.microsoft.com/office/powerpoint/2010/main" val="3648971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Psychology in Action feature starting on page 373</a:t>
            </a:r>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32</a:t>
            </a:fld>
            <a:endParaRPr lang="en-US" altLang="en-US" dirty="0"/>
          </a:p>
        </p:txBody>
      </p:sp>
    </p:spTree>
    <p:extLst>
      <p:ext uri="{BB962C8B-B14F-4D97-AF65-F5344CB8AC3E}">
        <p14:creationId xmlns:p14="http://schemas.microsoft.com/office/powerpoint/2010/main" val="4042480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2600" dirty="0" smtClean="0">
                <a:solidFill>
                  <a:srgbClr val="000000"/>
                </a:solidFill>
                <a:latin typeface="Arial" panose="020B0604020202020204" pitchFamily="34" charset="0"/>
                <a:cs typeface="Times New Roman" panose="02020603050405020304" pitchFamily="18" charset="0"/>
              </a:rPr>
              <a:t>(p 374)</a:t>
            </a:r>
          </a:p>
          <a:p>
            <a:pPr eaLnBrk="1" hangingPunct="1"/>
            <a:r>
              <a:rPr lang="en-US" altLang="en-US" sz="2600" dirty="0" smtClean="0">
                <a:solidFill>
                  <a:srgbClr val="000000"/>
                </a:solidFill>
                <a:cs typeface="Times New Roman" panose="02020603050405020304" pitchFamily="18" charset="0"/>
              </a:rPr>
              <a:t> increase intimacy and communication</a:t>
            </a:r>
            <a:r>
              <a:rPr lang="en-US" altLang="en-US" dirty="0" smtClean="0">
                <a:solidFill>
                  <a:srgbClr val="000000"/>
                </a:solidFill>
                <a:cs typeface="Times New Roman" panose="02020603050405020304" pitchFamily="18" charset="0"/>
              </a:rPr>
              <a:t>:</a:t>
            </a:r>
          </a:p>
          <a:p>
            <a:pPr lvl="1"/>
            <a:r>
              <a:rPr lang="en-US" altLang="en-US" sz="2400" dirty="0" smtClean="0">
                <a:solidFill>
                  <a:srgbClr val="000000"/>
                </a:solidFill>
                <a:cs typeface="Times New Roman" panose="02020603050405020304" pitchFamily="18" charset="0"/>
              </a:rPr>
              <a:t>Avoid “</a:t>
            </a:r>
            <a:r>
              <a:rPr lang="en-US" altLang="en-US" sz="2400" dirty="0" err="1" smtClean="0">
                <a:solidFill>
                  <a:srgbClr val="000000"/>
                </a:solidFill>
                <a:cs typeface="Times New Roman" panose="02020603050405020304" pitchFamily="18" charset="0"/>
              </a:rPr>
              <a:t>gunnysacking</a:t>
            </a:r>
            <a:r>
              <a:rPr lang="en-US" altLang="en-US" sz="2400" dirty="0" smtClean="0">
                <a:solidFill>
                  <a:srgbClr val="000000"/>
                </a:solidFill>
                <a:cs typeface="Times New Roman" panose="02020603050405020304" pitchFamily="18" charset="0"/>
              </a:rPr>
              <a:t>” </a:t>
            </a:r>
          </a:p>
          <a:p>
            <a:pPr lvl="1"/>
            <a:r>
              <a:rPr lang="en-US" altLang="en-US" sz="2400" dirty="0" smtClean="0">
                <a:solidFill>
                  <a:srgbClr val="000000"/>
                </a:solidFill>
                <a:cs typeface="Times New Roman" panose="02020603050405020304" pitchFamily="18" charset="0"/>
              </a:rPr>
              <a:t>Be open about feelings</a:t>
            </a:r>
          </a:p>
          <a:p>
            <a:pPr lvl="1"/>
            <a:r>
              <a:rPr lang="en-US" altLang="en-US" sz="2400" dirty="0" smtClean="0">
                <a:solidFill>
                  <a:srgbClr val="000000"/>
                </a:solidFill>
                <a:cs typeface="Times New Roman" panose="02020603050405020304" pitchFamily="18" charset="0"/>
              </a:rPr>
              <a:t>Don’t attack the other person’s character</a:t>
            </a:r>
          </a:p>
          <a:p>
            <a:pPr lvl="1"/>
            <a:r>
              <a:rPr lang="en-US" altLang="en-US" sz="2400" dirty="0" smtClean="0">
                <a:solidFill>
                  <a:srgbClr val="000000"/>
                </a:solidFill>
                <a:cs typeface="Times New Roman" panose="02020603050405020304" pitchFamily="18" charset="0"/>
              </a:rPr>
              <a:t>Don’t try to “win” a fight</a:t>
            </a:r>
          </a:p>
          <a:p>
            <a:pPr lvl="1"/>
            <a:r>
              <a:rPr lang="en-US" altLang="en-US" sz="2400" dirty="0" smtClean="0">
                <a:solidFill>
                  <a:srgbClr val="000000"/>
                </a:solidFill>
                <a:cs typeface="Times New Roman" panose="02020603050405020304" pitchFamily="18" charset="0"/>
              </a:rPr>
              <a:t>Recognize that anger is appropriate</a:t>
            </a:r>
          </a:p>
          <a:p>
            <a:pPr lvl="1"/>
            <a:r>
              <a:rPr lang="en-US" altLang="en-US" sz="2400" dirty="0" smtClean="0">
                <a:solidFill>
                  <a:srgbClr val="000000"/>
                </a:solidFill>
                <a:cs typeface="Times New Roman" panose="02020603050405020304" pitchFamily="18" charset="0"/>
              </a:rPr>
              <a:t>Try to see things through your partner’s eyes</a:t>
            </a:r>
          </a:p>
          <a:p>
            <a:pPr lvl="1"/>
            <a:r>
              <a:rPr lang="en-US" altLang="en-US" sz="2400" dirty="0" smtClean="0">
                <a:solidFill>
                  <a:srgbClr val="000000"/>
                </a:solidFill>
                <a:cs typeface="Times New Roman" panose="02020603050405020304" pitchFamily="18" charset="0"/>
              </a:rPr>
              <a:t>Don’t be a “mind-reader”</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33</a:t>
            </a:fld>
            <a:endParaRPr lang="en-US" altLang="en-US" dirty="0"/>
          </a:p>
        </p:txBody>
      </p:sp>
    </p:spTree>
    <p:extLst>
      <p:ext uri="{BB962C8B-B14F-4D97-AF65-F5344CB8AC3E}">
        <p14:creationId xmlns:p14="http://schemas.microsoft.com/office/powerpoint/2010/main" val="423145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solidFill>
                  <a:srgbClr val="000000"/>
                </a:solidFill>
                <a:ea typeface="Times New Roman"/>
              </a:rPr>
              <a:t>Prenatal growth does not always match genetic sex.</a:t>
            </a:r>
          </a:p>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Intersexual person: ambiguous sexual anatomy (having genitals that suggest both sexes)</a:t>
            </a:r>
          </a:p>
          <a:p>
            <a:pPr eaLnBrk="1" hangingPunct="1">
              <a:lnSpc>
                <a:spcPct val="90000"/>
              </a:lnSpc>
            </a:pPr>
            <a:endParaRPr lang="en-US" altLang="en-US" dirty="0" smtClean="0">
              <a:solidFill>
                <a:srgbClr val="000000"/>
              </a:solidFill>
              <a:latin typeface="Arial" panose="020B0604020202020204" pitchFamily="34" charset="0"/>
              <a:cs typeface="Times New Roman" panose="02020603050405020304" pitchFamily="18" charset="0"/>
            </a:endParaRPr>
          </a:p>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EXAMPLES:</a:t>
            </a:r>
          </a:p>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A genetic male (XY</a:t>
            </a:r>
            <a:r>
              <a:rPr lang="en-US" altLang="en-US" baseline="0" dirty="0" smtClean="0">
                <a:solidFill>
                  <a:srgbClr val="000000"/>
                </a:solidFill>
                <a:latin typeface="Arial" panose="020B0604020202020204" pitchFamily="34" charset="0"/>
                <a:cs typeface="Times New Roman" panose="02020603050405020304" pitchFamily="18" charset="0"/>
              </a:rPr>
              <a:t> chromosomes) may not develop male genitals if not enough testosterone is present, or if the fetus has inherited </a:t>
            </a:r>
            <a:r>
              <a:rPr lang="en-US" altLang="en-US" dirty="0" smtClean="0">
                <a:solidFill>
                  <a:srgbClr val="000000"/>
                </a:solidFill>
                <a:cs typeface="Times New Roman" panose="02020603050405020304" pitchFamily="18" charset="0"/>
              </a:rPr>
              <a:t>Androgen </a:t>
            </a:r>
            <a:r>
              <a:rPr lang="en-US" altLang="en-US" dirty="0" smtClean="0">
                <a:solidFill>
                  <a:srgbClr val="000000"/>
                </a:solidFill>
                <a:latin typeface="Arial" panose="020B0604020202020204" pitchFamily="34" charset="0"/>
                <a:cs typeface="Times New Roman" panose="02020603050405020304" pitchFamily="18" charset="0"/>
              </a:rPr>
              <a:t>insensitivity syndrome: an inherited disorder causing an unresponsiveness to testosterone and failure of the male genitals to develop </a:t>
            </a:r>
          </a:p>
          <a:p>
            <a:pPr eaLnBrk="1" hangingPunct="1">
              <a:lnSpc>
                <a:spcPct val="90000"/>
              </a:lnSpc>
            </a:pPr>
            <a:endParaRPr lang="en-US" altLang="en-US" dirty="0" smtClean="0">
              <a:solidFill>
                <a:srgbClr val="000000"/>
              </a:solidFill>
              <a:latin typeface="Arial" panose="020B0604020202020204" pitchFamily="34" charset="0"/>
              <a:cs typeface="Times New Roman" panose="02020603050405020304" pitchFamily="18" charset="0"/>
            </a:endParaRPr>
          </a:p>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Androgens must</a:t>
            </a:r>
            <a:r>
              <a:rPr lang="en-US" altLang="en-US" baseline="0" dirty="0" smtClean="0">
                <a:solidFill>
                  <a:srgbClr val="000000"/>
                </a:solidFill>
                <a:latin typeface="Arial" panose="020B0604020202020204" pitchFamily="34" charset="0"/>
                <a:cs typeface="Times New Roman" panose="02020603050405020304" pitchFamily="18" charset="0"/>
              </a:rPr>
              <a:t> be low for a genetic female (XX chromosomes) to develop. A female can be masculinized by anti-miscarriage drug progestin or a problem called c</a:t>
            </a:r>
            <a:r>
              <a:rPr lang="en-US" altLang="en-US" dirty="0" smtClean="0">
                <a:solidFill>
                  <a:srgbClr val="000000"/>
                </a:solidFill>
                <a:latin typeface="Arial" panose="020B0604020202020204" pitchFamily="34" charset="0"/>
                <a:cs typeface="Times New Roman" panose="02020603050405020304" pitchFamily="18" charset="0"/>
              </a:rPr>
              <a:t>ongenital adrenal hyperplasia: genetic abnormality causing adrenal glands to release </a:t>
            </a:r>
            <a:r>
              <a:rPr lang="en-US" altLang="en-US" dirty="0" smtClean="0">
                <a:solidFill>
                  <a:srgbClr val="000000"/>
                </a:solidFill>
                <a:cs typeface="Times New Roman" panose="02020603050405020304" pitchFamily="18" charset="0"/>
              </a:rPr>
              <a:t>excess </a:t>
            </a:r>
            <a:r>
              <a:rPr lang="en-US" altLang="en-US" dirty="0" smtClean="0">
                <a:solidFill>
                  <a:srgbClr val="000000"/>
                </a:solidFill>
                <a:latin typeface="Arial" panose="020B0604020202020204" pitchFamily="34" charset="0"/>
                <a:cs typeface="Times New Roman" panose="02020603050405020304" pitchFamily="18" charset="0"/>
              </a:rPr>
              <a:t>androgen, </a:t>
            </a:r>
            <a:r>
              <a:rPr lang="en-US" altLang="en-US" dirty="0" smtClean="0">
                <a:solidFill>
                  <a:srgbClr val="000000"/>
                </a:solidFill>
                <a:cs typeface="Times New Roman" panose="02020603050405020304" pitchFamily="18" charset="0"/>
              </a:rPr>
              <a:t>which results in a female with ambiguous genitals</a:t>
            </a:r>
            <a:endParaRPr lang="en-US" altLang="en-US" dirty="0" smtClean="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5</a:t>
            </a:fld>
            <a:endParaRPr lang="en-US" altLang="en-US" dirty="0"/>
          </a:p>
        </p:txBody>
      </p:sp>
    </p:spTree>
    <p:extLst>
      <p:ext uri="{BB962C8B-B14F-4D97-AF65-F5344CB8AC3E}">
        <p14:creationId xmlns:p14="http://schemas.microsoft.com/office/powerpoint/2010/main" val="3264449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altLang="en-US" sz="2600" dirty="0" smtClean="0">
                <a:solidFill>
                  <a:srgbClr val="000000"/>
                </a:solidFill>
                <a:cs typeface="Times New Roman" panose="02020603050405020304" pitchFamily="18" charset="0"/>
              </a:rPr>
              <a:t>E</a:t>
            </a:r>
            <a:r>
              <a:rPr lang="en-US" altLang="en-US" sz="2600" dirty="0" smtClean="0">
                <a:solidFill>
                  <a:srgbClr val="000000"/>
                </a:solidFill>
                <a:latin typeface="Arial" panose="020B0604020202020204" pitchFamily="34" charset="0"/>
                <a:cs typeface="Times New Roman" panose="02020603050405020304" pitchFamily="18" charset="0"/>
              </a:rPr>
              <a:t>lements necessary for healthy sexual relationships: sexual anticipation; valuing one’s sexuality; believing you deserve sexual pleasure; and valuing intimacy</a:t>
            </a:r>
          </a:p>
          <a:p>
            <a:pPr eaLnBrk="1" hangingPunct="1"/>
            <a:endParaRPr lang="en-US" altLang="en-US" sz="2600" dirty="0" smtClean="0">
              <a:solidFill>
                <a:srgbClr val="000000"/>
              </a:solidFill>
              <a:latin typeface="Arial" panose="020B0604020202020204" pitchFamily="34" charset="0"/>
              <a:cs typeface="Times New Roman" panose="02020603050405020304" pitchFamily="18" charset="0"/>
            </a:endParaRPr>
          </a:p>
          <a:p>
            <a:r>
              <a:rPr lang="en-US" sz="1200" b="0" i="1" u="none" strike="noStrike" kern="1200" baseline="0" dirty="0" smtClean="0">
                <a:solidFill>
                  <a:schemeClr val="tx1"/>
                </a:solidFill>
                <a:latin typeface="+mn-lt"/>
                <a:ea typeface="MS PGothic" panose="020B0600070205080204" pitchFamily="34" charset="-128"/>
                <a:cs typeface="+mn-cs"/>
              </a:rPr>
              <a:t>Sexual anticipation. </a:t>
            </a:r>
            <a:r>
              <a:rPr lang="en-US" sz="1200" b="0" i="0" u="none" strike="noStrike" kern="1200" baseline="0" dirty="0" smtClean="0">
                <a:solidFill>
                  <a:schemeClr val="tx1"/>
                </a:solidFill>
                <a:latin typeface="+mn-lt"/>
                <a:ea typeface="MS PGothic" panose="020B0600070205080204" pitchFamily="34" charset="-128"/>
                <a:cs typeface="+mn-cs"/>
              </a:rPr>
              <a:t>Looking forward to</a:t>
            </a:r>
          </a:p>
          <a:p>
            <a:r>
              <a:rPr lang="en-US" sz="1200" b="0" i="0" u="none" strike="noStrike" kern="1200" baseline="0" dirty="0" smtClean="0">
                <a:solidFill>
                  <a:schemeClr val="tx1"/>
                </a:solidFill>
                <a:latin typeface="+mn-lt"/>
                <a:ea typeface="MS PGothic" panose="020B0600070205080204" pitchFamily="34" charset="-128"/>
                <a:cs typeface="+mn-cs"/>
              </a:rPr>
              <a:t>lovemaking can be inhibited by routine</a:t>
            </a:r>
          </a:p>
          <a:p>
            <a:r>
              <a:rPr lang="en-US" sz="1200" b="0" i="0" u="none" strike="noStrike" kern="1200" baseline="0" dirty="0" smtClean="0">
                <a:solidFill>
                  <a:schemeClr val="tx1"/>
                </a:solidFill>
                <a:latin typeface="+mn-lt"/>
                <a:ea typeface="MS PGothic" panose="020B0600070205080204" pitchFamily="34" charset="-128"/>
                <a:cs typeface="+mn-cs"/>
              </a:rPr>
              <a:t>and poor communication between</a:t>
            </a:r>
          </a:p>
          <a:p>
            <a:r>
              <a:rPr lang="en-US" sz="1200" b="0" i="0" u="none" strike="noStrike" kern="1200" baseline="0" dirty="0" smtClean="0">
                <a:solidFill>
                  <a:schemeClr val="tx1"/>
                </a:solidFill>
                <a:latin typeface="+mn-lt"/>
                <a:ea typeface="MS PGothic" panose="020B0600070205080204" pitchFamily="34" charset="-128"/>
                <a:cs typeface="+mn-cs"/>
              </a:rPr>
              <a:t>partners. It is wise for busy couples</a:t>
            </a:r>
          </a:p>
          <a:p>
            <a:r>
              <a:rPr lang="en-US" sz="1200" b="0" i="0" u="none" strike="noStrike" kern="1200" baseline="0" dirty="0" smtClean="0">
                <a:solidFill>
                  <a:schemeClr val="tx1"/>
                </a:solidFill>
                <a:latin typeface="+mn-lt"/>
                <a:ea typeface="MS PGothic" panose="020B0600070205080204" pitchFamily="34" charset="-128"/>
                <a:cs typeface="+mn-cs"/>
              </a:rPr>
              <a:t>to set aside time to spend together.</a:t>
            </a:r>
          </a:p>
          <a:p>
            <a:r>
              <a:rPr lang="en-US" sz="1200" b="0" i="0" u="none" strike="noStrike" kern="1200" baseline="0" dirty="0" smtClean="0">
                <a:solidFill>
                  <a:schemeClr val="tx1"/>
                </a:solidFill>
                <a:latin typeface="+mn-lt"/>
                <a:ea typeface="MS PGothic" panose="020B0600070205080204" pitchFamily="34" charset="-128"/>
                <a:cs typeface="+mn-cs"/>
              </a:rPr>
              <a:t>Unexpected, spontaneous lovemaking</a:t>
            </a:r>
          </a:p>
          <a:p>
            <a:r>
              <a:rPr lang="en-US" sz="1200" b="0" i="0" u="none" strike="noStrike" kern="1200" baseline="0" dirty="0" smtClean="0">
                <a:solidFill>
                  <a:schemeClr val="tx1"/>
                </a:solidFill>
                <a:latin typeface="+mn-lt"/>
                <a:ea typeface="MS PGothic" panose="020B0600070205080204" pitchFamily="34" charset="-128"/>
                <a:cs typeface="+mn-cs"/>
              </a:rPr>
              <a:t>should also be encouraged.</a:t>
            </a:r>
          </a:p>
          <a:p>
            <a:r>
              <a:rPr lang="en-US" sz="1200" b="1" i="0" u="none" strike="noStrike" kern="1200" baseline="0" dirty="0" smtClean="0">
                <a:solidFill>
                  <a:schemeClr val="tx1"/>
                </a:solidFill>
                <a:latin typeface="+mn-lt"/>
                <a:ea typeface="MS PGothic" panose="020B0600070205080204" pitchFamily="34" charset="-128"/>
                <a:cs typeface="+mn-cs"/>
              </a:rPr>
              <a:t>2. </a:t>
            </a:r>
            <a:r>
              <a:rPr lang="en-US" sz="1200" b="0" i="1" u="none" strike="noStrike" kern="1200" baseline="0" dirty="0" smtClean="0">
                <a:solidFill>
                  <a:schemeClr val="tx1"/>
                </a:solidFill>
                <a:latin typeface="+mn-lt"/>
                <a:ea typeface="MS PGothic" panose="020B0600070205080204" pitchFamily="34" charset="-128"/>
                <a:cs typeface="+mn-cs"/>
              </a:rPr>
              <a:t>Valuing one’s sexuality. </a:t>
            </a:r>
            <a:r>
              <a:rPr lang="en-US" sz="1200" b="0" i="0" u="none" strike="noStrike" kern="1200" baseline="0" dirty="0" smtClean="0">
                <a:solidFill>
                  <a:schemeClr val="tx1"/>
                </a:solidFill>
                <a:latin typeface="+mn-lt"/>
                <a:ea typeface="MS PGothic" panose="020B0600070205080204" pitchFamily="34" charset="-128"/>
                <a:cs typeface="+mn-cs"/>
              </a:rPr>
              <a:t>This is most</a:t>
            </a:r>
          </a:p>
          <a:p>
            <a:r>
              <a:rPr lang="en-US" sz="1200" b="0" i="0" u="none" strike="noStrike" kern="1200" baseline="0" dirty="0" smtClean="0">
                <a:solidFill>
                  <a:schemeClr val="tx1"/>
                </a:solidFill>
                <a:latin typeface="+mn-lt"/>
                <a:ea typeface="MS PGothic" panose="020B0600070205080204" pitchFamily="34" charset="-128"/>
                <a:cs typeface="+mn-cs"/>
              </a:rPr>
              <a:t>likely to occur when you develop a</a:t>
            </a:r>
          </a:p>
          <a:p>
            <a:r>
              <a:rPr lang="en-US" sz="1200" b="0" i="0" u="none" strike="noStrike" kern="1200" baseline="0" dirty="0" smtClean="0">
                <a:solidFill>
                  <a:schemeClr val="tx1"/>
                </a:solidFill>
                <a:latin typeface="+mn-lt"/>
                <a:ea typeface="MS PGothic" panose="020B0600070205080204" pitchFamily="34" charset="-128"/>
                <a:cs typeface="+mn-cs"/>
              </a:rPr>
              <a:t>respectful, trusting, and intimate relationship</a:t>
            </a:r>
          </a:p>
          <a:p>
            <a:r>
              <a:rPr lang="en-US" sz="1200" b="0" i="0" u="none" strike="noStrike" kern="1200" baseline="0" dirty="0" smtClean="0">
                <a:solidFill>
                  <a:schemeClr val="tx1"/>
                </a:solidFill>
                <a:latin typeface="+mn-lt"/>
                <a:ea typeface="MS PGothic" panose="020B0600070205080204" pitchFamily="34" charset="-128"/>
                <a:cs typeface="+mn-cs"/>
              </a:rPr>
              <a:t>with your partner. Such relationships</a:t>
            </a:r>
          </a:p>
          <a:p>
            <a:r>
              <a:rPr lang="en-US" sz="1200" b="0" i="0" u="none" strike="noStrike" kern="1200" baseline="0" dirty="0" smtClean="0">
                <a:solidFill>
                  <a:schemeClr val="tx1"/>
                </a:solidFill>
                <a:latin typeface="+mn-lt"/>
                <a:ea typeface="MS PGothic" panose="020B0600070205080204" pitchFamily="34" charset="-128"/>
                <a:cs typeface="+mn-cs"/>
              </a:rPr>
              <a:t>allow both partners to deal</a:t>
            </a:r>
          </a:p>
          <a:p>
            <a:r>
              <a:rPr lang="en-US" sz="1200" b="0" i="0" u="none" strike="noStrike" kern="1200" baseline="0" dirty="0" smtClean="0">
                <a:solidFill>
                  <a:schemeClr val="tx1"/>
                </a:solidFill>
                <a:latin typeface="+mn-lt"/>
                <a:ea typeface="MS PGothic" panose="020B0600070205080204" pitchFamily="34" charset="-128"/>
                <a:cs typeface="+mn-cs"/>
              </a:rPr>
              <a:t>with negative sexual experiences when</a:t>
            </a:r>
          </a:p>
          <a:p>
            <a:r>
              <a:rPr lang="en-US" sz="1200" b="0" i="0" u="none" strike="noStrike" kern="1200" baseline="0" dirty="0" smtClean="0">
                <a:solidFill>
                  <a:schemeClr val="tx1"/>
                </a:solidFill>
                <a:latin typeface="+mn-lt"/>
                <a:ea typeface="MS PGothic" panose="020B0600070205080204" pitchFamily="34" charset="-128"/>
                <a:cs typeface="+mn-cs"/>
              </a:rPr>
              <a:t>they occur.</a:t>
            </a:r>
          </a:p>
          <a:p>
            <a:r>
              <a:rPr lang="en-US" sz="1200" b="1" i="0" u="none" strike="noStrike" kern="1200" baseline="0" dirty="0" smtClean="0">
                <a:solidFill>
                  <a:schemeClr val="tx1"/>
                </a:solidFill>
                <a:latin typeface="+mn-lt"/>
                <a:ea typeface="MS PGothic" panose="020B0600070205080204" pitchFamily="34" charset="-128"/>
                <a:cs typeface="+mn-cs"/>
              </a:rPr>
              <a:t>3. </a:t>
            </a:r>
            <a:r>
              <a:rPr lang="en-US" sz="1200" b="0" i="1" u="none" strike="noStrike" kern="1200" baseline="0" dirty="0" smtClean="0">
                <a:solidFill>
                  <a:schemeClr val="tx1"/>
                </a:solidFill>
                <a:latin typeface="+mn-lt"/>
                <a:ea typeface="MS PGothic" panose="020B0600070205080204" pitchFamily="34" charset="-128"/>
                <a:cs typeface="+mn-cs"/>
              </a:rPr>
              <a:t>Believing that you deserve sexual pleasure.</a:t>
            </a:r>
          </a:p>
          <a:p>
            <a:r>
              <a:rPr lang="en-US" sz="1200" b="0" i="0" u="none" strike="noStrike" kern="1200" baseline="0" dirty="0" smtClean="0">
                <a:solidFill>
                  <a:schemeClr val="tx1"/>
                </a:solidFill>
                <a:latin typeface="+mn-lt"/>
                <a:ea typeface="MS PGothic" panose="020B0600070205080204" pitchFamily="34" charset="-128"/>
                <a:cs typeface="+mn-cs"/>
              </a:rPr>
              <a:t>As previously noted, the essence</a:t>
            </a:r>
          </a:p>
          <a:p>
            <a:r>
              <a:rPr lang="en-US" sz="1200" b="0" i="0" u="none" strike="noStrike" kern="1200" baseline="0" dirty="0" smtClean="0">
                <a:solidFill>
                  <a:schemeClr val="tx1"/>
                </a:solidFill>
                <a:latin typeface="+mn-lt"/>
                <a:ea typeface="MS PGothic" panose="020B0600070205080204" pitchFamily="34" charset="-128"/>
                <a:cs typeface="+mn-cs"/>
              </a:rPr>
              <a:t>of satisfying lovemaking is the giving</a:t>
            </a:r>
          </a:p>
          <a:p>
            <a:r>
              <a:rPr lang="en-US" sz="1200" b="0" i="0" u="none" strike="noStrike" kern="1200" baseline="0" dirty="0" smtClean="0">
                <a:solidFill>
                  <a:schemeClr val="tx1"/>
                </a:solidFill>
                <a:latin typeface="+mn-lt"/>
                <a:ea typeface="MS PGothic" panose="020B0600070205080204" pitchFamily="34" charset="-128"/>
                <a:cs typeface="+mn-cs"/>
              </a:rPr>
              <a:t>and receiving of pleasure.</a:t>
            </a:r>
          </a:p>
          <a:p>
            <a:r>
              <a:rPr lang="en-US" sz="1200" b="1" i="1" u="none" strike="noStrike" kern="1200" baseline="0" dirty="0" smtClean="0">
                <a:solidFill>
                  <a:schemeClr val="tx1"/>
                </a:solidFill>
                <a:latin typeface="+mn-lt"/>
                <a:ea typeface="MS PGothic" panose="020B0600070205080204" pitchFamily="34" charset="-128"/>
                <a:cs typeface="+mn-cs"/>
              </a:rPr>
              <a:t>4</a:t>
            </a:r>
            <a:r>
              <a:rPr lang="en-US" sz="1200" b="0" i="1" u="none" strike="noStrike" kern="1200" baseline="0" dirty="0" smtClean="0">
                <a:solidFill>
                  <a:schemeClr val="tx1"/>
                </a:solidFill>
                <a:latin typeface="+mn-lt"/>
                <a:ea typeface="MS PGothic" panose="020B0600070205080204" pitchFamily="34" charset="-128"/>
                <a:cs typeface="+mn-cs"/>
              </a:rPr>
              <a:t>. Valuing intimacy. </a:t>
            </a:r>
            <a:r>
              <a:rPr lang="en-US" sz="1200" b="0" i="0" u="none" strike="noStrike" kern="1200" baseline="0" dirty="0" smtClean="0">
                <a:solidFill>
                  <a:schemeClr val="tx1"/>
                </a:solidFill>
                <a:latin typeface="+mn-lt"/>
                <a:ea typeface="MS PGothic" panose="020B0600070205080204" pitchFamily="34" charset="-128"/>
                <a:cs typeface="+mn-cs"/>
              </a:rPr>
              <a:t>A sense of closeness</a:t>
            </a:r>
          </a:p>
          <a:p>
            <a:r>
              <a:rPr lang="en-US" sz="1200" b="0" i="0" u="none" strike="noStrike" kern="1200" baseline="0" dirty="0" smtClean="0">
                <a:solidFill>
                  <a:schemeClr val="tx1"/>
                </a:solidFill>
                <a:latin typeface="+mn-lt"/>
                <a:ea typeface="MS PGothic" panose="020B0600070205080204" pitchFamily="34" charset="-128"/>
                <a:cs typeface="+mn-cs"/>
              </a:rPr>
              <a:t>and intimacy with one’s partner helps</a:t>
            </a:r>
          </a:p>
          <a:p>
            <a:r>
              <a:rPr lang="en-US" sz="1200" b="0" i="0" u="none" strike="noStrike" kern="1200" baseline="0" dirty="0" smtClean="0">
                <a:solidFill>
                  <a:schemeClr val="tx1"/>
                </a:solidFill>
                <a:latin typeface="+mn-lt"/>
                <a:ea typeface="MS PGothic" panose="020B0600070205080204" pitchFamily="34" charset="-128"/>
                <a:cs typeface="+mn-cs"/>
              </a:rPr>
              <a:t>maintain sexual desire, especially in</a:t>
            </a:r>
          </a:p>
          <a:p>
            <a:r>
              <a:rPr lang="en-US" sz="1200" b="0" i="0" u="none" strike="noStrike" kern="1200" baseline="0" dirty="0" smtClean="0">
                <a:solidFill>
                  <a:schemeClr val="tx1"/>
                </a:solidFill>
                <a:latin typeface="+mn-lt"/>
                <a:ea typeface="MS PGothic" panose="020B0600070205080204" pitchFamily="34" charset="-128"/>
                <a:cs typeface="+mn-cs"/>
              </a:rPr>
              <a:t>long-term relationships (McCarthy,</a:t>
            </a:r>
          </a:p>
          <a:p>
            <a:r>
              <a:rPr lang="en-US" sz="1200" b="0" i="0" u="none" strike="noStrike" kern="1200" baseline="0" dirty="0" smtClean="0">
                <a:solidFill>
                  <a:schemeClr val="tx1"/>
                </a:solidFill>
                <a:latin typeface="+mn-lt"/>
                <a:ea typeface="MS PGothic" panose="020B0600070205080204" pitchFamily="34" charset="-128"/>
                <a:cs typeface="+mn-cs"/>
              </a:rPr>
              <a:t>1995; McCarthy &amp; </a:t>
            </a:r>
            <a:r>
              <a:rPr lang="en-US" sz="1200" b="0" i="0" u="none" strike="noStrike" kern="1200" baseline="0" dirty="0" err="1" smtClean="0">
                <a:solidFill>
                  <a:schemeClr val="tx1"/>
                </a:solidFill>
                <a:latin typeface="+mn-lt"/>
                <a:ea typeface="MS PGothic" panose="020B0600070205080204" pitchFamily="34" charset="-128"/>
                <a:cs typeface="+mn-cs"/>
              </a:rPr>
              <a:t>Fucito</a:t>
            </a:r>
            <a:r>
              <a:rPr lang="en-US" sz="1200" b="0" i="0" u="none" strike="noStrike" kern="1200" baseline="0" dirty="0" smtClean="0">
                <a:solidFill>
                  <a:schemeClr val="tx1"/>
                </a:solidFill>
                <a:latin typeface="+mn-lt"/>
                <a:ea typeface="MS PGothic" panose="020B0600070205080204" pitchFamily="34" charset="-128"/>
                <a:cs typeface="+mn-cs"/>
              </a:rPr>
              <a:t>, 2005).</a:t>
            </a:r>
          </a:p>
          <a:p>
            <a:endParaRPr lang="en-US" altLang="en-US" sz="1200" b="0" i="0" u="none" strike="noStrike" kern="1200" baseline="0" dirty="0" smtClean="0">
              <a:solidFill>
                <a:schemeClr val="tx1"/>
              </a:solidFill>
              <a:latin typeface="+mn-lt"/>
              <a:ea typeface="MS PGothic" panose="020B0600070205080204" pitchFamily="34" charset="-128"/>
              <a:cs typeface="+mn-cs"/>
            </a:endParaRPr>
          </a:p>
          <a:p>
            <a:r>
              <a:rPr lang="en-US" altLang="en-US" sz="2600" dirty="0" smtClean="0">
                <a:solidFill>
                  <a:srgbClr val="000000"/>
                </a:solidFill>
                <a:latin typeface="Arial" panose="020B0604020202020204" pitchFamily="34" charset="0"/>
                <a:cs typeface="Times New Roman" panose="02020603050405020304" pitchFamily="18" charset="0"/>
              </a:rPr>
              <a:t>(pp 373-374)</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34</a:t>
            </a:fld>
            <a:endParaRPr lang="en-US" altLang="en-US" dirty="0"/>
          </a:p>
        </p:txBody>
      </p:sp>
    </p:spTree>
    <p:extLst>
      <p:ext uri="{BB962C8B-B14F-4D97-AF65-F5344CB8AC3E}">
        <p14:creationId xmlns:p14="http://schemas.microsoft.com/office/powerpoint/2010/main" val="1964898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altLang="en-US" sz="2600" dirty="0" smtClean="0">
                <a:solidFill>
                  <a:srgbClr val="000000"/>
                </a:solidFill>
                <a:cs typeface="Times New Roman" panose="02020603050405020304" pitchFamily="18" charset="0"/>
              </a:rPr>
              <a:t>Desire disorders: person has either little or no sexual motivation or has too much</a:t>
            </a:r>
          </a:p>
          <a:p>
            <a:pPr lvl="1"/>
            <a:r>
              <a:rPr lang="en-US" altLang="en-US" sz="2400" dirty="0" smtClean="0">
                <a:solidFill>
                  <a:srgbClr val="000000"/>
                </a:solidFill>
                <a:cs typeface="Times New Roman" panose="02020603050405020304" pitchFamily="18" charset="0"/>
              </a:rPr>
              <a:t>Hypoactive sexual desire (persistent, upsetting loss of desire); Sexual aversion (fear or disgust about engaging in sex); Hypersexual disorder (persistent, troubling excess of sexual desire) with treatment involving psychotherapy</a:t>
            </a:r>
          </a:p>
          <a:p>
            <a:pPr eaLnBrk="1" hangingPunct="1"/>
            <a:r>
              <a:rPr lang="en-US" altLang="en-US" sz="2600" dirty="0" smtClean="0">
                <a:solidFill>
                  <a:srgbClr val="000000"/>
                </a:solidFill>
                <a:cs typeface="Times New Roman" panose="02020603050405020304" pitchFamily="18" charset="0"/>
              </a:rPr>
              <a:t>Arousal disorders: person desires sexual activity but does not become sexually aroused</a:t>
            </a:r>
          </a:p>
          <a:p>
            <a:pPr lvl="1"/>
            <a:r>
              <a:rPr lang="en-US" altLang="en-US" sz="2400" dirty="0" smtClean="0">
                <a:solidFill>
                  <a:srgbClr val="000000"/>
                </a:solidFill>
                <a:cs typeface="Times New Roman" panose="02020603050405020304" pitchFamily="18" charset="0"/>
              </a:rPr>
              <a:t>Erectile disorder and Female sexual interest/arousal disorder with treatments involving medications and the use of Sensate focus (directs couple’s attention to natural sensations of sexual pleasure)</a:t>
            </a:r>
          </a:p>
          <a:p>
            <a:pPr eaLnBrk="1" hangingPunct="1"/>
            <a:r>
              <a:rPr lang="en-US" altLang="en-US" sz="2600" dirty="0" smtClean="0">
                <a:solidFill>
                  <a:srgbClr val="000000"/>
                </a:solidFill>
                <a:cs typeface="Times New Roman" panose="02020603050405020304" pitchFamily="18" charset="0"/>
              </a:rPr>
              <a:t>Orgasm disorders: person does not have orgasms or experiences orgasms too soon or too late</a:t>
            </a:r>
          </a:p>
          <a:p>
            <a:pPr lvl="1"/>
            <a:r>
              <a:rPr lang="en-US" altLang="en-US" sz="2400" dirty="0" smtClean="0">
                <a:solidFill>
                  <a:srgbClr val="000000"/>
                </a:solidFill>
                <a:cs typeface="Times New Roman" panose="02020603050405020304" pitchFamily="18" charset="0"/>
              </a:rPr>
              <a:t>Female orgasmic disorder and delayed ejaculation are treated using sensate focus</a:t>
            </a:r>
          </a:p>
          <a:p>
            <a:pPr lvl="1"/>
            <a:r>
              <a:rPr lang="en-US" altLang="en-US" sz="2400" dirty="0" smtClean="0">
                <a:solidFill>
                  <a:srgbClr val="000000"/>
                </a:solidFill>
                <a:cs typeface="Times New Roman" panose="02020603050405020304" pitchFamily="18" charset="0"/>
              </a:rPr>
              <a:t>Premature ejaculation treated using squeeze technique</a:t>
            </a:r>
          </a:p>
          <a:p>
            <a:pPr eaLnBrk="1" hangingPunct="1"/>
            <a:r>
              <a:rPr lang="en-US" altLang="en-US" sz="2600" dirty="0" smtClean="0">
                <a:solidFill>
                  <a:srgbClr val="000000"/>
                </a:solidFill>
                <a:cs typeface="Times New Roman" panose="02020603050405020304" pitchFamily="18" charset="0"/>
              </a:rPr>
              <a:t>Sexual pain disorders: person experiences pain which makes lovemaking uncomfortable </a:t>
            </a:r>
          </a:p>
          <a:p>
            <a:pPr lvl="1"/>
            <a:r>
              <a:rPr lang="en-US" altLang="en-US" sz="2400" dirty="0" err="1" smtClean="0">
                <a:solidFill>
                  <a:srgbClr val="000000"/>
                </a:solidFill>
                <a:cs typeface="Times New Roman" panose="02020603050405020304" pitchFamily="18" charset="0"/>
              </a:rPr>
              <a:t>Genito</a:t>
            </a:r>
            <a:r>
              <a:rPr lang="en-US" altLang="en-US" sz="2400" dirty="0" smtClean="0">
                <a:solidFill>
                  <a:srgbClr val="000000"/>
                </a:solidFill>
                <a:cs typeface="Times New Roman" panose="02020603050405020304" pitchFamily="18" charset="0"/>
              </a:rPr>
              <a:t>-pelvic pain/penetration disorder includes dyspareunia (genital pain) and </a:t>
            </a:r>
            <a:r>
              <a:rPr lang="en-US" altLang="en-US" sz="2400" dirty="0" err="1" smtClean="0">
                <a:solidFill>
                  <a:srgbClr val="000000"/>
                </a:solidFill>
                <a:cs typeface="Times New Roman" panose="02020603050405020304" pitchFamily="18" charset="0"/>
              </a:rPr>
              <a:t>vaginismus</a:t>
            </a:r>
            <a:r>
              <a:rPr lang="en-US" altLang="en-US" sz="2400" dirty="0" smtClean="0">
                <a:solidFill>
                  <a:srgbClr val="000000"/>
                </a:solidFill>
                <a:cs typeface="Times New Roman" panose="02020603050405020304" pitchFamily="18" charset="0"/>
              </a:rPr>
              <a:t> (vaginal muscle spasms)</a:t>
            </a:r>
          </a:p>
          <a:p>
            <a:pPr lvl="1"/>
            <a:r>
              <a:rPr lang="en-US" altLang="en-US" sz="2400" dirty="0" smtClean="0">
                <a:solidFill>
                  <a:srgbClr val="000000"/>
                </a:solidFill>
                <a:cs typeface="Times New Roman" panose="02020603050405020304" pitchFamily="18" charset="0"/>
              </a:rPr>
              <a:t>Treated using desensitization and relaxation methods</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35</a:t>
            </a:fld>
            <a:endParaRPr lang="en-US" altLang="en-US" dirty="0"/>
          </a:p>
        </p:txBody>
      </p:sp>
    </p:spTree>
    <p:extLst>
      <p:ext uri="{BB962C8B-B14F-4D97-AF65-F5344CB8AC3E}">
        <p14:creationId xmlns:p14="http://schemas.microsoft.com/office/powerpoint/2010/main" val="272005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buNone/>
            </a:pPr>
            <a:r>
              <a:rPr lang="en-US" altLang="en-US" dirty="0" smtClean="0">
                <a:solidFill>
                  <a:srgbClr val="000000"/>
                </a:solidFill>
                <a:latin typeface="Arial" panose="020B0604020202020204" pitchFamily="34" charset="0"/>
                <a:cs typeface="Times New Roman" panose="02020603050405020304" pitchFamily="18" charset="0"/>
              </a:rPr>
              <a:t>Degree of stable emotional and erotic attraction to the same sex, the opposite sex, both sexes, or neither sex</a:t>
            </a:r>
          </a:p>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Heterosexual: romantically and erotically attracted to the opposite sex</a:t>
            </a:r>
          </a:p>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Homosexual: romantically and erotically attracted to the same sex</a:t>
            </a:r>
          </a:p>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Bisexual: romantically and erotically attracted to both </a:t>
            </a:r>
            <a:r>
              <a:rPr lang="en-US" altLang="en-US" dirty="0" smtClean="0">
                <a:solidFill>
                  <a:srgbClr val="000000"/>
                </a:solidFill>
                <a:cs typeface="Times New Roman" panose="02020603050405020304" pitchFamily="18" charset="0"/>
              </a:rPr>
              <a:t>men and women</a:t>
            </a:r>
            <a:endParaRPr lang="en-US" altLang="en-US" dirty="0" smtClean="0">
              <a:solidFill>
                <a:srgbClr val="000000"/>
              </a:solidFill>
              <a:latin typeface="Arial" panose="020B0604020202020204" pitchFamily="34" charset="0"/>
              <a:cs typeface="Times New Roman" panose="02020603050405020304" pitchFamily="18" charset="0"/>
            </a:endParaRPr>
          </a:p>
          <a:p>
            <a:pPr eaLnBrk="1" hangingPunct="1">
              <a:lnSpc>
                <a:spcPct val="90000"/>
              </a:lnSpc>
            </a:pPr>
            <a:r>
              <a:rPr lang="en-US" altLang="en-US" dirty="0" smtClean="0">
                <a:solidFill>
                  <a:srgbClr val="000000"/>
                </a:solidFill>
                <a:latin typeface="Arial" panose="020B0604020202020204" pitchFamily="34" charset="0"/>
                <a:cs typeface="Times New Roman" panose="02020603050405020304" pitchFamily="18" charset="0"/>
              </a:rPr>
              <a:t>Asexual: not romantically or erotically attracted to either men or women</a:t>
            </a:r>
          </a:p>
          <a:p>
            <a:pPr eaLnBrk="1" hangingPunct="1">
              <a:lnSpc>
                <a:spcPct val="90000"/>
              </a:lnSpc>
            </a:pPr>
            <a:endParaRPr lang="en-US" altLang="en-US" dirty="0" smtClean="0">
              <a:solidFill>
                <a:srgbClr val="000000"/>
              </a:solidFill>
              <a:latin typeface="Arial" panose="020B0604020202020204" pitchFamily="34" charset="0"/>
              <a:cs typeface="Times New Roman" panose="02020603050405020304" pitchFamily="18" charset="0"/>
            </a:endParaRPr>
          </a:p>
          <a:p>
            <a:r>
              <a:rPr lang="en-US" sz="1200" b="0" i="0" u="none" strike="noStrike" kern="1200" baseline="0" dirty="0" smtClean="0">
                <a:solidFill>
                  <a:schemeClr val="tx1"/>
                </a:solidFill>
                <a:latin typeface="+mn-lt"/>
                <a:ea typeface="MS PGothic" panose="020B0600070205080204" pitchFamily="34" charset="-128"/>
                <a:cs typeface="+mn-cs"/>
              </a:rPr>
              <a:t>“Sexual orientation is a deep part of personal identity and is usually quite stable. Starting with their earliest erotic feelings, most people remember being attracted to either the opposite sex or the same sex. The chances are practically nil of an exclusively heterosexual or homosexual person being “converted” from one orientation to the other (</a:t>
            </a:r>
            <a:r>
              <a:rPr lang="en-US" sz="1200" b="0" i="0" u="none" strike="noStrike" kern="1200" baseline="0" dirty="0" err="1" smtClean="0">
                <a:solidFill>
                  <a:schemeClr val="tx1"/>
                </a:solidFill>
                <a:latin typeface="+mn-lt"/>
                <a:ea typeface="MS PGothic" panose="020B0600070205080204" pitchFamily="34" charset="-128"/>
                <a:cs typeface="+mn-cs"/>
              </a:rPr>
              <a:t>Glassgold</a:t>
            </a:r>
            <a:r>
              <a:rPr lang="en-US" sz="1200" b="0" i="0" u="none" strike="noStrike" kern="1200" baseline="0" dirty="0" smtClean="0">
                <a:solidFill>
                  <a:schemeClr val="tx1"/>
                </a:solidFill>
                <a:latin typeface="+mn-lt"/>
                <a:ea typeface="MS PGothic" panose="020B0600070205080204" pitchFamily="34" charset="-128"/>
                <a:cs typeface="+mn-cs"/>
              </a:rPr>
              <a:t> et al., 2009; Mock &amp; </a:t>
            </a:r>
            <a:r>
              <a:rPr lang="en-US" sz="1200" b="0" i="0" u="none" strike="noStrike" kern="1200" baseline="0" dirty="0" err="1" smtClean="0">
                <a:solidFill>
                  <a:schemeClr val="tx1"/>
                </a:solidFill>
                <a:latin typeface="+mn-lt"/>
                <a:ea typeface="MS PGothic" panose="020B0600070205080204" pitchFamily="34" charset="-128"/>
                <a:cs typeface="+mn-cs"/>
              </a:rPr>
              <a:t>Eibach</a:t>
            </a:r>
            <a:r>
              <a:rPr lang="en-US" sz="1200" b="0" i="0" u="none" strike="noStrike" kern="1200" baseline="0" dirty="0" smtClean="0">
                <a:solidFill>
                  <a:schemeClr val="tx1"/>
                </a:solidFill>
                <a:latin typeface="+mn-lt"/>
                <a:ea typeface="MS PGothic" panose="020B0600070205080204" pitchFamily="34" charset="-128"/>
                <a:cs typeface="+mn-cs"/>
              </a:rPr>
              <a:t>,  2012). If you are heterosexual, you are probably certain that</a:t>
            </a:r>
          </a:p>
          <a:p>
            <a:r>
              <a:rPr lang="en-US" sz="1200" b="0" i="0" u="none" strike="noStrike" kern="1200" baseline="0" dirty="0" smtClean="0">
                <a:solidFill>
                  <a:schemeClr val="tx1"/>
                </a:solidFill>
                <a:latin typeface="+mn-lt"/>
                <a:ea typeface="MS PGothic" panose="020B0600070205080204" pitchFamily="34" charset="-128"/>
                <a:cs typeface="+mn-cs"/>
              </a:rPr>
              <a:t>nothing could ever make you have homoerotic feelings. If so, then you know how homosexual persons feel about the prospects for changing </a:t>
            </a:r>
            <a:r>
              <a:rPr lang="en-US" sz="1200" b="0" i="1" u="none" strike="noStrike" kern="1200" baseline="0" dirty="0" smtClean="0">
                <a:solidFill>
                  <a:schemeClr val="tx1"/>
                </a:solidFill>
                <a:latin typeface="+mn-lt"/>
                <a:ea typeface="MS PGothic" panose="020B0600070205080204" pitchFamily="34" charset="-128"/>
                <a:cs typeface="+mn-cs"/>
              </a:rPr>
              <a:t>their </a:t>
            </a:r>
            <a:r>
              <a:rPr lang="en-US" sz="1200" b="0" i="0" u="none" strike="noStrike" kern="1200" baseline="0" dirty="0" smtClean="0">
                <a:solidFill>
                  <a:schemeClr val="tx1"/>
                </a:solidFill>
                <a:latin typeface="+mn-lt"/>
                <a:ea typeface="MS PGothic" panose="020B0600070205080204" pitchFamily="34" charset="-128"/>
                <a:cs typeface="+mn-cs"/>
              </a:rPr>
              <a:t>sexual orientation.” (page 352)</a:t>
            </a:r>
            <a:endParaRPr lang="en-US" altLang="en-US" dirty="0" smtClean="0">
              <a:solidFill>
                <a:srgbClr val="000000"/>
              </a:solidFill>
              <a:latin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6</a:t>
            </a:fld>
            <a:endParaRPr lang="en-US" altLang="en-US" dirty="0"/>
          </a:p>
        </p:txBody>
      </p:sp>
    </p:spTree>
    <p:extLst>
      <p:ext uri="{BB962C8B-B14F-4D97-AF65-F5344CB8AC3E}">
        <p14:creationId xmlns:p14="http://schemas.microsoft.com/office/powerpoint/2010/main" val="265924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Feature Box page 352</a:t>
            </a:r>
          </a:p>
          <a:p>
            <a:pPr eaLnBrk="1" hangingPunct="1"/>
            <a:endParaRPr lang="en-US" altLang="en-US" dirty="0" smtClean="0">
              <a:solidFill>
                <a:srgbClr val="000000"/>
              </a:solidFill>
              <a:latin typeface="Arial" panose="020B0604020202020204" pitchFamily="34" charset="0"/>
              <a:cs typeface="Times New Roman" panose="02020603050405020304" pitchFamily="18" charset="0"/>
            </a:endParaRPr>
          </a:p>
          <a:p>
            <a:pPr eaLnBrk="1" hangingPunct="1"/>
            <a:r>
              <a:rPr lang="en-US" altLang="en-US" dirty="0" smtClean="0">
                <a:solidFill>
                  <a:srgbClr val="000000"/>
                </a:solidFill>
                <a:latin typeface="Arial" panose="020B0604020202020204" pitchFamily="34" charset="0"/>
                <a:cs typeface="Times New Roman" panose="02020603050405020304" pitchFamily="18" charset="0"/>
              </a:rPr>
              <a:t>Some researchers estimate that sexual orientation is 30 to 70 percent genetic.</a:t>
            </a:r>
          </a:p>
          <a:p>
            <a:pPr lvl="1"/>
            <a:r>
              <a:rPr lang="en-US" altLang="en-US" dirty="0" smtClean="0">
                <a:solidFill>
                  <a:srgbClr val="000000"/>
                </a:solidFill>
                <a:cs typeface="Times New Roman" panose="02020603050405020304" pitchFamily="18" charset="0"/>
              </a:rPr>
              <a:t>Sexually antagonistic selection: the same genes are expressed differently in males and females</a:t>
            </a:r>
            <a:r>
              <a:rPr lang="en-US" altLang="en-US" dirty="0" smtClean="0">
                <a:solidFill>
                  <a:srgbClr val="000000"/>
                </a:solidFill>
                <a:latin typeface="Arial" panose="020B0604020202020204" pitchFamily="34" charset="0"/>
                <a:cs typeface="Times New Roman" panose="02020603050405020304" pitchFamily="18" charset="0"/>
              </a:rPr>
              <a:t> </a:t>
            </a:r>
          </a:p>
          <a:p>
            <a:pPr eaLnBrk="1" hangingPunct="1"/>
            <a:r>
              <a:rPr lang="en-US" altLang="en-US" dirty="0" smtClean="0">
                <a:solidFill>
                  <a:srgbClr val="000000"/>
                </a:solidFill>
                <a:latin typeface="Arial" panose="020B0604020202020204" pitchFamily="34" charset="0"/>
                <a:cs typeface="Times New Roman" panose="02020603050405020304" pitchFamily="18" charset="0"/>
              </a:rPr>
              <a:t>Prenatal hormonal theory of homosexuality:  male fetuses exposed to too little testosterone; female fetuses exposed to too much</a:t>
            </a:r>
          </a:p>
          <a:p>
            <a:pPr lvl="1"/>
            <a:r>
              <a:rPr lang="en-US" altLang="en-US" dirty="0" smtClean="0">
                <a:solidFill>
                  <a:srgbClr val="000000"/>
                </a:solidFill>
                <a:cs typeface="Times New Roman" panose="02020603050405020304" pitchFamily="18" charset="0"/>
              </a:rPr>
              <a:t>Support for this theory includes the differences in neurotransmitter levels and structural size of the hypothalamus of homosexuals and heterosexuals</a:t>
            </a:r>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7</a:t>
            </a:fld>
            <a:endParaRPr lang="en-US" altLang="en-US" dirty="0"/>
          </a:p>
        </p:txBody>
      </p:sp>
    </p:spTree>
    <p:extLst>
      <p:ext uri="{BB962C8B-B14F-4D97-AF65-F5344CB8AC3E}">
        <p14:creationId xmlns:p14="http://schemas.microsoft.com/office/powerpoint/2010/main" val="52942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000000"/>
                </a:solidFill>
                <a:cs typeface="Times New Roman" panose="02020603050405020304" pitchFamily="18" charset="0"/>
              </a:rPr>
              <a:t>Parenting does not make children homosexual.</a:t>
            </a:r>
          </a:p>
          <a:p>
            <a:r>
              <a:rPr lang="en-US" altLang="en-US" dirty="0" smtClean="0">
                <a:solidFill>
                  <a:srgbClr val="000000"/>
                </a:solidFill>
                <a:cs typeface="Times New Roman" panose="02020603050405020304" pitchFamily="18" charset="0"/>
              </a:rPr>
              <a:t>Problems faced by homosexuals tend to be related to rejection by family and discrimination in hiring and housing.</a:t>
            </a:r>
          </a:p>
          <a:p>
            <a:pPr lvl="1"/>
            <a:r>
              <a:rPr lang="en-US" altLang="en-US" dirty="0" smtClean="0">
                <a:solidFill>
                  <a:srgbClr val="000000"/>
                </a:solidFill>
                <a:cs typeface="Times New Roman" panose="02020603050405020304" pitchFamily="18" charset="0"/>
              </a:rPr>
              <a:t>Homophobia: prejudice, fear, and dislike directed at homosexuals</a:t>
            </a:r>
          </a:p>
          <a:p>
            <a:pPr lvl="1"/>
            <a:r>
              <a:rPr lang="en-US" altLang="en-US" dirty="0" smtClean="0">
                <a:solidFill>
                  <a:srgbClr val="000000"/>
                </a:solidFill>
                <a:cs typeface="Times New Roman" panose="02020603050405020304" pitchFamily="18" charset="0"/>
              </a:rPr>
              <a:t>Heterosexism: the belief that heterosexuality is better or more natural than homosexuality</a:t>
            </a:r>
          </a:p>
          <a:p>
            <a:r>
              <a:rPr lang="en-US" altLang="en-US" dirty="0" smtClean="0">
                <a:solidFill>
                  <a:srgbClr val="000000"/>
                </a:solidFill>
                <a:cs typeface="Times New Roman" panose="02020603050405020304" pitchFamily="18" charset="0"/>
              </a:rPr>
              <a:t>Much of this rejection is based on false stereotypes about gay and lesbian people.</a:t>
            </a:r>
          </a:p>
          <a:p>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8</a:t>
            </a:fld>
            <a:endParaRPr lang="en-US" altLang="en-US" dirty="0"/>
          </a:p>
        </p:txBody>
      </p:sp>
    </p:spTree>
    <p:extLst>
      <p:ext uri="{BB962C8B-B14F-4D97-AF65-F5344CB8AC3E}">
        <p14:creationId xmlns:p14="http://schemas.microsoft.com/office/powerpoint/2010/main" val="167246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smtClean="0">
                <a:solidFill>
                  <a:srgbClr val="000000"/>
                </a:solidFill>
                <a:cs typeface="Times New Roman" panose="02020603050405020304" pitchFamily="18" charset="0"/>
              </a:rPr>
              <a:t>Biological biasing effect:</a:t>
            </a:r>
            <a:r>
              <a:rPr lang="en-US" altLang="en-US" b="1" dirty="0" smtClean="0">
                <a:solidFill>
                  <a:srgbClr val="000000"/>
                </a:solidFill>
                <a:cs typeface="Times New Roman" panose="02020603050405020304" pitchFamily="18" charset="0"/>
              </a:rPr>
              <a:t> </a:t>
            </a:r>
            <a:r>
              <a:rPr lang="en-US" altLang="en-US" dirty="0" smtClean="0">
                <a:solidFill>
                  <a:srgbClr val="000000"/>
                </a:solidFill>
                <a:cs typeface="Times New Roman" panose="02020603050405020304" pitchFamily="18" charset="0"/>
              </a:rPr>
              <a:t>hypothesis that sex hormones “sex-type” brain before birth, altering the development of feminine or masculine traits, including thinking abilities </a:t>
            </a:r>
          </a:p>
          <a:p>
            <a:pPr lvl="1">
              <a:lnSpc>
                <a:spcPct val="90000"/>
              </a:lnSpc>
            </a:pPr>
            <a:r>
              <a:rPr lang="en-US" altLang="en-US" dirty="0" smtClean="0">
                <a:solidFill>
                  <a:srgbClr val="000000"/>
                </a:solidFill>
                <a:cs typeface="Times New Roman" panose="02020603050405020304" pitchFamily="18" charset="0"/>
              </a:rPr>
              <a:t>Belief that females more left-brained (language) males more right-brained (spatial reasoning)</a:t>
            </a:r>
          </a:p>
          <a:p>
            <a:pPr eaLnBrk="1" hangingPunct="1">
              <a:lnSpc>
                <a:spcPct val="90000"/>
              </a:lnSpc>
            </a:pPr>
            <a:r>
              <a:rPr lang="en-US" altLang="en-US" dirty="0" smtClean="0">
                <a:solidFill>
                  <a:srgbClr val="000000"/>
                </a:solidFill>
                <a:cs typeface="Times New Roman" panose="02020603050405020304" pitchFamily="18" charset="0"/>
              </a:rPr>
              <a:t>Differences in abilities                                         that do exist between                                     women and men are                                       based on averages.</a:t>
            </a:r>
          </a:p>
          <a:p>
            <a:endParaRPr lang="en-US" dirty="0" smtClean="0"/>
          </a:p>
          <a:p>
            <a:r>
              <a:rPr lang="en-US" dirty="0" smtClean="0"/>
              <a:t>“</a:t>
            </a:r>
            <a:r>
              <a:rPr lang="en-US" sz="1200" b="0" i="0" u="none" strike="noStrike" kern="1200" baseline="0" dirty="0" smtClean="0">
                <a:solidFill>
                  <a:schemeClr val="tx1"/>
                </a:solidFill>
                <a:latin typeface="+mn-lt"/>
                <a:ea typeface="MS PGothic" panose="020B0600070205080204" pitchFamily="34" charset="-128"/>
                <a:cs typeface="+mn-cs"/>
              </a:rPr>
              <a:t>Note also that the differences that do exist between women and</a:t>
            </a:r>
          </a:p>
          <a:p>
            <a:r>
              <a:rPr lang="en-US" sz="1200" b="0" i="0" u="none" strike="noStrike" kern="1200" baseline="0" dirty="0" smtClean="0">
                <a:solidFill>
                  <a:schemeClr val="tx1"/>
                </a:solidFill>
                <a:latin typeface="+mn-lt"/>
                <a:ea typeface="MS PGothic" panose="020B0600070205080204" pitchFamily="34" charset="-128"/>
                <a:cs typeface="+mn-cs"/>
              </a:rPr>
              <a:t>men are based on </a:t>
            </a:r>
            <a:r>
              <a:rPr lang="en-US" sz="1200" b="0" i="1" u="none" strike="noStrike" kern="1200" baseline="0" dirty="0" smtClean="0">
                <a:solidFill>
                  <a:schemeClr val="tx1"/>
                </a:solidFill>
                <a:latin typeface="+mn-lt"/>
                <a:ea typeface="MS PGothic" panose="020B0600070205080204" pitchFamily="34" charset="-128"/>
                <a:cs typeface="+mn-cs"/>
              </a:rPr>
              <a:t>averages </a:t>
            </a:r>
            <a:r>
              <a:rPr lang="en-US" sz="1200" b="0" i="0" u="none" strike="noStrike" kern="1200" baseline="0" dirty="0" smtClean="0">
                <a:solidFill>
                  <a:schemeClr val="tx1"/>
                </a:solidFill>
                <a:latin typeface="+mn-lt"/>
                <a:ea typeface="MS PGothic" panose="020B0600070205080204" pitchFamily="34" charset="-128"/>
                <a:cs typeface="+mn-cs"/>
              </a:rPr>
              <a:t>(● Figure 11.2). Many women are better</a:t>
            </a:r>
          </a:p>
          <a:p>
            <a:r>
              <a:rPr lang="en-US" sz="1200" b="0" i="0" u="none" strike="noStrike" kern="1200" baseline="0" dirty="0" smtClean="0">
                <a:solidFill>
                  <a:schemeClr val="tx1"/>
                </a:solidFill>
                <a:latin typeface="+mn-lt"/>
                <a:ea typeface="MS PGothic" panose="020B0600070205080204" pitchFamily="34" charset="-128"/>
                <a:cs typeface="+mn-cs"/>
              </a:rPr>
              <a:t>at math than most men. Likewise, many men are better at</a:t>
            </a:r>
          </a:p>
          <a:p>
            <a:r>
              <a:rPr lang="en-US" sz="1200" b="0" i="0" u="none" strike="noStrike" kern="1200" baseline="0" dirty="0" smtClean="0">
                <a:solidFill>
                  <a:schemeClr val="tx1"/>
                </a:solidFill>
                <a:latin typeface="+mn-lt"/>
                <a:ea typeface="MS PGothic" panose="020B0600070205080204" pitchFamily="34" charset="-128"/>
                <a:cs typeface="+mn-cs"/>
              </a:rPr>
              <a:t>verbal skills than most women. Scores for women and men overlap</a:t>
            </a:r>
          </a:p>
          <a:p>
            <a:r>
              <a:rPr lang="en-US" sz="1200" b="0" i="0" u="none" strike="noStrike" kern="1200" baseline="0" dirty="0" smtClean="0">
                <a:solidFill>
                  <a:schemeClr val="tx1"/>
                </a:solidFill>
                <a:latin typeface="+mn-lt"/>
                <a:ea typeface="MS PGothic" panose="020B0600070205080204" pitchFamily="34" charset="-128"/>
                <a:cs typeface="+mn-cs"/>
              </a:rPr>
              <a:t>so much that it is impossible to predict whether any one person</a:t>
            </a:r>
          </a:p>
          <a:p>
            <a:r>
              <a:rPr lang="en-US" sz="1200" b="0" i="0" u="none" strike="noStrike" kern="1200" baseline="0" dirty="0" smtClean="0">
                <a:solidFill>
                  <a:schemeClr val="tx1"/>
                </a:solidFill>
                <a:latin typeface="+mn-lt"/>
                <a:ea typeface="MS PGothic" panose="020B0600070205080204" pitchFamily="34" charset="-128"/>
                <a:cs typeface="+mn-cs"/>
              </a:rPr>
              <a:t>will be good or bad at math or language skills simply from</a:t>
            </a:r>
          </a:p>
          <a:p>
            <a:r>
              <a:rPr lang="en-US" sz="1200" b="0" i="0" u="none" strike="noStrike" kern="1200" baseline="0" dirty="0" smtClean="0">
                <a:solidFill>
                  <a:schemeClr val="tx1"/>
                </a:solidFill>
                <a:latin typeface="+mn-lt"/>
                <a:ea typeface="MS PGothic" panose="020B0600070205080204" pitchFamily="34" charset="-128"/>
                <a:cs typeface="+mn-cs"/>
              </a:rPr>
              <a:t>knowing his or her sex.” (page 354)</a:t>
            </a:r>
            <a:endParaRPr lang="en-US" dirty="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10</a:t>
            </a:fld>
            <a:endParaRPr lang="en-US" altLang="en-US" dirty="0"/>
          </a:p>
        </p:txBody>
      </p:sp>
    </p:spTree>
    <p:extLst>
      <p:ext uri="{BB962C8B-B14F-4D97-AF65-F5344CB8AC3E}">
        <p14:creationId xmlns:p14="http://schemas.microsoft.com/office/powerpoint/2010/main" val="369472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altLang="en-US" sz="2600" dirty="0" smtClean="0">
                <a:solidFill>
                  <a:srgbClr val="000000"/>
                </a:solidFill>
                <a:latin typeface="Arial" panose="020B0604020202020204" pitchFamily="34" charset="0"/>
                <a:cs typeface="Times New Roman" panose="02020603050405020304" pitchFamily="18" charset="0"/>
              </a:rPr>
              <a:t>Gender identity: one’s subjective sense of being male or female as expressed in appearance, behavior, and attitudes</a:t>
            </a:r>
          </a:p>
          <a:p>
            <a:pPr lvl="1">
              <a:lnSpc>
                <a:spcPct val="90000"/>
              </a:lnSpc>
            </a:pPr>
            <a:r>
              <a:rPr lang="en-US" altLang="en-US" dirty="0" smtClean="0">
                <a:solidFill>
                  <a:srgbClr val="000000"/>
                </a:solidFill>
                <a:cs typeface="Times New Roman" panose="02020603050405020304" pitchFamily="18" charset="0"/>
              </a:rPr>
              <a:t>At 30 months of age, children are aware of gender role differences; gender identity well formed by age 3 or 4</a:t>
            </a: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11</a:t>
            </a:fld>
            <a:endParaRPr lang="en-US" altLang="en-US" dirty="0"/>
          </a:p>
        </p:txBody>
      </p:sp>
    </p:spTree>
    <p:extLst>
      <p:ext uri="{BB962C8B-B14F-4D97-AF65-F5344CB8AC3E}">
        <p14:creationId xmlns:p14="http://schemas.microsoft.com/office/powerpoint/2010/main" val="167537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altLang="en-US" sz="2600" dirty="0" smtClean="0">
                <a:solidFill>
                  <a:srgbClr val="000000"/>
                </a:solidFill>
                <a:cs typeface="Times New Roman" panose="02020603050405020304" pitchFamily="18" charset="0"/>
              </a:rPr>
              <a:t>Page 355</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S PGothic" panose="020B0600070205080204" pitchFamily="34" charset="-128"/>
                <a:cs typeface="+mn-cs"/>
              </a:rPr>
              <a:t>A </a:t>
            </a:r>
            <a:r>
              <a:rPr lang="en-US" sz="1200" b="1" i="0" u="none" strike="noStrike" kern="1200" baseline="0" dirty="0" smtClean="0">
                <a:solidFill>
                  <a:schemeClr val="tx1"/>
                </a:solidFill>
                <a:latin typeface="+mn-lt"/>
                <a:ea typeface="MS PGothic" panose="020B0600070205080204" pitchFamily="34" charset="-128"/>
                <a:cs typeface="+mn-cs"/>
              </a:rPr>
              <a:t>gender role </a:t>
            </a:r>
            <a:r>
              <a:rPr lang="en-US" sz="1200" b="0" i="0" u="none" strike="noStrike" kern="1200" baseline="0" dirty="0" smtClean="0">
                <a:solidFill>
                  <a:schemeClr val="tx1"/>
                </a:solidFill>
                <a:latin typeface="+mn-lt"/>
                <a:ea typeface="MS PGothic" panose="020B0600070205080204" pitchFamily="34" charset="-128"/>
                <a:cs typeface="+mn-cs"/>
              </a:rPr>
              <a:t>is the favored pattern of behavior expected of each sex.</a:t>
            </a:r>
          </a:p>
          <a:p>
            <a:endParaRPr lang="en-US" sz="1200" b="1" i="0" u="none" strike="noStrike" kern="1200" baseline="0" dirty="0" smtClean="0">
              <a:solidFill>
                <a:schemeClr val="tx1"/>
              </a:solidFill>
              <a:latin typeface="+mn-lt"/>
              <a:ea typeface="MS PGothic" panose="020B0600070205080204" pitchFamily="34" charset="-128"/>
              <a:cs typeface="+mn-cs"/>
            </a:endParaRPr>
          </a:p>
          <a:p>
            <a:endParaRPr lang="en-US" sz="1200" b="1" i="0" u="none" strike="noStrike" kern="1200" baseline="0" dirty="0" smtClean="0">
              <a:solidFill>
                <a:schemeClr val="tx1"/>
              </a:solidFill>
              <a:latin typeface="+mn-lt"/>
              <a:ea typeface="MS PGothic" panose="020B0600070205080204" pitchFamily="34" charset="-128"/>
              <a:cs typeface="+mn-cs"/>
            </a:endParaRPr>
          </a:p>
          <a:p>
            <a:r>
              <a:rPr lang="en-US" sz="1200" b="0" i="0" u="none" strike="noStrike" kern="1200" baseline="0" dirty="0" smtClean="0">
                <a:solidFill>
                  <a:schemeClr val="tx1"/>
                </a:solidFill>
                <a:latin typeface="+mn-lt"/>
                <a:ea typeface="MS PGothic" panose="020B0600070205080204" pitchFamily="34" charset="-128"/>
                <a:cs typeface="+mn-cs"/>
              </a:rPr>
              <a:t>Traditionally, in our culture, boys are encouraged to be strong, fast, aggressive, dominant, and achieving, and females are expected to be sensitive, intuitive, passive, emotional, and “naturally” interested in child-rearing. Despite much progress in the last 40 years, gender role stereotypes continue to have a</a:t>
            </a:r>
          </a:p>
          <a:p>
            <a:r>
              <a:rPr lang="en-US" sz="1200" b="0" i="0" u="none" strike="noStrike" kern="1200" baseline="0" dirty="0" smtClean="0">
                <a:solidFill>
                  <a:schemeClr val="tx1"/>
                </a:solidFill>
                <a:latin typeface="+mn-lt"/>
                <a:ea typeface="MS PGothic" panose="020B0600070205080204" pitchFamily="34" charset="-128"/>
                <a:cs typeface="+mn-cs"/>
              </a:rPr>
              <a:t>major impact on women and men.</a:t>
            </a:r>
          </a:p>
          <a:p>
            <a:endParaRPr lang="en-US" altLang="en-US" sz="1200" b="0" i="0" u="none" strike="noStrike" kern="1200" baseline="0" dirty="0" smtClean="0">
              <a:solidFill>
                <a:schemeClr val="tx1"/>
              </a:solidFill>
              <a:latin typeface="+mn-lt"/>
              <a:ea typeface="MS PGothic" panose="020B0600070205080204" pitchFamily="34" charset="-128"/>
              <a:cs typeface="+mn-cs"/>
            </a:endParaRPr>
          </a:p>
          <a:p>
            <a:r>
              <a:rPr lang="en-US" sz="1200" b="0" i="0" u="none" strike="noStrike" kern="1200" baseline="0" dirty="0" smtClean="0">
                <a:solidFill>
                  <a:schemeClr val="tx1"/>
                </a:solidFill>
                <a:latin typeface="+mn-lt"/>
                <a:ea typeface="MS PGothic" panose="020B0600070205080204" pitchFamily="34" charset="-128"/>
                <a:cs typeface="+mn-cs"/>
              </a:rPr>
              <a:t>“ A look at other cultures shows that our gender roles are by no means “natural” or universal. For example, in some cultures, women do the heavy work because men are considered too weak for it (Best, 2002). In Russia, roughly 75 percent of all medical doctors are women, and women make up a large portion of the workforce. Many more examples could be cited, but one of the most interesting is anthropologist Margaret Mead’s (1935) classic observations of the </a:t>
            </a:r>
            <a:r>
              <a:rPr lang="en-US" sz="1200" b="0" i="0" u="none" strike="noStrike" kern="1200" baseline="0" dirty="0" err="1" smtClean="0">
                <a:solidFill>
                  <a:schemeClr val="tx1"/>
                </a:solidFill>
                <a:latin typeface="+mn-lt"/>
                <a:ea typeface="MS PGothic" panose="020B0600070205080204" pitchFamily="34" charset="-128"/>
                <a:cs typeface="+mn-cs"/>
              </a:rPr>
              <a:t>Tchambuli</a:t>
            </a:r>
            <a:r>
              <a:rPr lang="en-US" sz="1200" b="0" i="0" u="none" strike="noStrike" kern="1200" baseline="0" dirty="0" smtClean="0">
                <a:solidFill>
                  <a:schemeClr val="tx1"/>
                </a:solidFill>
                <a:latin typeface="+mn-lt"/>
                <a:ea typeface="MS PGothic" panose="020B0600070205080204" pitchFamily="34" charset="-128"/>
                <a:cs typeface="+mn-cs"/>
              </a:rPr>
              <a:t> people of New Guinea.” (page 356)</a:t>
            </a:r>
            <a:endParaRPr lang="en-US" altLang="en-US" sz="2600" dirty="0" smtClean="0">
              <a:solidFill>
                <a:srgbClr val="000000"/>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12</a:t>
            </a:fld>
            <a:endParaRPr lang="en-US" altLang="en-US" dirty="0"/>
          </a:p>
        </p:txBody>
      </p:sp>
    </p:spTree>
    <p:extLst>
      <p:ext uri="{BB962C8B-B14F-4D97-AF65-F5344CB8AC3E}">
        <p14:creationId xmlns:p14="http://schemas.microsoft.com/office/powerpoint/2010/main" val="356952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96" y="0"/>
            <a:ext cx="9144896" cy="1224692"/>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4" name="Rectangle 3"/>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08811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4800" y="1326994"/>
            <a:ext cx="8458200" cy="4921406"/>
          </a:xfrm>
        </p:spPr>
        <p:txBody>
          <a:bodyPr/>
          <a:lstStyle>
            <a:lvl1pPr marL="457200" indent="-457200">
              <a:buFont typeface="Wingdings 3" panose="05040102010807070707" pitchFamily="18" charset="2"/>
              <a:buChar char="}"/>
              <a:defRPr baseline="0">
                <a:solidFill>
                  <a:schemeClr val="tx2">
                    <a:lumMod val="50000"/>
                  </a:schemeClr>
                </a:solidFill>
              </a:defRPr>
            </a:lvl1pPr>
            <a:lvl2pPr>
              <a:defRPr baseline="0">
                <a:solidFill>
                  <a:schemeClr val="tx2">
                    <a:lumMod val="50000"/>
                  </a:schemeClr>
                </a:solidFill>
              </a:defRPr>
            </a:lvl2pPr>
            <a:lvl3pPr>
              <a:defRPr baseline="0">
                <a:solidFill>
                  <a:schemeClr val="tx2">
                    <a:lumMod val="50000"/>
                  </a:schemeClr>
                </a:solidFill>
              </a:defRPr>
            </a:lvl3pPr>
            <a:lvl4pPr>
              <a:buClr>
                <a:schemeClr val="tx2">
                  <a:lumMod val="75000"/>
                </a:schemeClr>
              </a:buClr>
              <a:defRPr baseline="0">
                <a:solidFill>
                  <a:schemeClr val="tx2">
                    <a:lumMod val="50000"/>
                  </a:schemeClr>
                </a:solidFill>
              </a:defRPr>
            </a:lvl4pPr>
            <a:lvl5pPr>
              <a:defRPr baseline="0">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8433480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96" y="0"/>
            <a:ext cx="9144896" cy="1224692"/>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4" name="Rectangle 3"/>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51623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152400" y="1326994"/>
            <a:ext cx="8763000" cy="654206"/>
          </a:xfrm>
        </p:spPr>
        <p:txBody>
          <a:bodyPr/>
          <a:lstStyle>
            <a:lvl1pPr marL="457200" indent="-457200">
              <a:buFont typeface="Wingdings" panose="05000000000000000000" pitchFamily="2" charset="2"/>
              <a:buChar char="§"/>
              <a:defRPr sz="2800">
                <a:solidFill>
                  <a:schemeClr val="tx2">
                    <a:lumMod val="75000"/>
                  </a:schemeClr>
                </a:solidFill>
              </a:defRPr>
            </a:lvl1pPr>
          </a:lstStyle>
          <a:p>
            <a:pPr lvl="0"/>
            <a:r>
              <a:rPr lang="en-US" dirty="0" smtClean="0"/>
              <a:t>Click to edit Master text styles</a:t>
            </a:r>
          </a:p>
        </p:txBody>
      </p:sp>
      <p:sp>
        <p:nvSpPr>
          <p:cNvPr id="9" name="Content Placeholder 5"/>
          <p:cNvSpPr>
            <a:spLocks noGrp="1"/>
          </p:cNvSpPr>
          <p:nvPr>
            <p:ph sz="quarter" idx="4"/>
          </p:nvPr>
        </p:nvSpPr>
        <p:spPr>
          <a:xfrm>
            <a:off x="457200" y="5943600"/>
            <a:ext cx="8305800" cy="457200"/>
          </a:xfrm>
        </p:spPr>
        <p:txBody>
          <a:bodyPr/>
          <a:lstStyle>
            <a:lvl1pPr marL="0" indent="0" algn="r">
              <a:buFont typeface="Arial" panose="020B0604020202020204" pitchFamily="34" charset="0"/>
              <a:buNone/>
              <a:defRPr sz="2000">
                <a:solidFill>
                  <a:schemeClr val="tx2">
                    <a:lumMod val="50000"/>
                  </a:schemeClr>
                </a:solidFill>
              </a:defRPr>
            </a:lvl1pPr>
            <a:lvl2pPr>
              <a:defRPr sz="2800"/>
            </a:lvl2pPr>
            <a:lvl3pPr>
              <a:defRPr sz="2800"/>
            </a:lvl3pPr>
            <a:lvl4pPr>
              <a:defRPr sz="2800"/>
            </a:lvl4pPr>
            <a:lvl5pPr>
              <a:defRPr sz="2800"/>
            </a:lvl5pPr>
          </a:lstStyle>
          <a:p>
            <a:pPr lvl="0"/>
            <a:r>
              <a:rPr lang="en-US" dirty="0" smtClean="0"/>
              <a:t>Click to edit Master text styles</a:t>
            </a:r>
          </a:p>
        </p:txBody>
      </p:sp>
      <p:sp>
        <p:nvSpPr>
          <p:cNvPr id="10"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099021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152400" y="1326994"/>
            <a:ext cx="8763000" cy="654206"/>
          </a:xfrm>
        </p:spPr>
        <p:txBody>
          <a:bodyPr/>
          <a:lstStyle>
            <a:lvl1pPr marL="0" indent="0">
              <a:buFont typeface="Arial" panose="020B0604020202020204" pitchFamily="34" charset="0"/>
              <a:buNone/>
              <a:defRPr sz="2800">
                <a:solidFill>
                  <a:schemeClr val="tx2">
                    <a:lumMod val="75000"/>
                  </a:schemeClr>
                </a:solidFill>
              </a:defRPr>
            </a:lvl1pPr>
          </a:lstStyle>
          <a:p>
            <a:pPr lvl="0"/>
            <a:r>
              <a:rPr lang="en-US" dirty="0" smtClean="0"/>
              <a:t>Click to edit Master text styles</a:t>
            </a:r>
          </a:p>
        </p:txBody>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4589963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468865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4800" y="1326994"/>
            <a:ext cx="8458200" cy="4921406"/>
          </a:xfrm>
        </p:spPr>
        <p:txBody>
          <a:bodyPr/>
          <a:lstStyle>
            <a:lvl1pPr marL="457200" indent="-457200">
              <a:buFont typeface="Wingdings 3" panose="05040102010807070707" pitchFamily="18" charset="2"/>
              <a:buChar char="}"/>
              <a:defRPr baseline="0">
                <a:solidFill>
                  <a:schemeClr val="tx2">
                    <a:lumMod val="50000"/>
                  </a:schemeClr>
                </a:solidFill>
              </a:defRPr>
            </a:lvl1pPr>
            <a:lvl2pPr>
              <a:defRPr baseline="0">
                <a:solidFill>
                  <a:schemeClr val="tx2">
                    <a:lumMod val="50000"/>
                  </a:schemeClr>
                </a:solidFill>
              </a:defRPr>
            </a:lvl2pPr>
            <a:lvl3pPr>
              <a:defRPr baseline="0">
                <a:solidFill>
                  <a:schemeClr val="tx2">
                    <a:lumMod val="50000"/>
                  </a:schemeClr>
                </a:solidFill>
              </a:defRPr>
            </a:lvl3pPr>
            <a:lvl4pPr>
              <a:buClr>
                <a:schemeClr val="tx2">
                  <a:lumMod val="75000"/>
                </a:schemeClr>
              </a:buClr>
              <a:defRPr baseline="0">
                <a:solidFill>
                  <a:schemeClr val="tx2">
                    <a:lumMod val="50000"/>
                  </a:schemeClr>
                </a:solidFill>
              </a:defRPr>
            </a:lvl4pPr>
            <a:lvl5pPr>
              <a:defRPr baseline="0">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2794594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96" y="0"/>
            <a:ext cx="9144896" cy="1224692"/>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4" name="Rectangle 3"/>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49449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152400" y="1326994"/>
            <a:ext cx="8763000" cy="654206"/>
          </a:xfrm>
        </p:spPr>
        <p:txBody>
          <a:bodyPr/>
          <a:lstStyle>
            <a:lvl1pPr marL="457200" indent="-457200">
              <a:buFont typeface="Wingdings" panose="05000000000000000000" pitchFamily="2" charset="2"/>
              <a:buChar char="§"/>
              <a:defRPr sz="2800">
                <a:solidFill>
                  <a:schemeClr val="tx2">
                    <a:lumMod val="75000"/>
                  </a:schemeClr>
                </a:solidFill>
              </a:defRPr>
            </a:lvl1pPr>
          </a:lstStyle>
          <a:p>
            <a:pPr lvl="0"/>
            <a:r>
              <a:rPr lang="en-US" dirty="0" smtClean="0"/>
              <a:t>Click to edit Master text styles</a:t>
            </a:r>
          </a:p>
        </p:txBody>
      </p:sp>
      <p:sp>
        <p:nvSpPr>
          <p:cNvPr id="9" name="Content Placeholder 5"/>
          <p:cNvSpPr>
            <a:spLocks noGrp="1"/>
          </p:cNvSpPr>
          <p:nvPr>
            <p:ph sz="quarter" idx="4"/>
          </p:nvPr>
        </p:nvSpPr>
        <p:spPr>
          <a:xfrm>
            <a:off x="457200" y="5943600"/>
            <a:ext cx="8305800" cy="457200"/>
          </a:xfrm>
        </p:spPr>
        <p:txBody>
          <a:bodyPr/>
          <a:lstStyle>
            <a:lvl1pPr marL="0" indent="0" algn="r">
              <a:buFont typeface="Arial" panose="020B0604020202020204" pitchFamily="34" charset="0"/>
              <a:buNone/>
              <a:defRPr sz="2000">
                <a:solidFill>
                  <a:schemeClr val="tx2">
                    <a:lumMod val="50000"/>
                  </a:schemeClr>
                </a:solidFill>
              </a:defRPr>
            </a:lvl1pPr>
            <a:lvl2pPr>
              <a:defRPr sz="2800"/>
            </a:lvl2pPr>
            <a:lvl3pPr>
              <a:defRPr sz="2800"/>
            </a:lvl3pPr>
            <a:lvl4pPr>
              <a:defRPr sz="2800"/>
            </a:lvl4pPr>
            <a:lvl5pPr>
              <a:defRPr sz="2800"/>
            </a:lvl5pPr>
          </a:lstStyle>
          <a:p>
            <a:pPr lvl="0"/>
            <a:r>
              <a:rPr lang="en-US" dirty="0" smtClean="0"/>
              <a:t>Click to edit Master text styles</a:t>
            </a:r>
          </a:p>
        </p:txBody>
      </p:sp>
      <p:sp>
        <p:nvSpPr>
          <p:cNvPr id="10"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8585584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152400" y="1326994"/>
            <a:ext cx="8763000" cy="654206"/>
          </a:xfrm>
        </p:spPr>
        <p:txBody>
          <a:bodyPr/>
          <a:lstStyle>
            <a:lvl1pPr marL="0" indent="0">
              <a:buFont typeface="Arial" panose="020B0604020202020204" pitchFamily="34" charset="0"/>
              <a:buNone/>
              <a:defRPr sz="2800">
                <a:solidFill>
                  <a:schemeClr val="tx2">
                    <a:lumMod val="75000"/>
                  </a:schemeClr>
                </a:solidFill>
              </a:defRPr>
            </a:lvl1pPr>
          </a:lstStyle>
          <a:p>
            <a:pPr lvl="0"/>
            <a:r>
              <a:rPr lang="en-US" dirty="0" smtClean="0"/>
              <a:t>Click to edit Master text styles</a:t>
            </a:r>
          </a:p>
        </p:txBody>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1598174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353752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152400" y="1326994"/>
            <a:ext cx="8763000" cy="654206"/>
          </a:xfrm>
        </p:spPr>
        <p:txBody>
          <a:bodyPr/>
          <a:lstStyle>
            <a:lvl1pPr marL="457200" indent="-457200">
              <a:buFont typeface="Wingdings" panose="05000000000000000000" pitchFamily="2" charset="2"/>
              <a:buChar char="§"/>
              <a:defRPr sz="2800">
                <a:solidFill>
                  <a:schemeClr val="tx2">
                    <a:lumMod val="75000"/>
                  </a:schemeClr>
                </a:solidFill>
              </a:defRPr>
            </a:lvl1pPr>
          </a:lstStyle>
          <a:p>
            <a:pPr lvl="0"/>
            <a:r>
              <a:rPr lang="en-US" dirty="0" smtClean="0"/>
              <a:t>Click to edit Master text styles</a:t>
            </a:r>
          </a:p>
        </p:txBody>
      </p:sp>
      <p:sp>
        <p:nvSpPr>
          <p:cNvPr id="9" name="Content Placeholder 5"/>
          <p:cNvSpPr>
            <a:spLocks noGrp="1"/>
          </p:cNvSpPr>
          <p:nvPr>
            <p:ph sz="quarter" idx="4"/>
          </p:nvPr>
        </p:nvSpPr>
        <p:spPr>
          <a:xfrm>
            <a:off x="457200" y="5943600"/>
            <a:ext cx="8305800" cy="457200"/>
          </a:xfrm>
        </p:spPr>
        <p:txBody>
          <a:bodyPr/>
          <a:lstStyle>
            <a:lvl1pPr marL="0" indent="0" algn="r">
              <a:buFont typeface="Arial" panose="020B0604020202020204" pitchFamily="34" charset="0"/>
              <a:buNone/>
              <a:defRPr sz="2000">
                <a:solidFill>
                  <a:schemeClr val="tx2">
                    <a:lumMod val="50000"/>
                  </a:schemeClr>
                </a:solidFill>
              </a:defRPr>
            </a:lvl1pPr>
            <a:lvl2pPr>
              <a:defRPr sz="2800"/>
            </a:lvl2pPr>
            <a:lvl3pPr>
              <a:defRPr sz="2800"/>
            </a:lvl3pPr>
            <a:lvl4pPr>
              <a:defRPr sz="2800"/>
            </a:lvl4pPr>
            <a:lvl5pPr>
              <a:defRPr sz="2800"/>
            </a:lvl5pPr>
          </a:lstStyle>
          <a:p>
            <a:pPr lvl="0"/>
            <a:r>
              <a:rPr lang="en-US" dirty="0" smtClean="0"/>
              <a:t>Click to edit Master text styles</a:t>
            </a:r>
          </a:p>
        </p:txBody>
      </p:sp>
      <p:sp>
        <p:nvSpPr>
          <p:cNvPr id="10"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675543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4800" y="1326994"/>
            <a:ext cx="8458200" cy="4921406"/>
          </a:xfrm>
        </p:spPr>
        <p:txBody>
          <a:bodyPr/>
          <a:lstStyle>
            <a:lvl1pPr marL="457200" indent="-457200">
              <a:buFont typeface="Wingdings 3" panose="05040102010807070707" pitchFamily="18" charset="2"/>
              <a:buChar char="}"/>
              <a:defRPr baseline="0">
                <a:solidFill>
                  <a:schemeClr val="tx2">
                    <a:lumMod val="50000"/>
                  </a:schemeClr>
                </a:solidFill>
              </a:defRPr>
            </a:lvl1pPr>
            <a:lvl2pPr>
              <a:defRPr baseline="0">
                <a:solidFill>
                  <a:schemeClr val="tx2">
                    <a:lumMod val="50000"/>
                  </a:schemeClr>
                </a:solidFill>
              </a:defRPr>
            </a:lvl2pPr>
            <a:lvl3pPr>
              <a:defRPr baseline="0">
                <a:solidFill>
                  <a:schemeClr val="tx2">
                    <a:lumMod val="50000"/>
                  </a:schemeClr>
                </a:solidFill>
              </a:defRPr>
            </a:lvl3pPr>
            <a:lvl4pPr>
              <a:buClr>
                <a:schemeClr val="tx2">
                  <a:lumMod val="75000"/>
                </a:schemeClr>
              </a:buClr>
              <a:defRPr baseline="0">
                <a:solidFill>
                  <a:schemeClr val="tx2">
                    <a:lumMod val="50000"/>
                  </a:schemeClr>
                </a:solidFill>
              </a:defRPr>
            </a:lvl4pPr>
            <a:lvl5pPr>
              <a:defRPr baseline="0">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8584893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7118E00-0D77-4581-AAB0-793016DD9C2F}" type="datetimeFigureOut">
              <a:rPr lang="en-US"/>
              <a:pPr>
                <a:defRPr/>
              </a:pPr>
              <a:t>3/17/2015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7D19174-9FFE-44BA-969E-E0574E019BD6}" type="slidenum">
              <a:rPr lang="en-US" altLang="en-US"/>
              <a:pPr/>
              <a:t>‹#›</a:t>
            </a:fld>
            <a:endParaRPr lang="en-US" altLang="en-US"/>
          </a:p>
        </p:txBody>
      </p:sp>
    </p:spTree>
    <p:extLst>
      <p:ext uri="{BB962C8B-B14F-4D97-AF65-F5344CB8AC3E}">
        <p14:creationId xmlns:p14="http://schemas.microsoft.com/office/powerpoint/2010/main" val="1407977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788F5FB-7E94-410F-97F1-4C8EAF0A96F0}" type="datetimeFigureOut">
              <a:rPr lang="en-US"/>
              <a:pPr>
                <a:defRPr/>
              </a:pPr>
              <a:t>3/17/2015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3E94EEBA-B707-4CFA-B7C1-4BBA2F2452E2}" type="slidenum">
              <a:rPr lang="en-US" altLang="en-US"/>
              <a:pPr/>
              <a:t>‹#›</a:t>
            </a:fld>
            <a:endParaRPr lang="en-US" altLang="en-US"/>
          </a:p>
        </p:txBody>
      </p:sp>
    </p:spTree>
    <p:extLst>
      <p:ext uri="{BB962C8B-B14F-4D97-AF65-F5344CB8AC3E}">
        <p14:creationId xmlns:p14="http://schemas.microsoft.com/office/powerpoint/2010/main" val="1368062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userDrawn="1"/>
        </p:nvSpPr>
        <p:spPr>
          <a:xfrm>
            <a:off x="0" y="1246978"/>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3"/>
          <p:cNvSpPr>
            <a:spLocks noGrp="1"/>
          </p:cNvSpPr>
          <p:nvPr>
            <p:ph sz="half" idx="2"/>
          </p:nvPr>
        </p:nvSpPr>
        <p:spPr>
          <a:xfrm>
            <a:off x="342900" y="1371600"/>
            <a:ext cx="8458200" cy="4921406"/>
          </a:xfrm>
        </p:spPr>
        <p:txBody>
          <a:bodyPr/>
          <a:lstStyle>
            <a:lvl1pPr marL="457200" indent="-457200">
              <a:buFont typeface="Wingdings 3" panose="05040102010807070707" pitchFamily="18" charset="2"/>
              <a:buChar char="}"/>
              <a:defRPr sz="2800" baseline="0">
                <a:solidFill>
                  <a:schemeClr val="tx2">
                    <a:lumMod val="50000"/>
                  </a:schemeClr>
                </a:solidFill>
              </a:defRPr>
            </a:lvl1pPr>
            <a:lvl2pPr marL="742950" indent="-285750">
              <a:buFont typeface="Wingdings" panose="05000000000000000000" pitchFamily="2" charset="2"/>
              <a:buChar char="§"/>
              <a:defRPr sz="2600" baseline="0">
                <a:solidFill>
                  <a:schemeClr val="tx2">
                    <a:lumMod val="50000"/>
                  </a:schemeClr>
                </a:solidFill>
              </a:defRPr>
            </a:lvl2pPr>
            <a:lvl3pPr>
              <a:defRPr baseline="0">
                <a:solidFill>
                  <a:schemeClr val="tx2">
                    <a:lumMod val="50000"/>
                  </a:schemeClr>
                </a:solidFill>
              </a:defRPr>
            </a:lvl3pPr>
            <a:lvl4pPr>
              <a:buClr>
                <a:schemeClr val="tx2">
                  <a:lumMod val="75000"/>
                </a:schemeClr>
              </a:buClr>
              <a:defRPr baseline="0">
                <a:solidFill>
                  <a:schemeClr val="tx2">
                    <a:lumMod val="50000"/>
                  </a:schemeClr>
                </a:solidFill>
              </a:defRPr>
            </a:lvl4pPr>
            <a:lvl5pPr>
              <a:defRPr baseline="0">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873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152400" y="1326994"/>
            <a:ext cx="8763000" cy="654206"/>
          </a:xfrm>
        </p:spPr>
        <p:txBody>
          <a:bodyPr/>
          <a:lstStyle>
            <a:lvl1pPr marL="0" indent="0">
              <a:buFont typeface="Arial" panose="020B0604020202020204" pitchFamily="34" charset="0"/>
              <a:buNone/>
              <a:defRPr sz="2800">
                <a:solidFill>
                  <a:schemeClr val="tx2">
                    <a:lumMod val="75000"/>
                  </a:schemeClr>
                </a:solidFill>
              </a:defRPr>
            </a:lvl1pPr>
          </a:lstStyle>
          <a:p>
            <a:pPr lvl="0"/>
            <a:r>
              <a:rPr lang="en-US" dirty="0" smtClean="0"/>
              <a:t>Click to edit Master text styles</a:t>
            </a:r>
          </a:p>
        </p:txBody>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429056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37083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4800" y="1326994"/>
            <a:ext cx="8458200" cy="4921406"/>
          </a:xfrm>
        </p:spPr>
        <p:txBody>
          <a:bodyPr/>
          <a:lstStyle>
            <a:lvl1pPr marL="457200" indent="-457200">
              <a:buFont typeface="Wingdings 3" panose="05040102010807070707" pitchFamily="18" charset="2"/>
              <a:buChar char="}"/>
              <a:defRPr baseline="0">
                <a:solidFill>
                  <a:schemeClr val="tx2">
                    <a:lumMod val="50000"/>
                  </a:schemeClr>
                </a:solidFill>
              </a:defRPr>
            </a:lvl1pPr>
            <a:lvl2pPr>
              <a:defRPr baseline="0">
                <a:solidFill>
                  <a:schemeClr val="tx2">
                    <a:lumMod val="50000"/>
                  </a:schemeClr>
                </a:solidFill>
              </a:defRPr>
            </a:lvl2pPr>
            <a:lvl3pPr>
              <a:defRPr baseline="0">
                <a:solidFill>
                  <a:schemeClr val="tx2">
                    <a:lumMod val="50000"/>
                  </a:schemeClr>
                </a:solidFill>
              </a:defRPr>
            </a:lvl3pPr>
            <a:lvl4pPr>
              <a:buClr>
                <a:schemeClr val="tx2">
                  <a:lumMod val="75000"/>
                </a:schemeClr>
              </a:buClr>
              <a:defRPr baseline="0">
                <a:solidFill>
                  <a:schemeClr val="tx2">
                    <a:lumMod val="50000"/>
                  </a:schemeClr>
                </a:solidFill>
              </a:defRPr>
            </a:lvl4pPr>
            <a:lvl5pPr>
              <a:defRPr baseline="0">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6509881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96" y="0"/>
            <a:ext cx="9144896" cy="1224692"/>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4" name="Rectangle 3"/>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79206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152400" y="1326994"/>
            <a:ext cx="8763000" cy="654206"/>
          </a:xfrm>
        </p:spPr>
        <p:txBody>
          <a:bodyPr/>
          <a:lstStyle>
            <a:lvl1pPr marL="457200" indent="-457200">
              <a:buFont typeface="Wingdings" panose="05000000000000000000" pitchFamily="2" charset="2"/>
              <a:buChar char="§"/>
              <a:defRPr sz="2800">
                <a:solidFill>
                  <a:schemeClr val="tx2">
                    <a:lumMod val="75000"/>
                  </a:schemeClr>
                </a:solidFill>
              </a:defRPr>
            </a:lvl1pPr>
          </a:lstStyle>
          <a:p>
            <a:pPr lvl="0"/>
            <a:r>
              <a:rPr lang="en-US" dirty="0" smtClean="0"/>
              <a:t>Click to edit Master text styles</a:t>
            </a:r>
          </a:p>
        </p:txBody>
      </p:sp>
      <p:sp>
        <p:nvSpPr>
          <p:cNvPr id="9" name="Content Placeholder 5"/>
          <p:cNvSpPr>
            <a:spLocks noGrp="1"/>
          </p:cNvSpPr>
          <p:nvPr>
            <p:ph sz="quarter" idx="4"/>
          </p:nvPr>
        </p:nvSpPr>
        <p:spPr>
          <a:xfrm>
            <a:off x="457200" y="5943600"/>
            <a:ext cx="8305800" cy="457200"/>
          </a:xfrm>
        </p:spPr>
        <p:txBody>
          <a:bodyPr/>
          <a:lstStyle>
            <a:lvl1pPr marL="0" indent="0" algn="r">
              <a:buFont typeface="Arial" panose="020B0604020202020204" pitchFamily="34" charset="0"/>
              <a:buNone/>
              <a:defRPr sz="2000">
                <a:solidFill>
                  <a:schemeClr val="tx2">
                    <a:lumMod val="50000"/>
                  </a:schemeClr>
                </a:solidFill>
              </a:defRPr>
            </a:lvl1pPr>
            <a:lvl2pPr>
              <a:defRPr sz="2800"/>
            </a:lvl2pPr>
            <a:lvl3pPr>
              <a:defRPr sz="2800"/>
            </a:lvl3pPr>
            <a:lvl4pPr>
              <a:defRPr sz="2800"/>
            </a:lvl4pPr>
            <a:lvl5pPr>
              <a:defRPr sz="2800"/>
            </a:lvl5pPr>
          </a:lstStyle>
          <a:p>
            <a:pPr lvl="0"/>
            <a:r>
              <a:rPr lang="en-US" dirty="0" smtClean="0"/>
              <a:t>Click to edit Master text styles</a:t>
            </a:r>
          </a:p>
        </p:txBody>
      </p:sp>
      <p:sp>
        <p:nvSpPr>
          <p:cNvPr id="10"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1807107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152400" y="1326994"/>
            <a:ext cx="8763000" cy="654206"/>
          </a:xfrm>
        </p:spPr>
        <p:txBody>
          <a:bodyPr/>
          <a:lstStyle>
            <a:lvl1pPr marL="0" indent="0">
              <a:buFont typeface="Arial" panose="020B0604020202020204" pitchFamily="34" charset="0"/>
              <a:buNone/>
              <a:defRPr sz="2800">
                <a:solidFill>
                  <a:schemeClr val="tx2">
                    <a:lumMod val="75000"/>
                  </a:schemeClr>
                </a:solidFill>
              </a:defRPr>
            </a:lvl1pPr>
          </a:lstStyle>
          <a:p>
            <a:pPr lvl="0"/>
            <a:r>
              <a:rPr lang="en-US" dirty="0" smtClean="0"/>
              <a:t>Click to edit Master text styles</a:t>
            </a:r>
          </a:p>
        </p:txBody>
      </p:sp>
      <p:sp>
        <p:nvSpPr>
          <p:cNvPr id="9"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2638417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3139961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39269" y="139676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485580"/>
            <a:ext cx="9144001" cy="379512"/>
          </a:xfrm>
          <a:prstGeom prst="rect">
            <a:avLst/>
          </a:prstGeom>
          <a:solidFill>
            <a:srgbClr val="3278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p:cNvSpPr txBox="1"/>
          <p:nvPr userDrawn="1"/>
        </p:nvSpPr>
        <p:spPr>
          <a:xfrm>
            <a:off x="6763231" y="6548372"/>
            <a:ext cx="237628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2016 Cengage Learning</a:t>
            </a:r>
            <a:r>
              <a:rPr kumimoji="0" lang="en-US"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4482" y="6462326"/>
            <a:ext cx="9135036" cy="46325"/>
          </a:xfrm>
          <a:prstGeom prst="rect">
            <a:avLst/>
          </a:prstGeom>
          <a:solidFill>
            <a:srgbClr val="255997"/>
          </a:solidFill>
          <a:ln w="28575">
            <a:solidFill>
              <a:srgbClr val="255997"/>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416492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Lst>
  <p:timing>
    <p:tnLst>
      <p:par>
        <p:cTn id="1" dur="indefinite" restart="never" nodeType="tmRoot"/>
      </p:par>
    </p:tnLst>
  </p:timing>
  <p:hf sldNum="0" hdr="0" ftr="0" dt="0"/>
  <p:txStyles>
    <p:titleStyle>
      <a:lvl1pPr marL="119063" indent="0" algn="l" rtl="0" fontAlgn="base">
        <a:spcBef>
          <a:spcPct val="0"/>
        </a:spcBef>
        <a:spcAft>
          <a:spcPct val="0"/>
        </a:spcAft>
        <a:defRPr sz="3200" kern="1200" baseline="0">
          <a:solidFill>
            <a:schemeClr val="tx2">
              <a:lumMod val="50000"/>
            </a:schemeClr>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457200" indent="-457200" algn="l" rtl="0" fontAlgn="base">
        <a:spcBef>
          <a:spcPts val="900"/>
        </a:spcBef>
        <a:spcAft>
          <a:spcPct val="0"/>
        </a:spcAft>
        <a:buClr>
          <a:schemeClr val="tx2">
            <a:lumMod val="50000"/>
          </a:schemeClr>
        </a:buClr>
        <a:buFont typeface="Wingdings 3" panose="05040102010807070707" pitchFamily="18" charset="2"/>
        <a:buChar char=""/>
        <a:defRPr sz="28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Clr>
          <a:schemeClr val="tx2">
            <a:lumMod val="75000"/>
          </a:schemeClr>
        </a:buClr>
        <a:buFont typeface="Wingdings" panose="05000000000000000000" pitchFamily="2" charset="2"/>
        <a:buChar char="§"/>
        <a:defRPr sz="2600" kern="1200">
          <a:solidFill>
            <a:schemeClr val="tx2">
              <a:lumMod val="75000"/>
            </a:schemeClr>
          </a:solidFill>
          <a:latin typeface="Arial" pitchFamily="34" charset="0"/>
          <a:ea typeface="Arial" charset="0"/>
          <a:cs typeface="Arial" pitchFamily="34" charset="0"/>
        </a:defRPr>
      </a:lvl2pPr>
      <a:lvl3pPr marL="1143000" indent="-228600" algn="l" rtl="0" fontAlgn="base">
        <a:spcBef>
          <a:spcPts val="900"/>
        </a:spcBef>
        <a:spcAft>
          <a:spcPct val="0"/>
        </a:spcAft>
        <a:buClr>
          <a:schemeClr val="tx2">
            <a:lumMod val="50000"/>
          </a:schemeClr>
        </a:buClr>
        <a:buFont typeface="Arial" charset="0"/>
        <a:buChar char="•"/>
        <a:defRPr sz="2400" kern="1200">
          <a:solidFill>
            <a:schemeClr val="tx2">
              <a:lumMod val="75000"/>
            </a:schemeClr>
          </a:solidFill>
          <a:latin typeface="Arial" pitchFamily="34" charset="0"/>
          <a:ea typeface="Arial" charset="0"/>
          <a:cs typeface="Arial" pitchFamily="34" charset="0"/>
        </a:defRPr>
      </a:lvl3pPr>
      <a:lvl4pPr marL="1600200" indent="-228600" algn="l" rtl="0" fontAlgn="base">
        <a:spcBef>
          <a:spcPts val="900"/>
        </a:spcBef>
        <a:spcAft>
          <a:spcPct val="0"/>
        </a:spcAft>
        <a:buClr>
          <a:schemeClr val="tx2">
            <a:lumMod val="60000"/>
            <a:lumOff val="40000"/>
          </a:schemeClr>
        </a:buClr>
        <a:buFont typeface="Wingdings" panose="05000000000000000000" pitchFamily="2" charset="2"/>
        <a:buChar char="§"/>
        <a:defRPr sz="2000" kern="1200">
          <a:solidFill>
            <a:schemeClr val="tx2">
              <a:lumMod val="75000"/>
            </a:schemeClr>
          </a:solidFill>
          <a:latin typeface="Arial" pitchFamily="34" charset="0"/>
          <a:ea typeface="Arial" charset="0"/>
          <a:cs typeface="Arial" pitchFamily="34" charset="0"/>
        </a:defRPr>
      </a:lvl4pPr>
      <a:lvl5pPr marL="2057400" indent="-228600" algn="l" rtl="0" fontAlgn="base">
        <a:spcBef>
          <a:spcPts val="900"/>
        </a:spcBef>
        <a:spcAft>
          <a:spcPct val="0"/>
        </a:spcAft>
        <a:buClr>
          <a:schemeClr val="tx2">
            <a:lumMod val="60000"/>
            <a:lumOff val="40000"/>
          </a:schemeClr>
        </a:buClr>
        <a:buFont typeface="Arial" charset="0"/>
        <a:buChar char="»"/>
        <a:defRPr sz="2000" kern="1200">
          <a:solidFill>
            <a:schemeClr val="tx2">
              <a:lumMod val="7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39269" y="139676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485580"/>
            <a:ext cx="9144001" cy="379512"/>
          </a:xfrm>
          <a:prstGeom prst="rect">
            <a:avLst/>
          </a:prstGeom>
          <a:solidFill>
            <a:srgbClr val="3278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p:cNvSpPr txBox="1"/>
          <p:nvPr userDrawn="1"/>
        </p:nvSpPr>
        <p:spPr>
          <a:xfrm>
            <a:off x="6763231" y="6548372"/>
            <a:ext cx="237628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2016 Cengage Learning</a:t>
            </a:r>
            <a:r>
              <a:rPr kumimoji="0" lang="en-US"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4482" y="6462326"/>
            <a:ext cx="9135036" cy="46325"/>
          </a:xfrm>
          <a:prstGeom prst="rect">
            <a:avLst/>
          </a:prstGeom>
          <a:solidFill>
            <a:srgbClr val="255997"/>
          </a:solidFill>
          <a:ln w="28575">
            <a:solidFill>
              <a:srgbClr val="255997"/>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258490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Lst>
  <p:timing>
    <p:tnLst>
      <p:par>
        <p:cTn id="1" dur="indefinite" restart="never" nodeType="tmRoot"/>
      </p:par>
    </p:tnLst>
  </p:timing>
  <p:hf sldNum="0" hdr="0" ftr="0" dt="0"/>
  <p:txStyles>
    <p:titleStyle>
      <a:lvl1pPr marL="119063" indent="0" algn="l" rtl="0" fontAlgn="base">
        <a:spcBef>
          <a:spcPct val="0"/>
        </a:spcBef>
        <a:spcAft>
          <a:spcPct val="0"/>
        </a:spcAft>
        <a:defRPr sz="3200" kern="1200" baseline="0">
          <a:solidFill>
            <a:schemeClr val="tx2">
              <a:lumMod val="50000"/>
            </a:schemeClr>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457200" indent="-457200" algn="l" rtl="0" fontAlgn="base">
        <a:spcBef>
          <a:spcPts val="900"/>
        </a:spcBef>
        <a:spcAft>
          <a:spcPct val="0"/>
        </a:spcAft>
        <a:buClr>
          <a:schemeClr val="tx2">
            <a:lumMod val="50000"/>
          </a:schemeClr>
        </a:buClr>
        <a:buFont typeface="Wingdings 3" panose="05040102010807070707" pitchFamily="18" charset="2"/>
        <a:buChar char=""/>
        <a:defRPr sz="28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Clr>
          <a:schemeClr val="tx2">
            <a:lumMod val="75000"/>
          </a:schemeClr>
        </a:buClr>
        <a:buFont typeface="Wingdings" panose="05000000000000000000" pitchFamily="2" charset="2"/>
        <a:buChar char="§"/>
        <a:defRPr sz="2600" kern="1200">
          <a:solidFill>
            <a:schemeClr val="tx2">
              <a:lumMod val="75000"/>
            </a:schemeClr>
          </a:solidFill>
          <a:latin typeface="Arial" pitchFamily="34" charset="0"/>
          <a:ea typeface="Arial" charset="0"/>
          <a:cs typeface="Arial" pitchFamily="34" charset="0"/>
        </a:defRPr>
      </a:lvl2pPr>
      <a:lvl3pPr marL="1143000" indent="-228600" algn="l" rtl="0" fontAlgn="base">
        <a:spcBef>
          <a:spcPts val="900"/>
        </a:spcBef>
        <a:spcAft>
          <a:spcPct val="0"/>
        </a:spcAft>
        <a:buClr>
          <a:schemeClr val="tx2">
            <a:lumMod val="50000"/>
          </a:schemeClr>
        </a:buClr>
        <a:buFont typeface="Arial" charset="0"/>
        <a:buChar char="•"/>
        <a:defRPr sz="2400" kern="1200">
          <a:solidFill>
            <a:schemeClr val="tx2">
              <a:lumMod val="75000"/>
            </a:schemeClr>
          </a:solidFill>
          <a:latin typeface="Arial" pitchFamily="34" charset="0"/>
          <a:ea typeface="Arial" charset="0"/>
          <a:cs typeface="Arial" pitchFamily="34" charset="0"/>
        </a:defRPr>
      </a:lvl3pPr>
      <a:lvl4pPr marL="1600200" indent="-228600" algn="l" rtl="0" fontAlgn="base">
        <a:spcBef>
          <a:spcPts val="900"/>
        </a:spcBef>
        <a:spcAft>
          <a:spcPct val="0"/>
        </a:spcAft>
        <a:buClr>
          <a:schemeClr val="tx2">
            <a:lumMod val="60000"/>
            <a:lumOff val="40000"/>
          </a:schemeClr>
        </a:buClr>
        <a:buFont typeface="Wingdings" panose="05000000000000000000" pitchFamily="2" charset="2"/>
        <a:buChar char="§"/>
        <a:defRPr sz="2000" kern="1200">
          <a:solidFill>
            <a:schemeClr val="tx2">
              <a:lumMod val="75000"/>
            </a:schemeClr>
          </a:solidFill>
          <a:latin typeface="Arial" pitchFamily="34" charset="0"/>
          <a:ea typeface="Arial" charset="0"/>
          <a:cs typeface="Arial" pitchFamily="34" charset="0"/>
        </a:defRPr>
      </a:lvl4pPr>
      <a:lvl5pPr marL="2057400" indent="-228600" algn="l" rtl="0" fontAlgn="base">
        <a:spcBef>
          <a:spcPts val="900"/>
        </a:spcBef>
        <a:spcAft>
          <a:spcPct val="0"/>
        </a:spcAft>
        <a:buClr>
          <a:schemeClr val="tx2">
            <a:lumMod val="60000"/>
            <a:lumOff val="40000"/>
          </a:schemeClr>
        </a:buClr>
        <a:buFont typeface="Arial" charset="0"/>
        <a:buChar char="»"/>
        <a:defRPr sz="2000" kern="1200">
          <a:solidFill>
            <a:schemeClr val="tx2">
              <a:lumMod val="7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39269" y="139676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485580"/>
            <a:ext cx="9144001" cy="379512"/>
          </a:xfrm>
          <a:prstGeom prst="rect">
            <a:avLst/>
          </a:prstGeom>
          <a:solidFill>
            <a:srgbClr val="3278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p:cNvSpPr txBox="1"/>
          <p:nvPr userDrawn="1"/>
        </p:nvSpPr>
        <p:spPr>
          <a:xfrm>
            <a:off x="6763231" y="6548372"/>
            <a:ext cx="237628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2016 Cengage Learning</a:t>
            </a:r>
            <a:r>
              <a:rPr kumimoji="0" lang="en-US"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4482" y="6462326"/>
            <a:ext cx="9135036" cy="46325"/>
          </a:xfrm>
          <a:prstGeom prst="rect">
            <a:avLst/>
          </a:prstGeom>
          <a:solidFill>
            <a:srgbClr val="255997"/>
          </a:solidFill>
          <a:ln w="28575">
            <a:solidFill>
              <a:srgbClr val="255997"/>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671426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Lst>
  <p:timing>
    <p:tnLst>
      <p:par>
        <p:cTn id="1" dur="indefinite" restart="never" nodeType="tmRoot"/>
      </p:par>
    </p:tnLst>
  </p:timing>
  <p:hf sldNum="0" hdr="0" ftr="0" dt="0"/>
  <p:txStyles>
    <p:titleStyle>
      <a:lvl1pPr marL="119063" indent="0" algn="l" rtl="0" fontAlgn="base">
        <a:spcBef>
          <a:spcPct val="0"/>
        </a:spcBef>
        <a:spcAft>
          <a:spcPct val="0"/>
        </a:spcAft>
        <a:defRPr sz="3200" kern="1200" baseline="0">
          <a:solidFill>
            <a:schemeClr val="tx2">
              <a:lumMod val="50000"/>
            </a:schemeClr>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457200" indent="-457200" algn="l" rtl="0" fontAlgn="base">
        <a:spcBef>
          <a:spcPts val="900"/>
        </a:spcBef>
        <a:spcAft>
          <a:spcPct val="0"/>
        </a:spcAft>
        <a:buClr>
          <a:schemeClr val="tx2">
            <a:lumMod val="50000"/>
          </a:schemeClr>
        </a:buClr>
        <a:buFont typeface="Wingdings 3" panose="05040102010807070707" pitchFamily="18" charset="2"/>
        <a:buChar char=""/>
        <a:defRPr sz="28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Clr>
          <a:schemeClr val="tx2">
            <a:lumMod val="75000"/>
          </a:schemeClr>
        </a:buClr>
        <a:buFont typeface="Wingdings" panose="05000000000000000000" pitchFamily="2" charset="2"/>
        <a:buChar char="§"/>
        <a:defRPr sz="2600" kern="1200">
          <a:solidFill>
            <a:schemeClr val="tx2">
              <a:lumMod val="75000"/>
            </a:schemeClr>
          </a:solidFill>
          <a:latin typeface="Arial" pitchFamily="34" charset="0"/>
          <a:ea typeface="Arial" charset="0"/>
          <a:cs typeface="Arial" pitchFamily="34" charset="0"/>
        </a:defRPr>
      </a:lvl2pPr>
      <a:lvl3pPr marL="1143000" indent="-228600" algn="l" rtl="0" fontAlgn="base">
        <a:spcBef>
          <a:spcPts val="900"/>
        </a:spcBef>
        <a:spcAft>
          <a:spcPct val="0"/>
        </a:spcAft>
        <a:buClr>
          <a:schemeClr val="tx2">
            <a:lumMod val="50000"/>
          </a:schemeClr>
        </a:buClr>
        <a:buFont typeface="Arial" charset="0"/>
        <a:buChar char="•"/>
        <a:defRPr sz="2400" kern="1200">
          <a:solidFill>
            <a:schemeClr val="tx2">
              <a:lumMod val="75000"/>
            </a:schemeClr>
          </a:solidFill>
          <a:latin typeface="Arial" pitchFamily="34" charset="0"/>
          <a:ea typeface="Arial" charset="0"/>
          <a:cs typeface="Arial" pitchFamily="34" charset="0"/>
        </a:defRPr>
      </a:lvl3pPr>
      <a:lvl4pPr marL="1600200" indent="-228600" algn="l" rtl="0" fontAlgn="base">
        <a:spcBef>
          <a:spcPts val="900"/>
        </a:spcBef>
        <a:spcAft>
          <a:spcPct val="0"/>
        </a:spcAft>
        <a:buClr>
          <a:schemeClr val="tx2">
            <a:lumMod val="60000"/>
            <a:lumOff val="40000"/>
          </a:schemeClr>
        </a:buClr>
        <a:buFont typeface="Wingdings" panose="05000000000000000000" pitchFamily="2" charset="2"/>
        <a:buChar char="§"/>
        <a:defRPr sz="2000" kern="1200">
          <a:solidFill>
            <a:schemeClr val="tx2">
              <a:lumMod val="75000"/>
            </a:schemeClr>
          </a:solidFill>
          <a:latin typeface="Arial" pitchFamily="34" charset="0"/>
          <a:ea typeface="Arial" charset="0"/>
          <a:cs typeface="Arial" pitchFamily="34" charset="0"/>
        </a:defRPr>
      </a:lvl4pPr>
      <a:lvl5pPr marL="2057400" indent="-228600" algn="l" rtl="0" fontAlgn="base">
        <a:spcBef>
          <a:spcPts val="900"/>
        </a:spcBef>
        <a:spcAft>
          <a:spcPct val="0"/>
        </a:spcAft>
        <a:buClr>
          <a:schemeClr val="tx2">
            <a:lumMod val="60000"/>
            <a:lumOff val="40000"/>
          </a:schemeClr>
        </a:buClr>
        <a:buFont typeface="Arial" charset="0"/>
        <a:buChar char="»"/>
        <a:defRPr sz="2000" kern="1200">
          <a:solidFill>
            <a:schemeClr val="tx2">
              <a:lumMod val="7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39269" y="139676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485580"/>
            <a:ext cx="9144001" cy="379512"/>
          </a:xfrm>
          <a:prstGeom prst="rect">
            <a:avLst/>
          </a:prstGeom>
          <a:solidFill>
            <a:srgbClr val="3278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p:cNvSpPr txBox="1"/>
          <p:nvPr userDrawn="1"/>
        </p:nvSpPr>
        <p:spPr>
          <a:xfrm>
            <a:off x="6763231" y="6548372"/>
            <a:ext cx="237628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2016 Cengage Learning</a:t>
            </a:r>
            <a:r>
              <a:rPr kumimoji="0" lang="en-US"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4482" y="6462326"/>
            <a:ext cx="9135036" cy="46325"/>
          </a:xfrm>
          <a:prstGeom prst="rect">
            <a:avLst/>
          </a:prstGeom>
          <a:solidFill>
            <a:srgbClr val="255997"/>
          </a:solidFill>
          <a:ln w="28575">
            <a:solidFill>
              <a:srgbClr val="255997"/>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292419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2" r:id="rId6"/>
    <p:sldLayoutId id="2147483843" r:id="rId7"/>
  </p:sldLayoutIdLst>
  <p:timing>
    <p:tnLst>
      <p:par>
        <p:cTn id="1" dur="indefinite" restart="never" nodeType="tmRoot"/>
      </p:par>
    </p:tnLst>
  </p:timing>
  <p:hf sldNum="0" hdr="0" ftr="0" dt="0"/>
  <p:txStyles>
    <p:titleStyle>
      <a:lvl1pPr marL="119063" indent="0" algn="l" rtl="0" fontAlgn="base">
        <a:spcBef>
          <a:spcPct val="0"/>
        </a:spcBef>
        <a:spcAft>
          <a:spcPct val="0"/>
        </a:spcAft>
        <a:defRPr sz="3200" kern="1200" baseline="0">
          <a:solidFill>
            <a:schemeClr val="tx2">
              <a:lumMod val="50000"/>
            </a:schemeClr>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457200" indent="-457200" algn="l" rtl="0" fontAlgn="base">
        <a:spcBef>
          <a:spcPts val="900"/>
        </a:spcBef>
        <a:spcAft>
          <a:spcPct val="0"/>
        </a:spcAft>
        <a:buClr>
          <a:schemeClr val="tx2">
            <a:lumMod val="50000"/>
          </a:schemeClr>
        </a:buClr>
        <a:buFont typeface="Wingdings 3" panose="05040102010807070707" pitchFamily="18" charset="2"/>
        <a:buChar char=""/>
        <a:defRPr sz="28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Clr>
          <a:schemeClr val="tx2">
            <a:lumMod val="75000"/>
          </a:schemeClr>
        </a:buClr>
        <a:buFont typeface="Wingdings" panose="05000000000000000000" pitchFamily="2" charset="2"/>
        <a:buChar char="§"/>
        <a:defRPr sz="2600" kern="1200">
          <a:solidFill>
            <a:schemeClr val="tx2">
              <a:lumMod val="75000"/>
            </a:schemeClr>
          </a:solidFill>
          <a:latin typeface="Arial" pitchFamily="34" charset="0"/>
          <a:ea typeface="Arial" charset="0"/>
          <a:cs typeface="Arial" pitchFamily="34" charset="0"/>
        </a:defRPr>
      </a:lvl2pPr>
      <a:lvl3pPr marL="1143000" indent="-228600" algn="l" rtl="0" fontAlgn="base">
        <a:spcBef>
          <a:spcPts val="900"/>
        </a:spcBef>
        <a:spcAft>
          <a:spcPct val="0"/>
        </a:spcAft>
        <a:buClr>
          <a:schemeClr val="tx2">
            <a:lumMod val="50000"/>
          </a:schemeClr>
        </a:buClr>
        <a:buFont typeface="Arial" charset="0"/>
        <a:buChar char="•"/>
        <a:defRPr sz="2400" kern="1200">
          <a:solidFill>
            <a:schemeClr val="tx2">
              <a:lumMod val="75000"/>
            </a:schemeClr>
          </a:solidFill>
          <a:latin typeface="Arial" pitchFamily="34" charset="0"/>
          <a:ea typeface="Arial" charset="0"/>
          <a:cs typeface="Arial" pitchFamily="34" charset="0"/>
        </a:defRPr>
      </a:lvl3pPr>
      <a:lvl4pPr marL="1600200" indent="-228600" algn="l" rtl="0" fontAlgn="base">
        <a:spcBef>
          <a:spcPts val="900"/>
        </a:spcBef>
        <a:spcAft>
          <a:spcPct val="0"/>
        </a:spcAft>
        <a:buClr>
          <a:schemeClr val="tx2">
            <a:lumMod val="60000"/>
            <a:lumOff val="40000"/>
          </a:schemeClr>
        </a:buClr>
        <a:buFont typeface="Wingdings" panose="05000000000000000000" pitchFamily="2" charset="2"/>
        <a:buChar char="§"/>
        <a:defRPr sz="2000" kern="1200">
          <a:solidFill>
            <a:schemeClr val="tx2">
              <a:lumMod val="75000"/>
            </a:schemeClr>
          </a:solidFill>
          <a:latin typeface="Arial" pitchFamily="34" charset="0"/>
          <a:ea typeface="Arial" charset="0"/>
          <a:cs typeface="Arial" pitchFamily="34" charset="0"/>
        </a:defRPr>
      </a:lvl4pPr>
      <a:lvl5pPr marL="2057400" indent="-228600" algn="l" rtl="0" fontAlgn="base">
        <a:spcBef>
          <a:spcPts val="900"/>
        </a:spcBef>
        <a:spcAft>
          <a:spcPct val="0"/>
        </a:spcAft>
        <a:buClr>
          <a:schemeClr val="tx2">
            <a:lumMod val="60000"/>
            <a:lumOff val="40000"/>
          </a:schemeClr>
        </a:buClr>
        <a:buFont typeface="Arial" charset="0"/>
        <a:buChar char="»"/>
        <a:defRPr sz="2000" kern="1200">
          <a:solidFill>
            <a:schemeClr val="tx2">
              <a:lumMod val="7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stretch>
            <a:fillRect/>
          </a:stretch>
        </p:blipFill>
        <p:spPr>
          <a:xfrm>
            <a:off x="0" y="-9078"/>
            <a:ext cx="9139517" cy="1242848"/>
          </a:xfrm>
          <a:prstGeom prst="rect">
            <a:avLst/>
          </a:prstGeom>
        </p:spPr>
      </p:pic>
      <p:sp>
        <p:nvSpPr>
          <p:cNvPr id="1026" name="Title Placeholder 1"/>
          <p:cNvSpPr>
            <a:spLocks noGrp="1"/>
          </p:cNvSpPr>
          <p:nvPr>
            <p:ph type="title"/>
          </p:nvPr>
        </p:nvSpPr>
        <p:spPr bwMode="auto">
          <a:xfrm>
            <a:off x="-5378" y="0"/>
            <a:ext cx="9144896"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39269" y="139676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485580"/>
            <a:ext cx="9144001" cy="379512"/>
          </a:xfrm>
          <a:prstGeom prst="rect">
            <a:avLst/>
          </a:prstGeom>
          <a:solidFill>
            <a:srgbClr val="3278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p:cNvSpPr txBox="1"/>
          <p:nvPr userDrawn="1"/>
        </p:nvSpPr>
        <p:spPr>
          <a:xfrm>
            <a:off x="6763231" y="6548372"/>
            <a:ext cx="237628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2016 Cengage Learning</a:t>
            </a:r>
            <a:r>
              <a:rPr kumimoji="0" lang="en-US"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0" y="6462932"/>
            <a:ext cx="9139518" cy="45719"/>
          </a:xfrm>
          <a:prstGeom prst="rect">
            <a:avLst/>
          </a:prstGeom>
          <a:solidFill>
            <a:srgbClr val="255997"/>
          </a:solidFill>
          <a:ln w="28575">
            <a:solidFill>
              <a:srgbClr val="255997"/>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0" y="1233770"/>
            <a:ext cx="9144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4477916"/>
      </p:ext>
    </p:extLst>
  </p:cSld>
  <p:clrMap bg1="lt1" tx1="dk1" bg2="lt2" tx2="dk2" accent1="accent1" accent2="accent2" accent3="accent3" accent4="accent4" accent5="accent5" accent6="accent6" hlink="hlink" folHlink="folHlink"/>
  <p:sldLayoutIdLst>
    <p:sldLayoutId id="2147483816" r:id="rId1"/>
  </p:sldLayoutIdLst>
  <p:timing>
    <p:tnLst>
      <p:par>
        <p:cTn id="1" dur="indefinite" restart="never" nodeType="tmRoot"/>
      </p:par>
    </p:tnLst>
  </p:timing>
  <p:hf sldNum="0" hdr="0" ftr="0" dt="0"/>
  <p:txStyles>
    <p:titleStyle>
      <a:lvl1pPr marL="119063" indent="0" algn="l" rtl="0" fontAlgn="base">
        <a:spcBef>
          <a:spcPct val="0"/>
        </a:spcBef>
        <a:spcAft>
          <a:spcPct val="0"/>
        </a:spcAft>
        <a:defRPr sz="3200" kern="1200" baseline="0">
          <a:solidFill>
            <a:schemeClr val="bg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308ACA"/>
          </a:solidFill>
        </p:spPr>
        <p:txBody>
          <a:bodyPr/>
          <a:lstStyle/>
          <a:p>
            <a:pPr algn="ctr"/>
            <a:r>
              <a:rPr lang="en-US" smtClean="0">
                <a:solidFill>
                  <a:schemeClr val="bg1"/>
                </a:solidFill>
              </a:rPr>
              <a:t>Sex</a:t>
            </a:r>
            <a:r>
              <a:rPr lang="en-US" dirty="0" smtClean="0">
                <a:solidFill>
                  <a:schemeClr val="bg1"/>
                </a:solidFill>
              </a:rPr>
              <a:t>, Gender, and Sexuality</a:t>
            </a:r>
            <a:endParaRPr lang="en-US" dirty="0">
              <a:solidFill>
                <a:schemeClr val="bg1"/>
              </a:solidFill>
            </a:endParaRPr>
          </a:p>
        </p:txBody>
      </p:sp>
    </p:spTree>
    <p:extLst>
      <p:ext uri="{BB962C8B-B14F-4D97-AF65-F5344CB8AC3E}">
        <p14:creationId xmlns:p14="http://schemas.microsoft.com/office/powerpoint/2010/main" val="762397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61768" y="1255172"/>
            <a:ext cx="8877750" cy="1640428"/>
          </a:xfrm>
        </p:spPr>
        <p:txBody>
          <a:bodyPr/>
          <a:lstStyle/>
          <a:p>
            <a:pPr marL="0" indent="0">
              <a:buNone/>
            </a:pPr>
            <a:r>
              <a:rPr lang="en-US" sz="2400" dirty="0" smtClean="0"/>
              <a:t>Hypothesis that sex hormones “sex-type” the brain before birth.</a:t>
            </a:r>
          </a:p>
          <a:p>
            <a:pPr lvl="1"/>
            <a:r>
              <a:rPr lang="en-US" sz="2000" dirty="0" smtClean="0"/>
              <a:t>Most human behaviors are more influenced by learning</a:t>
            </a:r>
          </a:p>
          <a:p>
            <a:pPr lvl="1"/>
            <a:r>
              <a:rPr lang="en-US" sz="2000" dirty="0" smtClean="0"/>
              <a:t>Male and female scores on college entrance exams are becoming more alike, suggesting it is not inborn difference</a:t>
            </a:r>
            <a:endParaRPr lang="en-US" sz="2000" dirty="0"/>
          </a:p>
        </p:txBody>
      </p:sp>
      <p:sp>
        <p:nvSpPr>
          <p:cNvPr id="3" name="Title 2"/>
          <p:cNvSpPr>
            <a:spLocks noGrp="1"/>
          </p:cNvSpPr>
          <p:nvPr>
            <p:ph type="title"/>
          </p:nvPr>
        </p:nvSpPr>
        <p:spPr/>
        <p:txBody>
          <a:bodyPr/>
          <a:lstStyle/>
          <a:p>
            <a:r>
              <a:rPr lang="en-US" dirty="0" smtClean="0"/>
              <a:t>Biological Biasing Effect</a:t>
            </a:r>
            <a:endParaRPr lang="en-US" dirty="0"/>
          </a:p>
        </p:txBody>
      </p:sp>
      <p:pic>
        <p:nvPicPr>
          <p:cNvPr id="4" name="Picture 2" descr="C:\Users\Jeannette\Desktop\Coon PPT chapters\Coon 14E PPT project-ch 11 18 images\Coon 14E fig 11-2 p 354 dist male-female differ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96" y="3276600"/>
            <a:ext cx="4859242" cy="2849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1768" y="3200400"/>
            <a:ext cx="3167232" cy="2616101"/>
          </a:xfrm>
          <a:prstGeom prst="rect">
            <a:avLst/>
          </a:prstGeom>
          <a:noFill/>
        </p:spPr>
        <p:txBody>
          <a:bodyPr wrap="square" rtlCol="0">
            <a:spAutoFit/>
          </a:bodyPr>
          <a:lstStyle/>
          <a:p>
            <a:r>
              <a:rPr lang="en-US" sz="2000" dirty="0" smtClean="0"/>
              <a:t>There are some differences based on averages. Females </a:t>
            </a:r>
            <a:r>
              <a:rPr lang="en-US" sz="2000" dirty="0"/>
              <a:t>have a slightly higher </a:t>
            </a:r>
            <a:r>
              <a:rPr lang="en-US" sz="2000" dirty="0" smtClean="0"/>
              <a:t>average on language ability. For other abilities, men have higher averages.</a:t>
            </a:r>
            <a:endParaRPr lang="en-US" sz="2000" dirty="0"/>
          </a:p>
          <a:p>
            <a:endParaRPr lang="en-US" dirty="0"/>
          </a:p>
        </p:txBody>
      </p:sp>
    </p:spTree>
    <p:extLst>
      <p:ext uri="{BB962C8B-B14F-4D97-AF65-F5344CB8AC3E}">
        <p14:creationId xmlns:p14="http://schemas.microsoft.com/office/powerpoint/2010/main" val="3853166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8915400" cy="1219200"/>
          </a:xfrm>
        </p:spPr>
        <p:txBody>
          <a:bodyPr/>
          <a:lstStyle/>
          <a:p>
            <a:pPr eaLnBrk="1" hangingPunct="1"/>
            <a:r>
              <a:rPr lang="en-US" altLang="en-US" dirty="0" smtClean="0">
                <a:solidFill>
                  <a:srgbClr val="000000"/>
                </a:solidFill>
                <a:cs typeface="Times New Roman" panose="02020603050405020304" pitchFamily="18" charset="0"/>
              </a:rPr>
              <a:t>Gender Identity</a:t>
            </a:r>
          </a:p>
        </p:txBody>
      </p:sp>
      <p:sp>
        <p:nvSpPr>
          <p:cNvPr id="11267" name="Text Placeholder 2"/>
          <p:cNvSpPr>
            <a:spLocks noGrp="1"/>
          </p:cNvSpPr>
          <p:nvPr>
            <p:ph type="body" idx="1"/>
          </p:nvPr>
        </p:nvSpPr>
        <p:spPr>
          <a:xfrm>
            <a:off x="152400" y="1295400"/>
            <a:ext cx="8991600" cy="838200"/>
          </a:xfrm>
        </p:spPr>
        <p:txBody>
          <a:bodyPr/>
          <a:lstStyle/>
          <a:p>
            <a:pPr lvl="1">
              <a:lnSpc>
                <a:spcPct val="90000"/>
              </a:lnSpc>
            </a:pPr>
            <a:r>
              <a:rPr lang="en-US" altLang="en-US" sz="2000" dirty="0" smtClean="0">
                <a:solidFill>
                  <a:srgbClr val="000000"/>
                </a:solidFill>
                <a:cs typeface="Times New Roman" panose="02020603050405020304" pitchFamily="18" charset="0"/>
              </a:rPr>
              <a:t>one’s </a:t>
            </a:r>
            <a:r>
              <a:rPr lang="en-US" altLang="en-US" sz="2000" dirty="0">
                <a:solidFill>
                  <a:srgbClr val="000000"/>
                </a:solidFill>
                <a:cs typeface="Times New Roman" panose="02020603050405020304" pitchFamily="18" charset="0"/>
              </a:rPr>
              <a:t>subjective sense of being male or female as expressed in appearance, behavior, and attitudes</a:t>
            </a:r>
          </a:p>
          <a:p>
            <a:pPr marL="457200" lvl="1" indent="0">
              <a:lnSpc>
                <a:spcPct val="90000"/>
              </a:lnSpc>
              <a:buNone/>
            </a:pPr>
            <a:endParaRPr lang="en-US" altLang="en-US" dirty="0">
              <a:solidFill>
                <a:srgbClr val="000000"/>
              </a:solidFill>
              <a:cs typeface="Times New Roman" panose="02020603050405020304" pitchFamily="18" charset="0"/>
            </a:endParaRPr>
          </a:p>
          <a:p>
            <a:pPr lvl="1">
              <a:lnSpc>
                <a:spcPct val="90000"/>
              </a:lnSpc>
            </a:pPr>
            <a:endParaRPr lang="en-US" altLang="en-US" dirty="0">
              <a:solidFill>
                <a:srgbClr val="000000"/>
              </a:solidFill>
              <a:cs typeface="Times New Roman" panose="02020603050405020304" pitchFamily="18" charset="0"/>
            </a:endParaRPr>
          </a:p>
          <a:p>
            <a:pPr lvl="1">
              <a:lnSpc>
                <a:spcPct val="90000"/>
              </a:lnSpc>
            </a:pPr>
            <a:endParaRPr lang="en-US" altLang="en-US" dirty="0">
              <a:solidFill>
                <a:srgbClr val="000000"/>
              </a:solidFill>
              <a:cs typeface="Times New Roman" panose="02020603050405020304" pitchFamily="18" charset="0"/>
            </a:endParaRPr>
          </a:p>
          <a:p>
            <a:pPr lvl="1">
              <a:lnSpc>
                <a:spcPct val="90000"/>
              </a:lnSpc>
            </a:pPr>
            <a:endParaRPr lang="en-US" altLang="en-US" dirty="0">
              <a:solidFill>
                <a:srgbClr val="000000"/>
              </a:solidFill>
              <a:cs typeface="Times New Roman" panose="02020603050405020304" pitchFamily="18" charset="0"/>
            </a:endParaRPr>
          </a:p>
          <a:p>
            <a:pPr lvl="1">
              <a:lnSpc>
                <a:spcPct val="90000"/>
              </a:lnSpc>
            </a:pPr>
            <a:endParaRPr lang="en-US" altLang="en-US" dirty="0">
              <a:solidFill>
                <a:srgbClr val="000000"/>
              </a:solidFill>
              <a:cs typeface="Times New Roman" panose="02020603050405020304" pitchFamily="18" charset="0"/>
            </a:endParaRPr>
          </a:p>
          <a:p>
            <a:pPr lvl="1">
              <a:lnSpc>
                <a:spcPct val="90000"/>
              </a:lnSpc>
            </a:pPr>
            <a:endParaRPr lang="en-US" altLang="en-US" dirty="0">
              <a:solidFill>
                <a:srgbClr val="000000"/>
              </a:solidFill>
              <a:cs typeface="Times New Roman" panose="02020603050405020304" pitchFamily="18" charset="0"/>
            </a:endParaRPr>
          </a:p>
          <a:p>
            <a:pPr marL="457200" lvl="1" indent="0">
              <a:lnSpc>
                <a:spcPct val="90000"/>
              </a:lnSpc>
              <a:buNone/>
            </a:pPr>
            <a:endParaRPr lang="en-US" altLang="en-US" dirty="0" smtClean="0">
              <a:solidFill>
                <a:srgbClr val="000000"/>
              </a:solidFill>
              <a:cs typeface="Times New Roman" panose="02020603050405020304" pitchFamily="18" charset="0"/>
            </a:endParaRPr>
          </a:p>
          <a:p>
            <a:pPr marL="457200" lvl="1" indent="0">
              <a:lnSpc>
                <a:spcPct val="90000"/>
              </a:lnSpc>
              <a:buNone/>
            </a:pPr>
            <a:endParaRPr lang="en-US" altLang="en-US" dirty="0" smtClean="0">
              <a:solidFill>
                <a:srgbClr val="000000"/>
              </a:solidFill>
              <a:latin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743200"/>
            <a:ext cx="3200400" cy="3328416"/>
          </a:xfrm>
          <a:prstGeom prst="rect">
            <a:avLst/>
          </a:prstGeom>
          <a:ln>
            <a:solidFill>
              <a:schemeClr val="accent1"/>
            </a:solidFill>
          </a:ln>
        </p:spPr>
      </p:pic>
      <p:sp>
        <p:nvSpPr>
          <p:cNvPr id="3" name="TextBox 2"/>
          <p:cNvSpPr txBox="1"/>
          <p:nvPr/>
        </p:nvSpPr>
        <p:spPr>
          <a:xfrm>
            <a:off x="381000" y="3130135"/>
            <a:ext cx="2895600" cy="2554545"/>
          </a:xfrm>
          <a:prstGeom prst="rect">
            <a:avLst/>
          </a:prstGeom>
          <a:noFill/>
        </p:spPr>
        <p:txBody>
          <a:bodyPr wrap="square" rtlCol="0">
            <a:spAutoFit/>
          </a:bodyPr>
          <a:lstStyle/>
          <a:p>
            <a:pPr marL="342900" lvl="1" indent="-342900">
              <a:buFont typeface="Arial" panose="020B0604020202020204" pitchFamily="34" charset="0"/>
              <a:buChar char="•"/>
            </a:pPr>
            <a:r>
              <a:rPr lang="en-US" altLang="en-US" sz="2000" dirty="0">
                <a:solidFill>
                  <a:srgbClr val="000000"/>
                </a:solidFill>
                <a:cs typeface="Times New Roman" panose="02020603050405020304" pitchFamily="18" charset="0"/>
              </a:rPr>
              <a:t>At </a:t>
            </a:r>
            <a:r>
              <a:rPr lang="en-US" altLang="en-US" sz="2000" dirty="0" smtClean="0">
                <a:solidFill>
                  <a:srgbClr val="000000"/>
                </a:solidFill>
                <a:cs typeface="Times New Roman" panose="02020603050405020304" pitchFamily="18" charset="0"/>
              </a:rPr>
              <a:t>age 30 months, </a:t>
            </a:r>
            <a:r>
              <a:rPr lang="en-US" altLang="en-US" sz="2000" dirty="0">
                <a:solidFill>
                  <a:srgbClr val="000000"/>
                </a:solidFill>
                <a:cs typeface="Times New Roman" panose="02020603050405020304" pitchFamily="18" charset="0"/>
              </a:rPr>
              <a:t>children are aware of gender role </a:t>
            </a:r>
            <a:r>
              <a:rPr lang="en-US" altLang="en-US" sz="2000" dirty="0" smtClean="0">
                <a:solidFill>
                  <a:srgbClr val="000000"/>
                </a:solidFill>
                <a:cs typeface="Times New Roman" panose="02020603050405020304" pitchFamily="18" charset="0"/>
              </a:rPr>
              <a:t>differences</a:t>
            </a:r>
          </a:p>
          <a:p>
            <a:pPr marL="342900" lvl="1" indent="-342900">
              <a:buFont typeface="Arial" panose="020B0604020202020204" pitchFamily="34" charset="0"/>
              <a:buChar char="•"/>
            </a:pPr>
            <a:endParaRPr lang="en-US" altLang="en-US" sz="2000" dirty="0" smtClean="0">
              <a:solidFill>
                <a:srgbClr val="000000"/>
              </a:solidFill>
              <a:cs typeface="Times New Roman" panose="02020603050405020304" pitchFamily="18" charset="0"/>
            </a:endParaRPr>
          </a:p>
          <a:p>
            <a:pPr marL="342900" lvl="1" indent="-342900">
              <a:buFont typeface="Arial" panose="020B0604020202020204" pitchFamily="34" charset="0"/>
              <a:buChar char="•"/>
            </a:pPr>
            <a:r>
              <a:rPr lang="en-US" altLang="en-US" sz="2000" dirty="0">
                <a:solidFill>
                  <a:srgbClr val="000000"/>
                </a:solidFill>
                <a:cs typeface="Times New Roman" panose="02020603050405020304" pitchFamily="18" charset="0"/>
              </a:rPr>
              <a:t>by age 3 or </a:t>
            </a:r>
            <a:r>
              <a:rPr lang="en-US" altLang="en-US" sz="2000" dirty="0" smtClean="0">
                <a:solidFill>
                  <a:srgbClr val="000000"/>
                </a:solidFill>
                <a:cs typeface="Times New Roman" panose="02020603050405020304" pitchFamily="18" charset="0"/>
              </a:rPr>
              <a:t>4, gender </a:t>
            </a:r>
            <a:r>
              <a:rPr lang="en-US" altLang="en-US" sz="2000" dirty="0">
                <a:solidFill>
                  <a:srgbClr val="000000"/>
                </a:solidFill>
                <a:cs typeface="Times New Roman" panose="02020603050405020304" pitchFamily="18" charset="0"/>
              </a:rPr>
              <a:t>identity </a:t>
            </a:r>
            <a:r>
              <a:rPr lang="en-US" altLang="en-US" sz="2000" dirty="0" smtClean="0">
                <a:solidFill>
                  <a:srgbClr val="000000"/>
                </a:solidFill>
                <a:cs typeface="Times New Roman" panose="02020603050405020304" pitchFamily="18" charset="0"/>
              </a:rPr>
              <a:t>is well formed</a:t>
            </a:r>
            <a:endParaRPr lang="en-US" dirty="0"/>
          </a:p>
        </p:txBody>
      </p:sp>
    </p:spTree>
    <p:extLst>
      <p:ext uri="{BB962C8B-B14F-4D97-AF65-F5344CB8AC3E}">
        <p14:creationId xmlns:p14="http://schemas.microsoft.com/office/powerpoint/2010/main" val="609319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8915400" cy="1219200"/>
          </a:xfrm>
        </p:spPr>
        <p:txBody>
          <a:bodyPr/>
          <a:lstStyle/>
          <a:p>
            <a:pPr eaLnBrk="1" hangingPunct="1"/>
            <a:r>
              <a:rPr lang="en-US" altLang="en-US" dirty="0" smtClean="0">
                <a:solidFill>
                  <a:srgbClr val="000000"/>
                </a:solidFill>
                <a:cs typeface="Times New Roman" panose="02020603050405020304" pitchFamily="18" charset="0"/>
              </a:rPr>
              <a:t>Gender Roles</a:t>
            </a:r>
          </a:p>
        </p:txBody>
      </p:sp>
      <p:sp>
        <p:nvSpPr>
          <p:cNvPr id="11267" name="Text Placeholder 2"/>
          <p:cNvSpPr>
            <a:spLocks noGrp="1"/>
          </p:cNvSpPr>
          <p:nvPr>
            <p:ph type="body" idx="1"/>
          </p:nvPr>
        </p:nvSpPr>
        <p:spPr>
          <a:xfrm>
            <a:off x="152400" y="1295400"/>
            <a:ext cx="8991600" cy="838200"/>
          </a:xfrm>
        </p:spPr>
        <p:txBody>
          <a:bodyPr/>
          <a:lstStyle/>
          <a:p>
            <a:r>
              <a:rPr lang="en-US" sz="2400" dirty="0"/>
              <a:t>A </a:t>
            </a:r>
            <a:r>
              <a:rPr lang="en-US" sz="2400" b="1" dirty="0" smtClean="0"/>
              <a:t>gender role </a:t>
            </a:r>
            <a:r>
              <a:rPr lang="en-US" sz="2400" dirty="0"/>
              <a:t>is the favored pattern of behavior expected of each sex</a:t>
            </a:r>
            <a:r>
              <a:rPr lang="en-US" sz="2400" dirty="0" smtClean="0"/>
              <a:t>.</a:t>
            </a:r>
          </a:p>
          <a:p>
            <a:pPr lvl="1"/>
            <a:endParaRPr lang="en-US" altLang="en-US" sz="2200" dirty="0">
              <a:solidFill>
                <a:srgbClr val="000000"/>
              </a:solidFill>
              <a:cs typeface="Times New Roman" panose="02020603050405020304" pitchFamily="18" charset="0"/>
            </a:endParaRPr>
          </a:p>
          <a:p>
            <a:pPr marL="457200" lvl="1" indent="0">
              <a:lnSpc>
                <a:spcPct val="90000"/>
              </a:lnSpc>
              <a:buNone/>
            </a:pPr>
            <a:endParaRPr lang="en-US" altLang="en-US" dirty="0" smtClean="0">
              <a:solidFill>
                <a:srgbClr val="000000"/>
              </a:solidFill>
              <a:cs typeface="Times New Roman" panose="02020603050405020304" pitchFamily="18" charset="0"/>
            </a:endParaRPr>
          </a:p>
          <a:p>
            <a:pPr lvl="1">
              <a:lnSpc>
                <a:spcPct val="90000"/>
              </a:lnSpc>
            </a:pPr>
            <a:endParaRPr lang="en-US" altLang="en-US" dirty="0">
              <a:solidFill>
                <a:srgbClr val="000000"/>
              </a:solidFill>
              <a:cs typeface="Times New Roman" panose="02020603050405020304" pitchFamily="18" charset="0"/>
            </a:endParaRPr>
          </a:p>
          <a:p>
            <a:pPr lvl="1">
              <a:lnSpc>
                <a:spcPct val="90000"/>
              </a:lnSpc>
            </a:pPr>
            <a:endParaRPr lang="en-US" altLang="en-US" dirty="0">
              <a:solidFill>
                <a:srgbClr val="000000"/>
              </a:solidFill>
              <a:cs typeface="Times New Roman" panose="02020603050405020304" pitchFamily="18" charset="0"/>
            </a:endParaRPr>
          </a:p>
          <a:p>
            <a:pPr lvl="1">
              <a:lnSpc>
                <a:spcPct val="90000"/>
              </a:lnSpc>
            </a:pPr>
            <a:endParaRPr lang="en-US" altLang="en-US" dirty="0" smtClean="0">
              <a:solidFill>
                <a:srgbClr val="000000"/>
              </a:solidFill>
              <a:cs typeface="Times New Roman" panose="02020603050405020304" pitchFamily="18" charset="0"/>
            </a:endParaRPr>
          </a:p>
          <a:p>
            <a:pPr lvl="1">
              <a:lnSpc>
                <a:spcPct val="90000"/>
              </a:lnSpc>
            </a:pPr>
            <a:endParaRPr lang="en-US" altLang="en-US" dirty="0">
              <a:solidFill>
                <a:srgbClr val="000000"/>
              </a:solidFill>
              <a:cs typeface="Times New Roman" panose="02020603050405020304" pitchFamily="18" charset="0"/>
            </a:endParaRPr>
          </a:p>
          <a:p>
            <a:pPr marL="457200" lvl="1" indent="0">
              <a:lnSpc>
                <a:spcPct val="90000"/>
              </a:lnSpc>
              <a:buNone/>
            </a:pPr>
            <a:endParaRPr lang="en-US" altLang="en-US" dirty="0" smtClean="0">
              <a:solidFill>
                <a:srgbClr val="000000"/>
              </a:solidFill>
              <a:cs typeface="Times New Roman" panose="02020603050405020304" pitchFamily="18" charset="0"/>
            </a:endParaRPr>
          </a:p>
          <a:p>
            <a:pPr marL="457200" lvl="1" indent="0">
              <a:lnSpc>
                <a:spcPct val="90000"/>
              </a:lnSpc>
              <a:buNone/>
            </a:pPr>
            <a:endParaRPr lang="en-US" altLang="en-US" dirty="0" smtClean="0">
              <a:solidFill>
                <a:srgbClr val="000000"/>
              </a:solidFill>
              <a:latin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872" y="1828800"/>
            <a:ext cx="3066288" cy="4565662"/>
          </a:xfrm>
          <a:prstGeom prst="rect">
            <a:avLst/>
          </a:prstGeom>
        </p:spPr>
      </p:pic>
      <p:sp>
        <p:nvSpPr>
          <p:cNvPr id="7" name="TextBox 6"/>
          <p:cNvSpPr txBox="1"/>
          <p:nvPr/>
        </p:nvSpPr>
        <p:spPr>
          <a:xfrm>
            <a:off x="685800" y="2471297"/>
            <a:ext cx="3886200" cy="2154436"/>
          </a:xfrm>
          <a:prstGeom prst="rect">
            <a:avLst/>
          </a:prstGeom>
          <a:noFill/>
        </p:spPr>
        <p:txBody>
          <a:bodyPr wrap="square" rtlCol="0">
            <a:spAutoFit/>
          </a:bodyPr>
          <a:lstStyle/>
          <a:p>
            <a:pPr marL="0" lvl="1"/>
            <a:r>
              <a:rPr lang="en-US" altLang="en-US" sz="2200" dirty="0">
                <a:solidFill>
                  <a:srgbClr val="000000"/>
                </a:solidFill>
                <a:cs typeface="Times New Roman" panose="02020603050405020304" pitchFamily="18" charset="0"/>
              </a:rPr>
              <a:t>Looking at various cultures shows men and women are expected to act differently, but there is no “natural” or “universal for gender roles</a:t>
            </a:r>
          </a:p>
          <a:p>
            <a:endParaRPr lang="en-US" dirty="0"/>
          </a:p>
        </p:txBody>
      </p:sp>
    </p:spTree>
    <p:extLst>
      <p:ext uri="{BB962C8B-B14F-4D97-AF65-F5344CB8AC3E}">
        <p14:creationId xmlns:p14="http://schemas.microsoft.com/office/powerpoint/2010/main" val="120143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Role Concepts</a:t>
            </a:r>
            <a:endParaRPr lang="en-US" dirty="0"/>
          </a:p>
        </p:txBody>
      </p:sp>
      <p:sp>
        <p:nvSpPr>
          <p:cNvPr id="3" name="Text Placeholder 2"/>
          <p:cNvSpPr>
            <a:spLocks noGrp="1"/>
          </p:cNvSpPr>
          <p:nvPr>
            <p:ph type="body" idx="1"/>
          </p:nvPr>
        </p:nvSpPr>
        <p:spPr>
          <a:xfrm>
            <a:off x="228600" y="1295400"/>
            <a:ext cx="8915400" cy="5257800"/>
          </a:xfrm>
        </p:spPr>
        <p:txBody>
          <a:bodyPr/>
          <a:lstStyle/>
          <a:p>
            <a:pPr>
              <a:lnSpc>
                <a:spcPct val="90000"/>
              </a:lnSpc>
            </a:pPr>
            <a:r>
              <a:rPr lang="en-US" altLang="en-US" sz="2400" b="1" dirty="0" smtClean="0">
                <a:solidFill>
                  <a:srgbClr val="000000"/>
                </a:solidFill>
                <a:cs typeface="Times New Roman" panose="02020603050405020304" pitchFamily="18" charset="0"/>
              </a:rPr>
              <a:t>Gender </a:t>
            </a:r>
            <a:r>
              <a:rPr lang="en-US" altLang="en-US" sz="2400" b="1" dirty="0">
                <a:solidFill>
                  <a:srgbClr val="000000"/>
                </a:solidFill>
                <a:cs typeface="Times New Roman" panose="02020603050405020304" pitchFamily="18" charset="0"/>
              </a:rPr>
              <a:t>role socialization: </a:t>
            </a:r>
            <a:r>
              <a:rPr lang="en-US" altLang="en-US" sz="2000" dirty="0" smtClean="0">
                <a:solidFill>
                  <a:srgbClr val="000000"/>
                </a:solidFill>
                <a:cs typeface="Times New Roman" panose="02020603050405020304" pitchFamily="18" charset="0"/>
              </a:rPr>
              <a:t>the </a:t>
            </a:r>
            <a:r>
              <a:rPr lang="en-US" altLang="en-US" sz="2000" dirty="0">
                <a:solidFill>
                  <a:srgbClr val="000000"/>
                </a:solidFill>
                <a:cs typeface="Times New Roman" panose="02020603050405020304" pitchFamily="18" charset="0"/>
              </a:rPr>
              <a:t>process of learning gender behaviors regarded as appropriate for one’s sex in a given culture</a:t>
            </a:r>
          </a:p>
          <a:p>
            <a:pPr lvl="1"/>
            <a:r>
              <a:rPr lang="en-US" altLang="en-US" sz="2000" dirty="0">
                <a:solidFill>
                  <a:srgbClr val="000000"/>
                </a:solidFill>
                <a:cs typeface="Times New Roman" panose="02020603050405020304" pitchFamily="18" charset="0"/>
              </a:rPr>
              <a:t>parents treat girls and boys differently from birth.</a:t>
            </a:r>
          </a:p>
          <a:p>
            <a:pPr lvl="1"/>
            <a:r>
              <a:rPr lang="en-US" altLang="en-US" sz="2000" dirty="0">
                <a:solidFill>
                  <a:srgbClr val="000000"/>
                </a:solidFill>
                <a:cs typeface="Times New Roman" panose="02020603050405020304" pitchFamily="18" charset="0"/>
              </a:rPr>
              <a:t>toys, sports and play is typed by sex</a:t>
            </a:r>
          </a:p>
          <a:p>
            <a:pPr marL="457200" lvl="1" indent="0">
              <a:buNone/>
            </a:pPr>
            <a:r>
              <a:rPr lang="en-US" altLang="en-US" sz="2000" dirty="0" smtClean="0">
                <a:solidFill>
                  <a:srgbClr val="000000"/>
                </a:solidFill>
                <a:cs typeface="Times New Roman" panose="02020603050405020304" pitchFamily="18" charset="0"/>
              </a:rPr>
              <a:t> </a:t>
            </a:r>
            <a:endParaRPr lang="en-US" altLang="en-US" sz="1800" dirty="0">
              <a:solidFill>
                <a:srgbClr val="000000"/>
              </a:solidFill>
              <a:cs typeface="Times New Roman" panose="02020603050405020304" pitchFamily="18" charset="0"/>
            </a:endParaRPr>
          </a:p>
          <a:p>
            <a:pPr marL="514350" indent="-342900"/>
            <a:r>
              <a:rPr lang="en-US" altLang="en-US" sz="2400" dirty="0" smtClean="0">
                <a:solidFill>
                  <a:srgbClr val="000000"/>
                </a:solidFill>
                <a:cs typeface="Times New Roman" panose="02020603050405020304" pitchFamily="18" charset="0"/>
              </a:rPr>
              <a:t>In </a:t>
            </a:r>
            <a:r>
              <a:rPr lang="en-US" altLang="en-US" sz="2400" dirty="0">
                <a:solidFill>
                  <a:srgbClr val="000000"/>
                </a:solidFill>
                <a:cs typeface="Times New Roman" panose="02020603050405020304" pitchFamily="18" charset="0"/>
              </a:rPr>
              <a:t>Western cultures</a:t>
            </a:r>
          </a:p>
          <a:p>
            <a:pPr lvl="1"/>
            <a:r>
              <a:rPr lang="en-US" altLang="en-US" sz="2000" dirty="0" smtClean="0">
                <a:solidFill>
                  <a:srgbClr val="000000"/>
                </a:solidFill>
                <a:cs typeface="Times New Roman" panose="02020603050405020304" pitchFamily="18" charset="0"/>
              </a:rPr>
              <a:t>Males </a:t>
            </a:r>
            <a:r>
              <a:rPr lang="en-US" altLang="en-US" sz="2000" dirty="0">
                <a:solidFill>
                  <a:srgbClr val="000000"/>
                </a:solidFill>
                <a:cs typeface="Times New Roman" panose="02020603050405020304" pitchFamily="18" charset="0"/>
              </a:rPr>
              <a:t>encouraged to engage in </a:t>
            </a:r>
            <a:r>
              <a:rPr lang="en-US" altLang="en-US" sz="2000" i="1" dirty="0">
                <a:solidFill>
                  <a:srgbClr val="000000"/>
                </a:solidFill>
                <a:cs typeface="Times New Roman" panose="02020603050405020304" pitchFamily="18" charset="0"/>
              </a:rPr>
              <a:t>instrumental </a:t>
            </a:r>
            <a:r>
              <a:rPr lang="en-US" altLang="en-US" sz="2000" dirty="0">
                <a:solidFill>
                  <a:srgbClr val="000000"/>
                </a:solidFill>
                <a:cs typeface="Times New Roman" panose="02020603050405020304" pitchFamily="18" charset="0"/>
              </a:rPr>
              <a:t>(goal-directed) </a:t>
            </a:r>
            <a:r>
              <a:rPr lang="en-US" altLang="en-US" sz="2000" i="1" dirty="0" smtClean="0">
                <a:solidFill>
                  <a:srgbClr val="000000"/>
                </a:solidFill>
                <a:cs typeface="Times New Roman" panose="02020603050405020304" pitchFamily="18" charset="0"/>
              </a:rPr>
              <a:t>behavior</a:t>
            </a:r>
            <a:endParaRPr lang="en-US" altLang="en-US" sz="2000" dirty="0" smtClean="0">
              <a:solidFill>
                <a:srgbClr val="000000"/>
              </a:solidFill>
              <a:cs typeface="Times New Roman" panose="02020603050405020304" pitchFamily="18" charset="0"/>
            </a:endParaRPr>
          </a:p>
          <a:p>
            <a:pPr lvl="1"/>
            <a:r>
              <a:rPr lang="en-US" altLang="en-US" sz="2000" dirty="0" smtClean="0">
                <a:solidFill>
                  <a:srgbClr val="000000"/>
                </a:solidFill>
                <a:cs typeface="Times New Roman" panose="02020603050405020304" pitchFamily="18" charset="0"/>
              </a:rPr>
              <a:t>Females </a:t>
            </a:r>
            <a:r>
              <a:rPr lang="en-US" altLang="en-US" sz="2000" dirty="0">
                <a:solidFill>
                  <a:srgbClr val="000000"/>
                </a:solidFill>
                <a:cs typeface="Times New Roman" panose="02020603050405020304" pitchFamily="18" charset="0"/>
              </a:rPr>
              <a:t>encouraged to engage in </a:t>
            </a:r>
            <a:r>
              <a:rPr lang="en-US" altLang="en-US" sz="2000" i="1" dirty="0">
                <a:solidFill>
                  <a:srgbClr val="000000"/>
                </a:solidFill>
                <a:cs typeface="Times New Roman" panose="02020603050405020304" pitchFamily="18" charset="0"/>
              </a:rPr>
              <a:t>expressive </a:t>
            </a:r>
            <a:r>
              <a:rPr lang="en-US" altLang="en-US" sz="2000" dirty="0">
                <a:solidFill>
                  <a:srgbClr val="000000"/>
                </a:solidFill>
                <a:cs typeface="Times New Roman" panose="02020603050405020304" pitchFamily="18" charset="0"/>
              </a:rPr>
              <a:t>(emotion-oriented) </a:t>
            </a:r>
            <a:r>
              <a:rPr lang="en-US" altLang="en-US" sz="2000" i="1" dirty="0" smtClean="0">
                <a:solidFill>
                  <a:srgbClr val="000000"/>
                </a:solidFill>
                <a:cs typeface="Times New Roman" panose="02020603050405020304" pitchFamily="18" charset="0"/>
              </a:rPr>
              <a:t>behavior</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74092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Role Concepts</a:t>
            </a:r>
            <a:endParaRPr lang="en-US" dirty="0"/>
          </a:p>
        </p:txBody>
      </p:sp>
      <p:sp>
        <p:nvSpPr>
          <p:cNvPr id="3" name="Text Placeholder 2"/>
          <p:cNvSpPr>
            <a:spLocks noGrp="1"/>
          </p:cNvSpPr>
          <p:nvPr>
            <p:ph type="body" idx="1"/>
          </p:nvPr>
        </p:nvSpPr>
        <p:spPr>
          <a:xfrm>
            <a:off x="228600" y="1295400"/>
            <a:ext cx="8915400" cy="2362200"/>
          </a:xfrm>
        </p:spPr>
        <p:txBody>
          <a:bodyPr numCol="2"/>
          <a:lstStyle/>
          <a:p>
            <a:r>
              <a:rPr lang="en-US" altLang="en-US" sz="2400" b="1" dirty="0">
                <a:solidFill>
                  <a:srgbClr val="000000"/>
                </a:solidFill>
                <a:cs typeface="Times New Roman" panose="02020603050405020304" pitchFamily="18" charset="0"/>
              </a:rPr>
              <a:t>Gender role stereotypes</a:t>
            </a:r>
            <a:r>
              <a:rPr lang="en-US" altLang="en-US" sz="2400" dirty="0">
                <a:solidFill>
                  <a:srgbClr val="000000"/>
                </a:solidFill>
                <a:cs typeface="Times New Roman" panose="02020603050405020304" pitchFamily="18" charset="0"/>
              </a:rPr>
              <a:t>: oversimplified and widely held beliefs about the characteristics of men and women; can be a career </a:t>
            </a:r>
            <a:r>
              <a:rPr lang="en-US" altLang="en-US" sz="2400" dirty="0" smtClean="0">
                <a:solidFill>
                  <a:srgbClr val="000000"/>
                </a:solidFill>
                <a:cs typeface="Times New Roman" panose="02020603050405020304" pitchFamily="18" charset="0"/>
              </a:rPr>
              <a:t>obstacle</a:t>
            </a:r>
          </a:p>
          <a:p>
            <a:endParaRPr lang="en-US" altLang="en-US" sz="2400" dirty="0">
              <a:solidFill>
                <a:srgbClr val="000000"/>
              </a:solidFill>
              <a:cs typeface="Times New Roman" panose="02020603050405020304" pitchFamily="18" charset="0"/>
            </a:endParaRPr>
          </a:p>
          <a:p>
            <a:endParaRPr lang="en-US" altLang="en-US" sz="2400" dirty="0" smtClean="0">
              <a:solidFill>
                <a:srgbClr val="000000"/>
              </a:solidFill>
              <a:cs typeface="Times New Roman" panose="02020603050405020304" pitchFamily="18" charset="0"/>
            </a:endParaRPr>
          </a:p>
          <a:p>
            <a:endParaRPr lang="en-US" altLang="en-US" sz="2400" dirty="0">
              <a:solidFill>
                <a:srgbClr val="000000"/>
              </a:solidFill>
              <a:cs typeface="Times New Roman" panose="02020603050405020304" pitchFamily="18" charset="0"/>
            </a:endParaRPr>
          </a:p>
          <a:p>
            <a:endParaRPr lang="en-US" altLang="en-US" sz="2400" dirty="0">
              <a:solidFill>
                <a:srgbClr val="000000"/>
              </a:solidFill>
              <a:cs typeface="Times New Roman" panose="02020603050405020304" pitchFamily="18" charset="0"/>
            </a:endParaRPr>
          </a:p>
          <a:p>
            <a:pPr eaLnBrk="1" hangingPunct="1"/>
            <a:r>
              <a:rPr lang="en-US" altLang="en-US" sz="2400" b="1" dirty="0">
                <a:solidFill>
                  <a:srgbClr val="000000"/>
                </a:solidFill>
                <a:cs typeface="Times New Roman" panose="02020603050405020304" pitchFamily="18" charset="0"/>
              </a:rPr>
              <a:t>Gender role strain: </a:t>
            </a:r>
            <a:r>
              <a:rPr lang="en-US" altLang="en-US" sz="2400" dirty="0">
                <a:solidFill>
                  <a:srgbClr val="000000"/>
                </a:solidFill>
                <a:cs typeface="Times New Roman" panose="02020603050405020304" pitchFamily="18" charset="0"/>
              </a:rPr>
              <a:t>stress associated with any conflict between your personal identity and the expectations associated with a gender role </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491846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
            <a:ext cx="8686800" cy="1219199"/>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Androgyny</a:t>
            </a:r>
          </a:p>
        </p:txBody>
      </p:sp>
      <p:sp>
        <p:nvSpPr>
          <p:cNvPr id="14339" name="Text Placeholder 2"/>
          <p:cNvSpPr>
            <a:spLocks noGrp="1"/>
          </p:cNvSpPr>
          <p:nvPr>
            <p:ph type="body" idx="1"/>
          </p:nvPr>
        </p:nvSpPr>
        <p:spPr>
          <a:xfrm>
            <a:off x="439268" y="1396764"/>
            <a:ext cx="8552332" cy="1879836"/>
          </a:xfrm>
        </p:spPr>
        <p:txBody>
          <a:bodyPr/>
          <a:lstStyle/>
          <a:p>
            <a:pPr lvl="1"/>
            <a:r>
              <a:rPr lang="en-US" altLang="en-US" sz="2000" dirty="0">
                <a:solidFill>
                  <a:srgbClr val="000000"/>
                </a:solidFill>
                <a:cs typeface="Times New Roman" panose="02020603050405020304" pitchFamily="18" charset="0"/>
              </a:rPr>
              <a:t>having both masculine and feminine traits in a single </a:t>
            </a:r>
            <a:r>
              <a:rPr lang="en-US" altLang="en-US" sz="2000" dirty="0" smtClean="0">
                <a:solidFill>
                  <a:srgbClr val="000000"/>
                </a:solidFill>
                <a:cs typeface="Times New Roman" panose="02020603050405020304" pitchFamily="18" charset="0"/>
              </a:rPr>
              <a:t>person</a:t>
            </a:r>
          </a:p>
          <a:p>
            <a:pPr lvl="1"/>
            <a:r>
              <a:rPr lang="en-US" altLang="en-US" sz="2000" dirty="0" smtClean="0">
                <a:solidFill>
                  <a:srgbClr val="000000"/>
                </a:solidFill>
                <a:cs typeface="Times New Roman" panose="02020603050405020304" pitchFamily="18" charset="0"/>
              </a:rPr>
              <a:t>Term literally means “man-woman”</a:t>
            </a:r>
            <a:endParaRPr lang="en-US" altLang="en-US" sz="2000" dirty="0">
              <a:solidFill>
                <a:srgbClr val="000000"/>
              </a:solidFill>
              <a:cs typeface="Times New Roman" panose="02020603050405020304" pitchFamily="18" charset="0"/>
            </a:endParaRPr>
          </a:p>
          <a:p>
            <a:pPr lvl="1"/>
            <a:r>
              <a:rPr lang="en-US" altLang="en-US" sz="2000" dirty="0" smtClean="0">
                <a:solidFill>
                  <a:srgbClr val="000000"/>
                </a:solidFill>
                <a:cs typeface="Times New Roman" panose="02020603050405020304" pitchFamily="18" charset="0"/>
              </a:rPr>
              <a:t>Androgynous people are more adaptable better at coping with stress, higher in emotional intelligence, and more satisfied with life than highly masculine or feminine people</a:t>
            </a:r>
          </a:p>
        </p:txBody>
      </p:sp>
      <p:pic>
        <p:nvPicPr>
          <p:cNvPr id="3074" name="Picture 2" descr="C:\Users\Jeannette\Desktop\Coon PPT chapters\Coon 14E PPT project-ch 11 18 images\Coon 14E fig 11-3 p 358 androgyny and st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040" y="3276600"/>
            <a:ext cx="4349262" cy="3141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3502848"/>
            <a:ext cx="4267200" cy="1323439"/>
          </a:xfrm>
          <a:prstGeom prst="rect">
            <a:avLst/>
          </a:prstGeom>
          <a:noFill/>
        </p:spPr>
        <p:txBody>
          <a:bodyPr wrap="square" rtlCol="0">
            <a:spAutoFit/>
          </a:bodyPr>
          <a:lstStyle/>
          <a:p>
            <a:pPr marL="800100" lvl="1" indent="-342900">
              <a:buFont typeface="Arial" panose="020B0604020202020204" pitchFamily="34" charset="0"/>
              <a:buChar char="•"/>
            </a:pPr>
            <a:r>
              <a:rPr lang="en-US" altLang="en-US" sz="2000" dirty="0" smtClean="0">
                <a:solidFill>
                  <a:srgbClr val="000000"/>
                </a:solidFill>
                <a:cs typeface="Times New Roman" panose="02020603050405020304" pitchFamily="18" charset="0"/>
              </a:rPr>
              <a:t>Sandra </a:t>
            </a:r>
            <a:r>
              <a:rPr lang="en-US" altLang="en-US" sz="2000" dirty="0" err="1">
                <a:solidFill>
                  <a:srgbClr val="000000"/>
                </a:solidFill>
                <a:cs typeface="Times New Roman" panose="02020603050405020304" pitchFamily="18" charset="0"/>
              </a:rPr>
              <a:t>Bem’s</a:t>
            </a:r>
            <a:r>
              <a:rPr lang="en-US" altLang="en-US" sz="2000" dirty="0">
                <a:solidFill>
                  <a:srgbClr val="000000"/>
                </a:solidFill>
                <a:cs typeface="Times New Roman" panose="02020603050405020304" pitchFamily="18" charset="0"/>
              </a:rPr>
              <a:t> </a:t>
            </a:r>
            <a:r>
              <a:rPr lang="en-US" altLang="en-US" sz="2000" dirty="0" smtClean="0">
                <a:solidFill>
                  <a:srgbClr val="000000"/>
                </a:solidFill>
                <a:cs typeface="Times New Roman" panose="02020603050405020304" pitchFamily="18" charset="0"/>
              </a:rPr>
              <a:t>research</a:t>
            </a:r>
          </a:p>
          <a:p>
            <a:pPr marL="800100" lvl="1" indent="-342900">
              <a:buFont typeface="Arial" panose="020B0604020202020204" pitchFamily="34" charset="0"/>
              <a:buChar char="•"/>
            </a:pPr>
            <a:r>
              <a:rPr lang="en-US" altLang="en-US" sz="2000" dirty="0" smtClean="0">
                <a:solidFill>
                  <a:srgbClr val="000000"/>
                </a:solidFill>
                <a:cs typeface="Times New Roman" panose="02020603050405020304" pitchFamily="18" charset="0"/>
              </a:rPr>
              <a:t>Consists </a:t>
            </a:r>
            <a:r>
              <a:rPr lang="en-US" altLang="en-US" sz="2000" dirty="0">
                <a:solidFill>
                  <a:srgbClr val="000000"/>
                </a:solidFill>
                <a:cs typeface="Times New Roman" panose="02020603050405020304" pitchFamily="18" charset="0"/>
              </a:rPr>
              <a:t>of 60 personality </a:t>
            </a:r>
            <a:r>
              <a:rPr lang="en-US" altLang="en-US" sz="2000" dirty="0" smtClean="0">
                <a:solidFill>
                  <a:srgbClr val="000000"/>
                </a:solidFill>
                <a:cs typeface="Times New Roman" panose="02020603050405020304" pitchFamily="18" charset="0"/>
              </a:rPr>
              <a:t>traits: 20 </a:t>
            </a:r>
            <a:r>
              <a:rPr lang="en-US" altLang="en-US" sz="2000" dirty="0">
                <a:solidFill>
                  <a:srgbClr val="000000"/>
                </a:solidFill>
                <a:cs typeface="Times New Roman" panose="02020603050405020304" pitchFamily="18" charset="0"/>
              </a:rPr>
              <a:t>masculine, 20 feminine, </a:t>
            </a:r>
            <a:r>
              <a:rPr lang="en-US" altLang="en-US" sz="2000" dirty="0" smtClean="0">
                <a:solidFill>
                  <a:srgbClr val="000000"/>
                </a:solidFill>
                <a:cs typeface="Times New Roman" panose="02020603050405020304" pitchFamily="18" charset="0"/>
              </a:rPr>
              <a:t>20 neutral</a:t>
            </a:r>
          </a:p>
        </p:txBody>
      </p:sp>
    </p:spTree>
    <p:extLst>
      <p:ext uri="{BB962C8B-B14F-4D97-AF65-F5344CB8AC3E}">
        <p14:creationId xmlns:p14="http://schemas.microsoft.com/office/powerpoint/2010/main" val="429360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
            <a:ext cx="8686800" cy="1219199"/>
          </a:xfrm>
        </p:spPr>
        <p:txBody>
          <a:bodyPr/>
          <a:lstStyle/>
          <a:p>
            <a:r>
              <a:rPr lang="en-US" altLang="en-US" dirty="0" err="1">
                <a:solidFill>
                  <a:srgbClr val="000000"/>
                </a:solidFill>
                <a:cs typeface="Times New Roman" panose="02020603050405020304" pitchFamily="18" charset="0"/>
              </a:rPr>
              <a:t>Bem</a:t>
            </a:r>
            <a:r>
              <a:rPr lang="en-US" altLang="en-US" dirty="0">
                <a:solidFill>
                  <a:srgbClr val="000000"/>
                </a:solidFill>
                <a:cs typeface="Times New Roman" panose="02020603050405020304" pitchFamily="18" charset="0"/>
              </a:rPr>
              <a:t> Sex Role Inventory (BSRI</a:t>
            </a:r>
            <a:r>
              <a:rPr lang="en-US" altLang="en-US" dirty="0" smtClean="0">
                <a:solidFill>
                  <a:srgbClr val="000000"/>
                </a:solidFill>
                <a:cs typeface="Times New Roman" panose="02020603050405020304" pitchFamily="18" charset="0"/>
              </a:rPr>
              <a:t>)</a:t>
            </a:r>
            <a:endParaRPr lang="en-US" altLang="en-US" dirty="0" smtClean="0">
              <a:solidFill>
                <a:srgbClr val="000000"/>
              </a:solidFill>
              <a:latin typeface="Arial" panose="020B0604020202020204" pitchFamily="34" charset="0"/>
              <a:cs typeface="Times New Roman" panose="02020603050405020304" pitchFamily="18" charset="0"/>
            </a:endParaRPr>
          </a:p>
        </p:txBody>
      </p:sp>
      <p:pic>
        <p:nvPicPr>
          <p:cNvPr id="3074" name="Picture 2" descr="C:\Users\Jeannette\Desktop\Coon PPT chapters\Coon 14E PPT project-ch 11 18 images\Coon 14E fig 11-3 p 358 androgyny and st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580" y="2155686"/>
            <a:ext cx="5888502" cy="4252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 y="1447800"/>
            <a:ext cx="8646942" cy="707886"/>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smtClean="0">
                <a:solidFill>
                  <a:srgbClr val="000000"/>
                </a:solidFill>
                <a:cs typeface="Times New Roman" panose="02020603050405020304" pitchFamily="18" charset="0"/>
              </a:rPr>
              <a:t>Sandra </a:t>
            </a:r>
            <a:r>
              <a:rPr lang="en-US" altLang="en-US" sz="2000" dirty="0" err="1">
                <a:solidFill>
                  <a:srgbClr val="000000"/>
                </a:solidFill>
                <a:cs typeface="Times New Roman" panose="02020603050405020304" pitchFamily="18" charset="0"/>
              </a:rPr>
              <a:t>Bem’s</a:t>
            </a:r>
            <a:r>
              <a:rPr lang="en-US" altLang="en-US" sz="2000" dirty="0">
                <a:solidFill>
                  <a:srgbClr val="000000"/>
                </a:solidFill>
                <a:cs typeface="Times New Roman" panose="02020603050405020304" pitchFamily="18" charset="0"/>
              </a:rPr>
              <a:t> </a:t>
            </a:r>
            <a:r>
              <a:rPr lang="en-US" altLang="en-US" sz="2000" dirty="0" smtClean="0">
                <a:solidFill>
                  <a:srgbClr val="000000"/>
                </a:solidFill>
                <a:cs typeface="Times New Roman" panose="02020603050405020304" pitchFamily="18" charset="0"/>
              </a:rPr>
              <a:t>research</a:t>
            </a:r>
          </a:p>
          <a:p>
            <a:pPr marL="342900" indent="-342900">
              <a:buFont typeface="Arial" panose="020B0604020202020204" pitchFamily="34" charset="0"/>
              <a:buChar char="•"/>
            </a:pPr>
            <a:r>
              <a:rPr lang="en-US" altLang="en-US" sz="2000" dirty="0" smtClean="0">
                <a:solidFill>
                  <a:srgbClr val="000000"/>
                </a:solidFill>
                <a:cs typeface="Times New Roman" panose="02020603050405020304" pitchFamily="18" charset="0"/>
              </a:rPr>
              <a:t>Consists </a:t>
            </a:r>
            <a:r>
              <a:rPr lang="en-US" altLang="en-US" sz="2000" dirty="0">
                <a:solidFill>
                  <a:srgbClr val="000000"/>
                </a:solidFill>
                <a:cs typeface="Times New Roman" panose="02020603050405020304" pitchFamily="18" charset="0"/>
              </a:rPr>
              <a:t>of 60 personality </a:t>
            </a:r>
            <a:r>
              <a:rPr lang="en-US" altLang="en-US" sz="2000" dirty="0" smtClean="0">
                <a:solidFill>
                  <a:srgbClr val="000000"/>
                </a:solidFill>
                <a:cs typeface="Times New Roman" panose="02020603050405020304" pitchFamily="18" charset="0"/>
              </a:rPr>
              <a:t>traits: 20 </a:t>
            </a:r>
            <a:r>
              <a:rPr lang="en-US" altLang="en-US" sz="2000" dirty="0">
                <a:solidFill>
                  <a:srgbClr val="000000"/>
                </a:solidFill>
                <a:cs typeface="Times New Roman" panose="02020603050405020304" pitchFamily="18" charset="0"/>
              </a:rPr>
              <a:t>masculine, 20 feminine, </a:t>
            </a:r>
            <a:r>
              <a:rPr lang="en-US" altLang="en-US" sz="2000" dirty="0" smtClean="0">
                <a:solidFill>
                  <a:srgbClr val="000000"/>
                </a:solidFill>
                <a:cs typeface="Times New Roman" panose="02020603050405020304" pitchFamily="18" charset="0"/>
              </a:rPr>
              <a:t>20 neutral</a:t>
            </a:r>
          </a:p>
        </p:txBody>
      </p:sp>
    </p:spTree>
    <p:extLst>
      <p:ext uri="{BB962C8B-B14F-4D97-AF65-F5344CB8AC3E}">
        <p14:creationId xmlns:p14="http://schemas.microsoft.com/office/powerpoint/2010/main" val="4092349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686800" cy="1219200"/>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When Sex and Gender Do Not Match</a:t>
            </a:r>
          </a:p>
        </p:txBody>
      </p:sp>
      <p:sp>
        <p:nvSpPr>
          <p:cNvPr id="15363" name="Text Placeholder 2"/>
          <p:cNvSpPr>
            <a:spLocks noGrp="1"/>
          </p:cNvSpPr>
          <p:nvPr>
            <p:ph type="body" idx="1"/>
          </p:nvPr>
        </p:nvSpPr>
        <p:spPr>
          <a:xfrm>
            <a:off x="439268" y="1396764"/>
            <a:ext cx="8399932" cy="5080236"/>
          </a:xfrm>
        </p:spPr>
        <p:txBody>
          <a:bodyPr/>
          <a:lstStyle/>
          <a:p>
            <a:pPr>
              <a:lnSpc>
                <a:spcPct val="90000"/>
              </a:lnSpc>
            </a:pPr>
            <a:r>
              <a:rPr lang="en-US" altLang="en-US" sz="2400" b="1" dirty="0">
                <a:solidFill>
                  <a:srgbClr val="000000"/>
                </a:solidFill>
                <a:cs typeface="Times New Roman" panose="02020603050405020304" pitchFamily="18" charset="0"/>
              </a:rPr>
              <a:t>Gender variant (transsexual): </a:t>
            </a:r>
            <a:endParaRPr lang="en-US" altLang="en-US" sz="2400" b="1" dirty="0" smtClean="0">
              <a:solidFill>
                <a:srgbClr val="000000"/>
              </a:solidFill>
              <a:cs typeface="Times New Roman" panose="02020603050405020304" pitchFamily="18" charset="0"/>
            </a:endParaRPr>
          </a:p>
          <a:p>
            <a:pPr lvl="1">
              <a:lnSpc>
                <a:spcPct val="90000"/>
              </a:lnSpc>
            </a:pPr>
            <a:r>
              <a:rPr lang="en-US" altLang="en-US" sz="2000" dirty="0" smtClean="0">
                <a:solidFill>
                  <a:srgbClr val="000000"/>
                </a:solidFill>
                <a:cs typeface="Times New Roman" panose="02020603050405020304" pitchFamily="18" charset="0"/>
              </a:rPr>
              <a:t>a </a:t>
            </a:r>
            <a:r>
              <a:rPr lang="en-US" altLang="en-US" sz="2000" dirty="0">
                <a:solidFill>
                  <a:srgbClr val="000000"/>
                </a:solidFill>
                <a:cs typeface="Times New Roman" panose="02020603050405020304" pitchFamily="18" charset="0"/>
              </a:rPr>
              <a:t>condition in which a person’s biological sex does not match his or her preferred gender </a:t>
            </a:r>
          </a:p>
          <a:p>
            <a:pPr lvl="1">
              <a:lnSpc>
                <a:spcPct val="90000"/>
              </a:lnSpc>
            </a:pPr>
            <a:r>
              <a:rPr lang="en-US" altLang="en-US" sz="2000" dirty="0" smtClean="0">
                <a:solidFill>
                  <a:srgbClr val="000000"/>
                </a:solidFill>
                <a:latin typeface="Arial" panose="020B0604020202020204" pitchFamily="34" charset="0"/>
                <a:cs typeface="Times New Roman" panose="02020603050405020304" pitchFamily="18" charset="0"/>
              </a:rPr>
              <a:t>Unusual but not pathological</a:t>
            </a:r>
          </a:p>
          <a:p>
            <a:pPr>
              <a:lnSpc>
                <a:spcPct val="90000"/>
              </a:lnSpc>
            </a:pPr>
            <a:r>
              <a:rPr lang="en-US" altLang="en-US" sz="2400" b="1" dirty="0" smtClean="0">
                <a:solidFill>
                  <a:srgbClr val="000000"/>
                </a:solidFill>
                <a:cs typeface="Times New Roman" panose="02020603050405020304" pitchFamily="18" charset="0"/>
              </a:rPr>
              <a:t>Gender dysphoria</a:t>
            </a:r>
          </a:p>
          <a:p>
            <a:pPr lvl="1">
              <a:lnSpc>
                <a:spcPct val="90000"/>
              </a:lnSpc>
            </a:pPr>
            <a:r>
              <a:rPr lang="en-US" altLang="en-US" sz="2000" dirty="0">
                <a:solidFill>
                  <a:srgbClr val="000000"/>
                </a:solidFill>
                <a:cs typeface="Times New Roman" panose="02020603050405020304" pitchFamily="18" charset="0"/>
              </a:rPr>
              <a:t>a diagnosis used only when a person experiences extreme distress as a consequence of gender variance</a:t>
            </a:r>
          </a:p>
          <a:p>
            <a:pPr>
              <a:lnSpc>
                <a:spcPct val="90000"/>
              </a:lnSpc>
            </a:pPr>
            <a:r>
              <a:rPr lang="en-US" altLang="en-US" sz="2400" b="1" dirty="0" smtClean="0">
                <a:solidFill>
                  <a:srgbClr val="000000"/>
                </a:solidFill>
                <a:latin typeface="Arial" panose="020B0604020202020204" pitchFamily="34" charset="0"/>
                <a:cs typeface="Times New Roman" panose="02020603050405020304" pitchFamily="18" charset="0"/>
              </a:rPr>
              <a:t>Sex reassignment surgery</a:t>
            </a:r>
          </a:p>
          <a:p>
            <a:pPr lvl="1">
              <a:lnSpc>
                <a:spcPct val="90000"/>
              </a:lnSpc>
            </a:pPr>
            <a:r>
              <a:rPr lang="en-US" altLang="en-US" sz="2000" dirty="0" smtClean="0">
                <a:solidFill>
                  <a:srgbClr val="000000"/>
                </a:solidFill>
                <a:cs typeface="Times New Roman" panose="02020603050405020304" pitchFamily="18" charset="0"/>
              </a:rPr>
              <a:t>Surgery that reconfigures the external appearance of genitals</a:t>
            </a:r>
          </a:p>
          <a:p>
            <a:pPr lvl="1">
              <a:lnSpc>
                <a:spcPct val="90000"/>
              </a:lnSpc>
            </a:pPr>
            <a:r>
              <a:rPr lang="en-US" altLang="en-US" sz="2000" dirty="0" smtClean="0">
                <a:solidFill>
                  <a:srgbClr val="000000"/>
                </a:solidFill>
                <a:latin typeface="Arial" panose="020B0604020202020204" pitchFamily="34" charset="0"/>
                <a:cs typeface="Times New Roman" panose="02020603050405020304" pitchFamily="18" charset="0"/>
              </a:rPr>
              <a:t>In combination with hormone treatments, it allows a person to transform their sexual identity to the other gender</a:t>
            </a:r>
          </a:p>
          <a:p>
            <a:pPr lvl="1">
              <a:lnSpc>
                <a:spcPct val="90000"/>
              </a:lnSpc>
            </a:pPr>
            <a:r>
              <a:rPr lang="en-US" altLang="en-US" sz="2000" dirty="0" smtClean="0">
                <a:solidFill>
                  <a:srgbClr val="000000"/>
                </a:solidFill>
                <a:cs typeface="Times New Roman" panose="02020603050405020304" pitchFamily="18" charset="0"/>
              </a:rPr>
              <a:t>Being more commonly undertaken with children</a:t>
            </a:r>
            <a:endParaRPr lang="en-US" altLang="en-US" sz="1800" dirty="0" smtClean="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6274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Behavior, Response, Attitudes, and Consequences</a:t>
            </a:r>
          </a:p>
        </p:txBody>
      </p:sp>
      <p:sp>
        <p:nvSpPr>
          <p:cNvPr id="3" name="Content Placeholder 2"/>
          <p:cNvSpPr>
            <a:spLocks noGrp="1"/>
          </p:cNvSpPr>
          <p:nvPr>
            <p:ph sz="half" idx="2"/>
          </p:nvPr>
        </p:nvSpPr>
        <p:spPr>
          <a:xfrm>
            <a:off x="304800" y="1326994"/>
            <a:ext cx="4114800" cy="4769006"/>
          </a:xfrm>
        </p:spPr>
        <p:txBody>
          <a:bodyPr/>
          <a:lstStyle/>
          <a:p>
            <a:r>
              <a:rPr lang="en-US" dirty="0"/>
              <a:t>This section </a:t>
            </a:r>
            <a:r>
              <a:rPr lang="en-US" dirty="0" smtClean="0"/>
              <a:t>covers:</a:t>
            </a:r>
            <a:endParaRPr lang="en-US" dirty="0"/>
          </a:p>
          <a:p>
            <a:pPr lvl="1"/>
            <a:r>
              <a:rPr lang="en-US" sz="2000" dirty="0"/>
              <a:t>Sexual </a:t>
            </a:r>
            <a:r>
              <a:rPr lang="en-US" sz="2000" dirty="0" smtClean="0"/>
              <a:t>Behavior and Arousal</a:t>
            </a:r>
            <a:endParaRPr lang="en-US" sz="2000" dirty="0"/>
          </a:p>
          <a:p>
            <a:pPr lvl="1"/>
            <a:r>
              <a:rPr lang="en-US" sz="2000" dirty="0"/>
              <a:t>Sexual Response</a:t>
            </a:r>
          </a:p>
          <a:p>
            <a:pPr lvl="1"/>
            <a:r>
              <a:rPr lang="en-US" sz="2000" dirty="0"/>
              <a:t>Contemporary </a:t>
            </a:r>
            <a:r>
              <a:rPr lang="en-US" sz="2000" dirty="0" smtClean="0"/>
              <a:t>Attitudes About Sexual </a:t>
            </a:r>
            <a:r>
              <a:rPr lang="en-US" sz="2000" dirty="0"/>
              <a:t>Behavior</a:t>
            </a:r>
          </a:p>
          <a:p>
            <a:pPr lvl="1"/>
            <a:r>
              <a:rPr lang="en-US" sz="2000" dirty="0"/>
              <a:t>The Crime of Rape</a:t>
            </a:r>
          </a:p>
          <a:p>
            <a:pPr lvl="1"/>
            <a:r>
              <a:rPr lang="en-US" sz="2000" dirty="0" err="1" smtClean="0"/>
              <a:t>Paraphilic</a:t>
            </a:r>
            <a:r>
              <a:rPr lang="en-US" sz="2000" dirty="0" smtClean="0"/>
              <a:t> Disorders</a:t>
            </a:r>
            <a:endParaRPr lang="en-US" sz="2000" dirty="0"/>
          </a:p>
          <a:p>
            <a:pPr lvl="1"/>
            <a:r>
              <a:rPr lang="en-US" sz="2000" dirty="0"/>
              <a:t>Sexually Transmitted </a:t>
            </a:r>
            <a:r>
              <a:rPr lang="en-US" sz="2000" dirty="0" smtClean="0"/>
              <a:t>                                 Diseases</a:t>
            </a:r>
            <a:endParaRPr lang="en-US" sz="2000" dirty="0"/>
          </a:p>
          <a:p>
            <a:pPr lvl="1"/>
            <a:r>
              <a:rPr lang="en-US" sz="2000" dirty="0"/>
              <a:t>Safer Sex Practices</a:t>
            </a:r>
          </a:p>
          <a:p>
            <a:endParaRPr lang="en-US" dirty="0"/>
          </a:p>
        </p:txBody>
      </p:sp>
      <p:pic>
        <p:nvPicPr>
          <p:cNvPr id="4098" name="Picture 2" descr="C:\Users\Jeannette\Desktop\Coon PPT chapters\Coon 14E PPT project-ch 11 18 images\Coon 14E fig 11-4B p 361 sex behavior types US adul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2819400"/>
            <a:ext cx="41148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45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4011"/>
            <a:ext cx="8686800" cy="1295399"/>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Sexual Behavior and Arousal</a:t>
            </a:r>
          </a:p>
        </p:txBody>
      </p:sp>
      <p:sp>
        <p:nvSpPr>
          <p:cNvPr id="16387" name="Text Placeholder 2"/>
          <p:cNvSpPr>
            <a:spLocks noGrp="1"/>
          </p:cNvSpPr>
          <p:nvPr>
            <p:ph type="body" idx="1"/>
          </p:nvPr>
        </p:nvSpPr>
        <p:spPr>
          <a:xfrm>
            <a:off x="439268" y="1396764"/>
            <a:ext cx="8323731" cy="5004036"/>
          </a:xfrm>
        </p:spPr>
        <p:txBody>
          <a:bodyPr/>
          <a:lstStyle/>
          <a:p>
            <a:pPr eaLnBrk="1" hangingPunct="1"/>
            <a:r>
              <a:rPr lang="en-US" altLang="en-US" sz="2000" b="1" dirty="0">
                <a:solidFill>
                  <a:srgbClr val="000000"/>
                </a:solidFill>
                <a:cs typeface="Times New Roman" panose="02020603050405020304" pitchFamily="18" charset="0"/>
              </a:rPr>
              <a:t>Erogenous zones: </a:t>
            </a:r>
            <a:r>
              <a:rPr lang="en-US" altLang="en-US" sz="2000" dirty="0">
                <a:solidFill>
                  <a:srgbClr val="000000"/>
                </a:solidFill>
                <a:cs typeface="Times New Roman" panose="02020603050405020304" pitchFamily="18" charset="0"/>
              </a:rPr>
              <a:t>areas of the body that produce pleasure and/or provoke erotic desires </a:t>
            </a:r>
          </a:p>
          <a:p>
            <a:pPr lvl="1"/>
            <a:r>
              <a:rPr lang="en-US" altLang="en-US" sz="1800" dirty="0" smtClean="0">
                <a:solidFill>
                  <a:srgbClr val="000000"/>
                </a:solidFill>
                <a:cs typeface="Times New Roman" panose="02020603050405020304" pitchFamily="18" charset="0"/>
              </a:rPr>
              <a:t>Genitals, mouth, breasts, ears, anus, and to lesser degree entire surface of body</a:t>
            </a:r>
            <a:endParaRPr lang="en-US" altLang="en-US" sz="1800" dirty="0">
              <a:solidFill>
                <a:srgbClr val="000000"/>
              </a:solidFill>
              <a:cs typeface="Times New Roman" panose="02020603050405020304" pitchFamily="18" charset="0"/>
            </a:endParaRPr>
          </a:p>
          <a:p>
            <a:pPr eaLnBrk="1" hangingPunct="1"/>
            <a:r>
              <a:rPr lang="en-US" altLang="en-US" sz="2000" b="1" dirty="0">
                <a:solidFill>
                  <a:srgbClr val="000000"/>
                </a:solidFill>
                <a:cs typeface="Times New Roman" panose="02020603050405020304" pitchFamily="18" charset="0"/>
              </a:rPr>
              <a:t>Sexual scripts: </a:t>
            </a:r>
            <a:r>
              <a:rPr lang="en-US" altLang="en-US" sz="2000" dirty="0">
                <a:solidFill>
                  <a:srgbClr val="000000"/>
                </a:solidFill>
                <a:cs typeface="Times New Roman" panose="02020603050405020304" pitchFamily="18" charset="0"/>
              </a:rPr>
              <a:t>unspoken mental plans that guide our sexual </a:t>
            </a:r>
            <a:r>
              <a:rPr lang="en-US" altLang="en-US" sz="2000" dirty="0" smtClean="0">
                <a:solidFill>
                  <a:srgbClr val="000000"/>
                </a:solidFill>
                <a:cs typeface="Times New Roman" panose="02020603050405020304" pitchFamily="18" charset="0"/>
              </a:rPr>
              <a:t>behavior</a:t>
            </a:r>
          </a:p>
          <a:p>
            <a:pPr lvl="1"/>
            <a:r>
              <a:rPr lang="en-US" altLang="en-US" sz="1800" dirty="0" smtClean="0">
                <a:solidFill>
                  <a:srgbClr val="000000"/>
                </a:solidFill>
                <a:cs typeface="Times New Roman" panose="02020603050405020304" pitchFamily="18" charset="0"/>
              </a:rPr>
              <a:t>Determine when and where we are likely to express sexual feelings and with whom</a:t>
            </a:r>
          </a:p>
          <a:p>
            <a:pPr lvl="1"/>
            <a:r>
              <a:rPr lang="en-US" altLang="en-US" sz="1800" dirty="0" smtClean="0">
                <a:solidFill>
                  <a:srgbClr val="000000"/>
                </a:solidFill>
                <a:cs typeface="Times New Roman" panose="02020603050405020304" pitchFamily="18" charset="0"/>
              </a:rPr>
              <a:t>Provide a plot for order of events in lovemaking</a:t>
            </a:r>
            <a:endParaRPr lang="en-US" altLang="en-US" sz="1800" dirty="0">
              <a:solidFill>
                <a:srgbClr val="000000"/>
              </a:solidFill>
              <a:cs typeface="Times New Roman" panose="02020603050405020304" pitchFamily="18" charset="0"/>
            </a:endParaRPr>
          </a:p>
          <a:p>
            <a:pPr eaLnBrk="1" hangingPunct="1"/>
            <a:r>
              <a:rPr lang="en-US" altLang="en-US" sz="2000" b="1" dirty="0">
                <a:solidFill>
                  <a:srgbClr val="000000"/>
                </a:solidFill>
                <a:cs typeface="Times New Roman" panose="02020603050405020304" pitchFamily="18" charset="0"/>
              </a:rPr>
              <a:t>Sex drive: </a:t>
            </a:r>
            <a:r>
              <a:rPr lang="en-US" altLang="en-US" sz="2000" dirty="0">
                <a:solidFill>
                  <a:srgbClr val="000000"/>
                </a:solidFill>
                <a:cs typeface="Times New Roman" panose="02020603050405020304" pitchFamily="18" charset="0"/>
              </a:rPr>
              <a:t>strength of one’s motivation to engage in sexual </a:t>
            </a:r>
            <a:r>
              <a:rPr lang="en-US" altLang="en-US" sz="2000" dirty="0" smtClean="0">
                <a:solidFill>
                  <a:srgbClr val="000000"/>
                </a:solidFill>
                <a:cs typeface="Times New Roman" panose="02020603050405020304" pitchFamily="18" charset="0"/>
              </a:rPr>
              <a:t>behavior</a:t>
            </a:r>
            <a:endParaRPr lang="en-US" altLang="en-US" sz="20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142040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Development and Sexual Orientation</a:t>
            </a:r>
            <a:endParaRPr lang="en-US" dirty="0"/>
          </a:p>
        </p:txBody>
      </p:sp>
      <p:sp>
        <p:nvSpPr>
          <p:cNvPr id="3" name="Content Placeholder 2"/>
          <p:cNvSpPr>
            <a:spLocks noGrp="1"/>
          </p:cNvSpPr>
          <p:nvPr>
            <p:ph sz="half" idx="2"/>
          </p:nvPr>
        </p:nvSpPr>
        <p:spPr>
          <a:xfrm>
            <a:off x="342900" y="1447799"/>
            <a:ext cx="8572500" cy="5029201"/>
          </a:xfrm>
        </p:spPr>
        <p:txBody>
          <a:bodyPr/>
          <a:lstStyle/>
          <a:p>
            <a:r>
              <a:rPr lang="en-US" sz="2600" dirty="0" smtClean="0"/>
              <a:t>This section covers:</a:t>
            </a:r>
          </a:p>
          <a:p>
            <a:pPr lvl="1"/>
            <a:r>
              <a:rPr lang="en-US" sz="2200" dirty="0"/>
              <a:t>S</a:t>
            </a:r>
            <a:r>
              <a:rPr lang="en-US" sz="2200" dirty="0" smtClean="0"/>
              <a:t>ex and gender</a:t>
            </a:r>
          </a:p>
          <a:p>
            <a:pPr lvl="1"/>
            <a:r>
              <a:rPr lang="en-US" sz="2200" dirty="0"/>
              <a:t>D</a:t>
            </a:r>
            <a:r>
              <a:rPr lang="en-US" sz="2200" dirty="0" smtClean="0"/>
              <a:t>imensions of sex</a:t>
            </a:r>
          </a:p>
          <a:p>
            <a:pPr lvl="1"/>
            <a:r>
              <a:rPr lang="en-US" sz="2200" dirty="0" smtClean="0"/>
              <a:t>Prenatal sexual development</a:t>
            </a:r>
          </a:p>
          <a:p>
            <a:pPr lvl="1"/>
            <a:r>
              <a:rPr lang="en-US" sz="2200" dirty="0" smtClean="0"/>
              <a:t>Intersexuality </a:t>
            </a:r>
          </a:p>
          <a:p>
            <a:pPr lvl="1"/>
            <a:r>
              <a:rPr lang="en-US" sz="2200" dirty="0"/>
              <a:t>S</a:t>
            </a:r>
            <a:r>
              <a:rPr lang="en-US" sz="2200" dirty="0" smtClean="0"/>
              <a:t>exual orientation           </a:t>
            </a:r>
          </a:p>
          <a:p>
            <a:pPr lvl="1"/>
            <a:r>
              <a:rPr lang="en-US" sz="2200" dirty="0" smtClean="0"/>
              <a:t>Genes, hormones,</a:t>
            </a:r>
          </a:p>
          <a:p>
            <a:pPr marL="457200" lvl="1" indent="0">
              <a:buNone/>
            </a:pPr>
            <a:r>
              <a:rPr lang="en-US" sz="2200" dirty="0"/>
              <a:t>	</a:t>
            </a:r>
            <a:r>
              <a:rPr lang="en-US" sz="2200" dirty="0" smtClean="0"/>
              <a:t>and sexual orientation</a:t>
            </a:r>
          </a:p>
          <a:p>
            <a:pPr lvl="1"/>
            <a:r>
              <a:rPr lang="en-US" sz="2200" dirty="0" smtClean="0"/>
              <a:t>Homosexuality</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282" y="1600200"/>
            <a:ext cx="3759958" cy="434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096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4011"/>
            <a:ext cx="8686800" cy="1295399"/>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Sexual Behavior and Arousal</a:t>
            </a:r>
          </a:p>
        </p:txBody>
      </p:sp>
      <p:sp>
        <p:nvSpPr>
          <p:cNvPr id="16387" name="Text Placeholder 2"/>
          <p:cNvSpPr>
            <a:spLocks noGrp="1"/>
          </p:cNvSpPr>
          <p:nvPr>
            <p:ph type="body" idx="1"/>
          </p:nvPr>
        </p:nvSpPr>
        <p:spPr>
          <a:xfrm>
            <a:off x="439268" y="1396764"/>
            <a:ext cx="8323731" cy="5004036"/>
          </a:xfrm>
        </p:spPr>
        <p:txBody>
          <a:bodyPr/>
          <a:lstStyle/>
          <a:p>
            <a:pPr marL="0" indent="0" eaLnBrk="1" hangingPunct="1">
              <a:buNone/>
            </a:pPr>
            <a:r>
              <a:rPr lang="en-US" altLang="en-US" sz="2000" dirty="0" smtClean="0">
                <a:solidFill>
                  <a:srgbClr val="000000"/>
                </a:solidFill>
                <a:latin typeface="Arial" panose="020B0604020202020204" pitchFamily="34" charset="0"/>
                <a:cs typeface="Times New Roman" panose="02020603050405020304" pitchFamily="18" charset="0"/>
              </a:rPr>
              <a:t>Men and women do not differ in average number of sex partners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895600"/>
            <a:ext cx="5507736" cy="2952601"/>
          </a:xfrm>
          <a:prstGeom prst="rect">
            <a:avLst/>
          </a:prstGeom>
        </p:spPr>
      </p:pic>
    </p:spTree>
    <p:extLst>
      <p:ext uri="{BB962C8B-B14F-4D97-AF65-F5344CB8AC3E}">
        <p14:creationId xmlns:p14="http://schemas.microsoft.com/office/powerpoint/2010/main" val="3501896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4011"/>
            <a:ext cx="8686800" cy="1295399"/>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Sexual Behavior and Arousal</a:t>
            </a:r>
          </a:p>
        </p:txBody>
      </p:sp>
      <p:sp>
        <p:nvSpPr>
          <p:cNvPr id="16387" name="Text Placeholder 2"/>
          <p:cNvSpPr>
            <a:spLocks noGrp="1"/>
          </p:cNvSpPr>
          <p:nvPr>
            <p:ph type="body" idx="1"/>
          </p:nvPr>
        </p:nvSpPr>
        <p:spPr>
          <a:xfrm>
            <a:off x="439268" y="1396764"/>
            <a:ext cx="8323731" cy="5004036"/>
          </a:xfrm>
        </p:spPr>
        <p:txBody>
          <a:bodyPr/>
          <a:lstStyle/>
          <a:p>
            <a:pPr marL="0" indent="0" eaLnBrk="1" hangingPunct="1">
              <a:buNone/>
            </a:pPr>
            <a:r>
              <a:rPr lang="en-US" altLang="en-US" sz="2000" dirty="0" smtClean="0">
                <a:solidFill>
                  <a:srgbClr val="000000"/>
                </a:solidFill>
                <a:latin typeface="Arial" panose="020B0604020202020204" pitchFamily="34" charset="0"/>
                <a:cs typeface="Times New Roman" panose="02020603050405020304" pitchFamily="18" charset="0"/>
              </a:rPr>
              <a:t>Men and women do not differ in sexual activity patterns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502725" cy="3579333"/>
          </a:xfrm>
          <a:prstGeom prst="rect">
            <a:avLst/>
          </a:prstGeom>
        </p:spPr>
      </p:pic>
    </p:spTree>
    <p:extLst>
      <p:ext uri="{BB962C8B-B14F-4D97-AF65-F5344CB8AC3E}">
        <p14:creationId xmlns:p14="http://schemas.microsoft.com/office/powerpoint/2010/main" val="2566377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686800" cy="1219200"/>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Human Sexual Response </a:t>
            </a:r>
            <a:br>
              <a:rPr lang="en-US" altLang="en-US" dirty="0" smtClean="0">
                <a:solidFill>
                  <a:srgbClr val="000000"/>
                </a:solidFill>
                <a:latin typeface="Arial" panose="020B0604020202020204" pitchFamily="34" charset="0"/>
                <a:cs typeface="Times New Roman" panose="02020603050405020304" pitchFamily="18" charset="0"/>
              </a:rPr>
            </a:br>
            <a:r>
              <a:rPr lang="en-US" altLang="en-US" sz="2400" dirty="0">
                <a:solidFill>
                  <a:srgbClr val="000000"/>
                </a:solidFill>
                <a:cs typeface="Times New Roman" panose="02020603050405020304" pitchFamily="18" charset="0"/>
              </a:rPr>
              <a:t>(</a:t>
            </a:r>
            <a:r>
              <a:rPr lang="en-US" altLang="en-US" sz="2400" dirty="0" smtClean="0">
                <a:solidFill>
                  <a:srgbClr val="000000"/>
                </a:solidFill>
                <a:cs typeface="Times New Roman" panose="02020603050405020304" pitchFamily="18" charset="0"/>
              </a:rPr>
              <a:t>Masters and Johnson’s Research)</a:t>
            </a:r>
            <a:endParaRPr lang="en-US" altLang="en-US" dirty="0" smtClean="0">
              <a:solidFill>
                <a:srgbClr val="000000"/>
              </a:solidFill>
              <a:latin typeface="Arial" panose="020B0604020202020204" pitchFamily="34" charset="0"/>
              <a:cs typeface="Times New Roman" panose="02020603050405020304" pitchFamily="18" charset="0"/>
            </a:endParaRPr>
          </a:p>
        </p:txBody>
      </p:sp>
      <p:sp>
        <p:nvSpPr>
          <p:cNvPr id="18435" name="Text Placeholder 2"/>
          <p:cNvSpPr>
            <a:spLocks noGrp="1"/>
          </p:cNvSpPr>
          <p:nvPr>
            <p:ph type="body" idx="1"/>
          </p:nvPr>
        </p:nvSpPr>
        <p:spPr>
          <a:xfrm>
            <a:off x="381000" y="1447800"/>
            <a:ext cx="8305800" cy="4678363"/>
          </a:xfrm>
        </p:spPr>
        <p:txBody>
          <a:bodyPr/>
          <a:lstStyle/>
          <a:p>
            <a:pPr marL="457200" lvl="1" indent="0" eaLnBrk="1" hangingPunct="1">
              <a:buNone/>
            </a:pPr>
            <a:r>
              <a:rPr lang="en-US" altLang="en-US" sz="2400" dirty="0" smtClean="0">
                <a:solidFill>
                  <a:srgbClr val="000000"/>
                </a:solidFill>
                <a:latin typeface="Arial" panose="020B0604020202020204" pitchFamily="34" charset="0"/>
                <a:cs typeface="Times New Roman" panose="02020603050405020304" pitchFamily="18" charset="0"/>
              </a:rPr>
              <a:t>Four phases of human sexual response</a:t>
            </a:r>
          </a:p>
          <a:p>
            <a:pPr lvl="1"/>
            <a:r>
              <a:rPr lang="en-US" altLang="en-US" sz="2000" dirty="0" smtClean="0">
                <a:solidFill>
                  <a:srgbClr val="000000"/>
                </a:solidFill>
                <a:cs typeface="Times New Roman" panose="02020603050405020304" pitchFamily="18" charset="0"/>
              </a:rPr>
              <a:t>Excitement</a:t>
            </a:r>
          </a:p>
          <a:p>
            <a:pPr lvl="1"/>
            <a:r>
              <a:rPr lang="en-US" altLang="en-US" sz="2000" dirty="0" smtClean="0">
                <a:solidFill>
                  <a:srgbClr val="000000"/>
                </a:solidFill>
                <a:cs typeface="Times New Roman" panose="02020603050405020304" pitchFamily="18" charset="0"/>
              </a:rPr>
              <a:t>Plateau</a:t>
            </a:r>
          </a:p>
          <a:p>
            <a:pPr lvl="1"/>
            <a:r>
              <a:rPr lang="en-US" altLang="en-US" sz="2000" dirty="0" smtClean="0">
                <a:solidFill>
                  <a:srgbClr val="000000"/>
                </a:solidFill>
                <a:cs typeface="Times New Roman" panose="02020603050405020304" pitchFamily="18" charset="0"/>
              </a:rPr>
              <a:t>Orgasm</a:t>
            </a:r>
          </a:p>
          <a:p>
            <a:pPr lvl="1"/>
            <a:r>
              <a:rPr lang="en-US" altLang="en-US" sz="2000" dirty="0" smtClean="0">
                <a:solidFill>
                  <a:srgbClr val="000000"/>
                </a:solidFill>
                <a:cs typeface="Times New Roman" panose="02020603050405020304" pitchFamily="18" charset="0"/>
              </a:rPr>
              <a:t>Resolution </a:t>
            </a:r>
          </a:p>
        </p:txBody>
      </p:sp>
    </p:spTree>
    <p:extLst>
      <p:ext uri="{BB962C8B-B14F-4D97-AF65-F5344CB8AC3E}">
        <p14:creationId xmlns:p14="http://schemas.microsoft.com/office/powerpoint/2010/main" val="2354793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686800" cy="1219200"/>
          </a:xfrm>
        </p:spPr>
        <p:txBody>
          <a:bodyPr/>
          <a:lstStyle/>
          <a:p>
            <a:pPr marL="457200" lvl="1" indent="0" algn="l" eaLnBrk="1" hangingPunct="1">
              <a:buNone/>
            </a:pPr>
            <a:r>
              <a:rPr lang="en-US" altLang="en-US" sz="3200" dirty="0">
                <a:solidFill>
                  <a:srgbClr val="000000"/>
                </a:solidFill>
                <a:latin typeface="Arial" panose="020B0604020202020204" pitchFamily="34" charset="0"/>
                <a:cs typeface="Times New Roman" panose="02020603050405020304" pitchFamily="18" charset="0"/>
              </a:rPr>
              <a:t>Female sexual response cycle</a:t>
            </a:r>
          </a:p>
        </p:txBody>
      </p:sp>
      <p:sp>
        <p:nvSpPr>
          <p:cNvPr id="18435" name="Text Placeholder 2"/>
          <p:cNvSpPr>
            <a:spLocks noGrp="1"/>
          </p:cNvSpPr>
          <p:nvPr>
            <p:ph type="body" idx="1"/>
          </p:nvPr>
        </p:nvSpPr>
        <p:spPr>
          <a:xfrm>
            <a:off x="381000" y="1447800"/>
            <a:ext cx="8305800" cy="4678363"/>
          </a:xfrm>
        </p:spPr>
        <p:txBody>
          <a:bodyPr/>
          <a:lstStyle/>
          <a:p>
            <a:pPr marL="457200" lvl="1" indent="0" eaLnBrk="1" hangingPunct="1">
              <a:buNone/>
            </a:pPr>
            <a:endParaRPr lang="en-US" altLang="en-US" dirty="0" smtClean="0">
              <a:solidFill>
                <a:srgbClr val="000000"/>
              </a:solidFill>
              <a:latin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517" y="2105748"/>
            <a:ext cx="6260765" cy="4035655"/>
          </a:xfrm>
          <a:prstGeom prst="rect">
            <a:avLst/>
          </a:prstGeom>
        </p:spPr>
      </p:pic>
    </p:spTree>
    <p:extLst>
      <p:ext uri="{BB962C8B-B14F-4D97-AF65-F5344CB8AC3E}">
        <p14:creationId xmlns:p14="http://schemas.microsoft.com/office/powerpoint/2010/main" val="3836067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8915400" cy="1243012"/>
          </a:xfrm>
        </p:spPr>
        <p:txBody>
          <a:bodyPr/>
          <a:lstStyle/>
          <a:p>
            <a:r>
              <a:rPr lang="en-US" altLang="en-US" dirty="0">
                <a:solidFill>
                  <a:srgbClr val="000000"/>
                </a:solidFill>
                <a:cs typeface="Times New Roman" panose="02020603050405020304" pitchFamily="18" charset="0"/>
              </a:rPr>
              <a:t>Male sexual response </a:t>
            </a:r>
            <a:r>
              <a:rPr lang="en-US" altLang="en-US" dirty="0" smtClean="0">
                <a:solidFill>
                  <a:srgbClr val="000000"/>
                </a:solidFill>
                <a:cs typeface="Times New Roman" panose="02020603050405020304" pitchFamily="18" charset="0"/>
              </a:rPr>
              <a:t>cycle</a:t>
            </a:r>
            <a:endParaRPr lang="en-US" altLang="en-US" dirty="0" smtClean="0">
              <a:solidFill>
                <a:srgbClr val="000000"/>
              </a:solidFill>
              <a:latin typeface="Arial" panose="020B0604020202020204" pitchFamily="34" charset="0"/>
              <a:cs typeface="Times New Roman" panose="02020603050405020304" pitchFamily="18" charset="0"/>
            </a:endParaRPr>
          </a:p>
        </p:txBody>
      </p:sp>
      <p:sp>
        <p:nvSpPr>
          <p:cNvPr id="27651" name="Text Placeholder 2"/>
          <p:cNvSpPr>
            <a:spLocks noGrp="1"/>
          </p:cNvSpPr>
          <p:nvPr>
            <p:ph type="body" idx="1"/>
          </p:nvPr>
        </p:nvSpPr>
        <p:spPr>
          <a:xfrm>
            <a:off x="304800" y="1371600"/>
            <a:ext cx="8534400" cy="4953000"/>
          </a:xfrm>
        </p:spPr>
        <p:txBody>
          <a:bodyPr/>
          <a:lstStyle/>
          <a:p>
            <a:pPr eaLnBrk="1" hangingPunct="1"/>
            <a:endParaRPr lang="en-US" altLang="en-US" sz="2600" dirty="0" smtClean="0">
              <a:solidFill>
                <a:srgbClr val="000000"/>
              </a:solidFill>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590800"/>
            <a:ext cx="5000244" cy="3441813"/>
          </a:xfrm>
          <a:prstGeom prst="rect">
            <a:avLst/>
          </a:prstGeom>
        </p:spPr>
      </p:pic>
    </p:spTree>
    <p:extLst>
      <p:ext uri="{BB962C8B-B14F-4D97-AF65-F5344CB8AC3E}">
        <p14:creationId xmlns:p14="http://schemas.microsoft.com/office/powerpoint/2010/main" val="2317707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8915400" cy="1243012"/>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Contemporary Attitudes </a:t>
            </a:r>
            <a:r>
              <a:rPr lang="en-US" altLang="en-US" dirty="0" smtClean="0">
                <a:solidFill>
                  <a:srgbClr val="000000"/>
                </a:solidFill>
                <a:cs typeface="Times New Roman" panose="02020603050405020304" pitchFamily="18" charset="0"/>
              </a:rPr>
              <a:t>About</a:t>
            </a:r>
            <a:r>
              <a:rPr lang="en-US" altLang="en-US" dirty="0" smtClean="0">
                <a:solidFill>
                  <a:srgbClr val="000000"/>
                </a:solidFill>
                <a:latin typeface="Arial" panose="020B0604020202020204" pitchFamily="34" charset="0"/>
                <a:cs typeface="Times New Roman" panose="02020603050405020304" pitchFamily="18" charset="0"/>
              </a:rPr>
              <a:t> Sexual Behavior</a:t>
            </a:r>
          </a:p>
        </p:txBody>
      </p:sp>
      <p:sp>
        <p:nvSpPr>
          <p:cNvPr id="27651" name="Text Placeholder 2"/>
          <p:cNvSpPr>
            <a:spLocks noGrp="1"/>
          </p:cNvSpPr>
          <p:nvPr>
            <p:ph type="body" idx="1"/>
          </p:nvPr>
        </p:nvSpPr>
        <p:spPr>
          <a:xfrm>
            <a:off x="304800" y="1371600"/>
            <a:ext cx="8534400" cy="4953000"/>
          </a:xfrm>
        </p:spPr>
        <p:txBody>
          <a:bodyPr/>
          <a:lstStyle/>
          <a:p>
            <a:pPr eaLnBrk="1" hangingPunct="1"/>
            <a:r>
              <a:rPr lang="en-US" altLang="en-US" sz="2400" dirty="0" smtClean="0">
                <a:solidFill>
                  <a:srgbClr val="000000"/>
                </a:solidFill>
                <a:cs typeface="Times New Roman" panose="02020603050405020304" pitchFamily="18" charset="0"/>
              </a:rPr>
              <a:t>Has there been a “sexual revolution”? </a:t>
            </a:r>
          </a:p>
          <a:p>
            <a:pPr marL="0" indent="0" eaLnBrk="1" hangingPunct="1">
              <a:buNone/>
            </a:pPr>
            <a:r>
              <a:rPr lang="en-US" altLang="en-US" sz="2400" dirty="0" smtClean="0">
                <a:solidFill>
                  <a:srgbClr val="000000"/>
                </a:solidFill>
                <a:cs typeface="Times New Roman" panose="02020603050405020304" pitchFamily="18" charset="0"/>
              </a:rPr>
              <a:t>Since the 1960s</a:t>
            </a:r>
          </a:p>
          <a:p>
            <a:pPr lvl="1"/>
            <a:r>
              <a:rPr lang="en-US" altLang="en-US" sz="2000" dirty="0" smtClean="0">
                <a:solidFill>
                  <a:srgbClr val="000000"/>
                </a:solidFill>
                <a:cs typeface="Times New Roman" panose="02020603050405020304" pitchFamily="18" charset="0"/>
              </a:rPr>
              <a:t>More liberalized sexual attitudes</a:t>
            </a:r>
          </a:p>
          <a:p>
            <a:pPr lvl="1"/>
            <a:r>
              <a:rPr lang="en-US" altLang="en-US" sz="2000" dirty="0" smtClean="0">
                <a:solidFill>
                  <a:srgbClr val="000000"/>
                </a:solidFill>
                <a:cs typeface="Times New Roman" panose="02020603050405020304" pitchFamily="18" charset="0"/>
              </a:rPr>
              <a:t>Increased access to effective birth control</a:t>
            </a:r>
          </a:p>
          <a:p>
            <a:pPr lvl="1"/>
            <a:r>
              <a:rPr lang="en-US" altLang="en-US" sz="2000" dirty="0" smtClean="0">
                <a:solidFill>
                  <a:srgbClr val="000000"/>
                </a:solidFill>
                <a:cs typeface="Times New Roman" panose="02020603050405020304" pitchFamily="18" charset="0"/>
              </a:rPr>
              <a:t>More sexual activity among teens, but reversed somewhat since 1980s up to present day</a:t>
            </a:r>
          </a:p>
          <a:p>
            <a:pPr marL="628650"/>
            <a:r>
              <a:rPr lang="en-US" altLang="en-US" sz="2400" dirty="0" smtClean="0">
                <a:solidFill>
                  <a:srgbClr val="000000"/>
                </a:solidFill>
                <a:cs typeface="Times New Roman" panose="02020603050405020304" pitchFamily="18" charset="0"/>
              </a:rPr>
              <a:t>Is the revolution over?</a:t>
            </a:r>
          </a:p>
          <a:p>
            <a:pPr marL="914400" lvl="1"/>
            <a:r>
              <a:rPr lang="en-US" altLang="en-US" sz="2000" dirty="0" smtClean="0">
                <a:solidFill>
                  <a:srgbClr val="000000"/>
                </a:solidFill>
                <a:cs typeface="Times New Roman" panose="02020603050405020304" pitchFamily="18" charset="0"/>
              </a:rPr>
              <a:t>Adults now spend as much of adult lives alone as they do in marriage</a:t>
            </a:r>
          </a:p>
          <a:p>
            <a:pPr marL="914400" lvl="1"/>
            <a:r>
              <a:rPr lang="en-US" altLang="en-US" sz="2000" dirty="0">
                <a:solidFill>
                  <a:srgbClr val="000000"/>
                </a:solidFill>
                <a:cs typeface="Times New Roman" panose="02020603050405020304" pitchFamily="18" charset="0"/>
              </a:rPr>
              <a:t> </a:t>
            </a:r>
            <a:r>
              <a:rPr lang="en-US" altLang="en-US" sz="2000" dirty="0" smtClean="0">
                <a:solidFill>
                  <a:srgbClr val="000000"/>
                </a:solidFill>
                <a:cs typeface="Times New Roman" panose="02020603050405020304" pitchFamily="18" charset="0"/>
              </a:rPr>
              <a:t>Trends in </a:t>
            </a:r>
            <a:r>
              <a:rPr lang="en-US" altLang="en-US" sz="2000" dirty="0" err="1" smtClean="0">
                <a:solidFill>
                  <a:srgbClr val="000000"/>
                </a:solidFill>
                <a:cs typeface="Times New Roman" panose="02020603050405020304" pitchFamily="18" charset="0"/>
              </a:rPr>
              <a:t>oversexualizing</a:t>
            </a:r>
            <a:r>
              <a:rPr lang="en-US" altLang="en-US" sz="2000" dirty="0" smtClean="0">
                <a:solidFill>
                  <a:srgbClr val="000000"/>
                </a:solidFill>
                <a:cs typeface="Times New Roman" panose="02020603050405020304" pitchFamily="18" charset="0"/>
              </a:rPr>
              <a:t> young girls due to spread of porn and other media influences</a:t>
            </a:r>
          </a:p>
        </p:txBody>
      </p:sp>
    </p:spTree>
    <p:extLst>
      <p:ext uri="{BB962C8B-B14F-4D97-AF65-F5344CB8AC3E}">
        <p14:creationId xmlns:p14="http://schemas.microsoft.com/office/powerpoint/2010/main" val="1906278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8686800" cy="1219200"/>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The Crime of Rape</a:t>
            </a:r>
          </a:p>
        </p:txBody>
      </p:sp>
      <p:sp>
        <p:nvSpPr>
          <p:cNvPr id="28675" name="Text Placeholder 2"/>
          <p:cNvSpPr>
            <a:spLocks noGrp="1"/>
          </p:cNvSpPr>
          <p:nvPr>
            <p:ph type="body" idx="1"/>
          </p:nvPr>
        </p:nvSpPr>
        <p:spPr>
          <a:xfrm>
            <a:off x="457200" y="1371600"/>
            <a:ext cx="8211669" cy="5004036"/>
          </a:xfrm>
        </p:spPr>
        <p:txBody>
          <a:bodyPr/>
          <a:lstStyle/>
          <a:p>
            <a:pPr eaLnBrk="1" hangingPunct="1"/>
            <a:r>
              <a:rPr lang="en-US" altLang="en-US" sz="2400" dirty="0" smtClean="0">
                <a:solidFill>
                  <a:srgbClr val="000000"/>
                </a:solidFill>
                <a:latin typeface="Arial" panose="020B0604020202020204" pitchFamily="34" charset="0"/>
                <a:cs typeface="Times New Roman" panose="02020603050405020304" pitchFamily="18" charset="0"/>
              </a:rPr>
              <a:t>20% of all American women are raped in their lifetimes</a:t>
            </a:r>
          </a:p>
          <a:p>
            <a:pPr marL="0" indent="0" eaLnBrk="1" hangingPunct="1">
              <a:buNone/>
            </a:pPr>
            <a:endParaRPr lang="en-US" altLang="en-US" sz="2400" dirty="0" smtClean="0">
              <a:solidFill>
                <a:srgbClr val="000000"/>
              </a:solidFill>
              <a:latin typeface="Arial" panose="020B0604020202020204" pitchFamily="34" charset="0"/>
              <a:cs typeface="Times New Roman" panose="02020603050405020304" pitchFamily="18" charset="0"/>
            </a:endParaRPr>
          </a:p>
          <a:p>
            <a:pPr eaLnBrk="1" hangingPunct="1"/>
            <a:r>
              <a:rPr lang="en-US" altLang="en-US" sz="2400" dirty="0" smtClean="0">
                <a:solidFill>
                  <a:srgbClr val="000000"/>
                </a:solidFill>
                <a:cs typeface="Times New Roman" panose="02020603050405020304" pitchFamily="18" charset="0"/>
              </a:rPr>
              <a:t>Types of rape</a:t>
            </a:r>
          </a:p>
          <a:p>
            <a:pPr lvl="1"/>
            <a:r>
              <a:rPr lang="en-US" altLang="en-US" sz="2000" dirty="0" smtClean="0">
                <a:solidFill>
                  <a:srgbClr val="000000"/>
                </a:solidFill>
                <a:cs typeface="Times New Roman" panose="02020603050405020304" pitchFamily="18" charset="0"/>
              </a:rPr>
              <a:t>Forcible rape</a:t>
            </a:r>
          </a:p>
          <a:p>
            <a:pPr lvl="1"/>
            <a:r>
              <a:rPr lang="en-US" altLang="en-US" sz="2000" dirty="0" smtClean="0">
                <a:solidFill>
                  <a:srgbClr val="000000"/>
                </a:solidFill>
                <a:cs typeface="Times New Roman" panose="02020603050405020304" pitchFamily="18" charset="0"/>
              </a:rPr>
              <a:t>Acquaintance (date) rape</a:t>
            </a:r>
          </a:p>
          <a:p>
            <a:pPr marL="457200" lvl="1" indent="0">
              <a:buNone/>
            </a:pPr>
            <a:endParaRPr lang="en-US" altLang="en-US" dirty="0">
              <a:solidFill>
                <a:srgbClr val="000000"/>
              </a:solidFill>
              <a:cs typeface="Times New Roman" panose="02020603050405020304" pitchFamily="18" charset="0"/>
            </a:endParaRPr>
          </a:p>
          <a:p>
            <a:r>
              <a:rPr lang="en-US" altLang="en-US" sz="2400" b="1" dirty="0" smtClean="0">
                <a:solidFill>
                  <a:srgbClr val="000000"/>
                </a:solidFill>
                <a:cs typeface="Times New Roman" panose="02020603050405020304" pitchFamily="18" charset="0"/>
              </a:rPr>
              <a:t>Rape myths: </a:t>
            </a:r>
            <a:r>
              <a:rPr lang="en-US" altLang="en-US" sz="2400" b="1"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rPr>
              <a:t>false beliefs about rape that tend to blame the victim and increase the likelihood that some men will think that rape is justified</a:t>
            </a:r>
          </a:p>
          <a:p>
            <a:endParaRPr lang="en-US" altLang="en-US" dirty="0" smtClean="0">
              <a:solidFill>
                <a:srgbClr val="000000"/>
              </a:solidFill>
              <a:cs typeface="Times New Roman" panose="02020603050405020304" pitchFamily="18" charset="0"/>
            </a:endParaRPr>
          </a:p>
        </p:txBody>
      </p:sp>
    </p:spTree>
    <p:extLst>
      <p:ext uri="{BB962C8B-B14F-4D97-AF65-F5344CB8AC3E}">
        <p14:creationId xmlns:p14="http://schemas.microsoft.com/office/powerpoint/2010/main" val="391564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458200" cy="1219200"/>
          </a:xfrm>
        </p:spPr>
        <p:txBody>
          <a:bodyPr/>
          <a:lstStyle/>
          <a:p>
            <a:pPr eaLnBrk="1" hangingPunct="1"/>
            <a:r>
              <a:rPr lang="en-US" altLang="en-US" dirty="0" err="1" smtClean="0">
                <a:solidFill>
                  <a:srgbClr val="000000"/>
                </a:solidFill>
                <a:latin typeface="Arial" panose="020B0604020202020204" pitchFamily="34" charset="0"/>
                <a:cs typeface="Times New Roman" panose="02020603050405020304" pitchFamily="18" charset="0"/>
              </a:rPr>
              <a:t>Paraphilic</a:t>
            </a:r>
            <a:r>
              <a:rPr lang="en-US" altLang="en-US" dirty="0" smtClean="0">
                <a:solidFill>
                  <a:srgbClr val="000000"/>
                </a:solidFill>
                <a:latin typeface="Arial" panose="020B0604020202020204" pitchFamily="34" charset="0"/>
                <a:cs typeface="Times New Roman" panose="02020603050405020304" pitchFamily="18" charset="0"/>
              </a:rPr>
              <a:t> Disorders</a:t>
            </a:r>
          </a:p>
        </p:txBody>
      </p:sp>
      <p:sp>
        <p:nvSpPr>
          <p:cNvPr id="20483" name="Text Placeholder 2"/>
          <p:cNvSpPr>
            <a:spLocks noGrp="1"/>
          </p:cNvSpPr>
          <p:nvPr>
            <p:ph type="body" idx="1"/>
          </p:nvPr>
        </p:nvSpPr>
        <p:spPr>
          <a:xfrm>
            <a:off x="381000" y="1371600"/>
            <a:ext cx="8534400" cy="5029200"/>
          </a:xfrm>
        </p:spPr>
        <p:txBody>
          <a:bodyPr/>
          <a:lstStyle/>
          <a:p>
            <a:pPr marL="457200" lvl="1" indent="0">
              <a:lnSpc>
                <a:spcPct val="90000"/>
              </a:lnSpc>
              <a:buNone/>
            </a:pPr>
            <a:endParaRPr lang="en-US" altLang="en-US" sz="2400" dirty="0" smtClean="0">
              <a:solidFill>
                <a:srgbClr val="000000"/>
              </a:solidFill>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60559"/>
              </p:ext>
            </p:extLst>
          </p:nvPr>
        </p:nvGraphicFramePr>
        <p:xfrm>
          <a:off x="609600" y="1676400"/>
          <a:ext cx="7010400" cy="3474720"/>
        </p:xfrm>
        <a:graphic>
          <a:graphicData uri="http://schemas.openxmlformats.org/drawingml/2006/table">
            <a:tbl>
              <a:tblPr firstRow="1" bandRow="1">
                <a:tableStyleId>{BC89EF96-8CEA-46FF-86C4-4CE0E7609802}</a:tableStyleId>
              </a:tblPr>
              <a:tblGrid>
                <a:gridCol w="2190750"/>
                <a:gridCol w="4819650"/>
              </a:tblGrid>
              <a:tr h="359954">
                <a:tc>
                  <a:txBody>
                    <a:bodyPr/>
                    <a:lstStyle/>
                    <a:p>
                      <a:r>
                        <a:rPr lang="en-US" dirty="0" smtClean="0"/>
                        <a:t>DISORDER</a:t>
                      </a:r>
                      <a:endParaRPr lang="en-US" dirty="0"/>
                    </a:p>
                  </a:txBody>
                  <a:tcPr/>
                </a:tc>
                <a:tc>
                  <a:txBody>
                    <a:bodyPr/>
                    <a:lstStyle/>
                    <a:p>
                      <a:r>
                        <a:rPr lang="en-US" dirty="0" smtClean="0"/>
                        <a:t>SEXUAL AROUSAL FROM:</a:t>
                      </a:r>
                      <a:endParaRPr lang="en-US" dirty="0"/>
                    </a:p>
                  </a:txBody>
                  <a:tcPr/>
                </a:tc>
              </a:tr>
              <a:tr h="359954">
                <a:tc>
                  <a:txBody>
                    <a:bodyPr/>
                    <a:lstStyle/>
                    <a:p>
                      <a:r>
                        <a:rPr lang="en-US" dirty="0" smtClean="0"/>
                        <a:t>Fetishistic</a:t>
                      </a:r>
                      <a:endParaRPr lang="en-US" dirty="0"/>
                    </a:p>
                  </a:txBody>
                  <a:tcPr/>
                </a:tc>
                <a:tc>
                  <a:txBody>
                    <a:bodyPr/>
                    <a:lstStyle/>
                    <a:p>
                      <a:r>
                        <a:rPr lang="en-US" dirty="0" smtClean="0"/>
                        <a:t>Inanimate objects</a:t>
                      </a:r>
                    </a:p>
                  </a:txBody>
                  <a:tcPr/>
                </a:tc>
              </a:tr>
              <a:tr h="359954">
                <a:tc>
                  <a:txBody>
                    <a:bodyPr/>
                    <a:lstStyle/>
                    <a:p>
                      <a:r>
                        <a:rPr lang="en-US" dirty="0" err="1" smtClean="0"/>
                        <a:t>Transvestic</a:t>
                      </a:r>
                      <a:endParaRPr lang="en-US" dirty="0"/>
                    </a:p>
                  </a:txBody>
                  <a:tcPr/>
                </a:tc>
                <a:tc>
                  <a:txBody>
                    <a:bodyPr/>
                    <a:lstStyle/>
                    <a:p>
                      <a:r>
                        <a:rPr lang="en-US" dirty="0" smtClean="0"/>
                        <a:t>Wearing</a:t>
                      </a:r>
                      <a:r>
                        <a:rPr lang="en-US" baseline="0" dirty="0" smtClean="0"/>
                        <a:t> clothes of opposite sex</a:t>
                      </a:r>
                      <a:endParaRPr lang="en-US" dirty="0"/>
                    </a:p>
                  </a:txBody>
                  <a:tcPr/>
                </a:tc>
              </a:tr>
              <a:tr h="359954">
                <a:tc>
                  <a:txBody>
                    <a:bodyPr/>
                    <a:lstStyle/>
                    <a:p>
                      <a:r>
                        <a:rPr lang="en-US" dirty="0" smtClean="0"/>
                        <a:t>Sexual</a:t>
                      </a:r>
                      <a:r>
                        <a:rPr lang="en-US" baseline="0" dirty="0" smtClean="0"/>
                        <a:t> masochism</a:t>
                      </a:r>
                      <a:endParaRPr lang="en-US" dirty="0"/>
                    </a:p>
                  </a:txBody>
                  <a:tcPr/>
                </a:tc>
                <a:tc>
                  <a:txBody>
                    <a:bodyPr/>
                    <a:lstStyle/>
                    <a:p>
                      <a:r>
                        <a:rPr lang="en-US" dirty="0" smtClean="0"/>
                        <a:t>Receiving</a:t>
                      </a:r>
                      <a:r>
                        <a:rPr lang="en-US" baseline="0" dirty="0" smtClean="0"/>
                        <a:t> p</a:t>
                      </a:r>
                      <a:r>
                        <a:rPr lang="en-US" dirty="0" smtClean="0"/>
                        <a:t>ain or humiliation as part of sex act</a:t>
                      </a:r>
                      <a:endParaRPr lang="en-US" dirty="0"/>
                    </a:p>
                  </a:txBody>
                  <a:tcPr/>
                </a:tc>
              </a:tr>
              <a:tr h="359954">
                <a:tc>
                  <a:txBody>
                    <a:bodyPr/>
                    <a:lstStyle/>
                    <a:p>
                      <a:r>
                        <a:rPr lang="en-US" dirty="0" smtClean="0"/>
                        <a:t>Sexual sadism</a:t>
                      </a:r>
                      <a:endParaRPr lang="en-US" dirty="0"/>
                    </a:p>
                  </a:txBody>
                  <a:tcPr/>
                </a:tc>
                <a:tc>
                  <a:txBody>
                    <a:bodyPr/>
                    <a:lstStyle/>
                    <a:p>
                      <a:r>
                        <a:rPr lang="en-US" dirty="0" smtClean="0"/>
                        <a:t>Inflicting pain or humiliation as part of sex</a:t>
                      </a:r>
                      <a:r>
                        <a:rPr lang="en-US" baseline="0" dirty="0" smtClean="0"/>
                        <a:t> act</a:t>
                      </a:r>
                      <a:endParaRPr lang="en-US" dirty="0"/>
                    </a:p>
                  </a:txBody>
                  <a:tcPr/>
                </a:tc>
              </a:tr>
              <a:tr h="359954">
                <a:tc>
                  <a:txBody>
                    <a:bodyPr/>
                    <a:lstStyle/>
                    <a:p>
                      <a:r>
                        <a:rPr lang="en-US" dirty="0" err="1" smtClean="0"/>
                        <a:t>Frotteurism</a:t>
                      </a:r>
                      <a:endParaRPr lang="en-US" dirty="0"/>
                    </a:p>
                  </a:txBody>
                  <a:tcPr/>
                </a:tc>
                <a:tc>
                  <a:txBody>
                    <a:bodyPr/>
                    <a:lstStyle/>
                    <a:p>
                      <a:r>
                        <a:rPr lang="en-US" dirty="0" smtClean="0"/>
                        <a:t>Sexually</a:t>
                      </a:r>
                      <a:r>
                        <a:rPr lang="en-US" baseline="0" dirty="0" smtClean="0"/>
                        <a:t> t</a:t>
                      </a:r>
                      <a:r>
                        <a:rPr lang="en-US" dirty="0" smtClean="0"/>
                        <a:t>ouching</a:t>
                      </a:r>
                      <a:r>
                        <a:rPr lang="en-US" baseline="0" dirty="0" smtClean="0"/>
                        <a:t> or rubbing a </a:t>
                      </a:r>
                      <a:r>
                        <a:rPr lang="en-US" baseline="0" dirty="0" err="1" smtClean="0"/>
                        <a:t>nonconsenting</a:t>
                      </a:r>
                      <a:r>
                        <a:rPr lang="en-US" baseline="0" dirty="0" smtClean="0"/>
                        <a:t> person in </a:t>
                      </a:r>
                      <a:r>
                        <a:rPr lang="en-US" baseline="0" dirty="0" err="1" smtClean="0"/>
                        <a:t>publich</a:t>
                      </a:r>
                      <a:endParaRPr lang="en-US" dirty="0"/>
                    </a:p>
                  </a:txBody>
                  <a:tcPr/>
                </a:tc>
              </a:tr>
              <a:tr h="359954">
                <a:tc>
                  <a:txBody>
                    <a:bodyPr/>
                    <a:lstStyle/>
                    <a:p>
                      <a:r>
                        <a:rPr lang="en-US" dirty="0" smtClean="0"/>
                        <a:t>Exhibitionistic</a:t>
                      </a:r>
                      <a:endParaRPr lang="en-US" dirty="0"/>
                    </a:p>
                  </a:txBody>
                  <a:tcPr/>
                </a:tc>
                <a:tc>
                  <a:txBody>
                    <a:bodyPr/>
                    <a:lstStyle/>
                    <a:p>
                      <a:r>
                        <a:rPr lang="en-US" dirty="0" smtClean="0"/>
                        <a:t>Flashing or displaying</a:t>
                      </a:r>
                      <a:r>
                        <a:rPr lang="en-US" baseline="0" dirty="0" smtClean="0"/>
                        <a:t> genitals to unwilling viewers</a:t>
                      </a:r>
                    </a:p>
                  </a:txBody>
                  <a:tcPr/>
                </a:tc>
              </a:tr>
              <a:tr h="359954">
                <a:tc>
                  <a:txBody>
                    <a:bodyPr/>
                    <a:lstStyle/>
                    <a:p>
                      <a:r>
                        <a:rPr lang="en-US" dirty="0" smtClean="0"/>
                        <a:t>Pedophilic</a:t>
                      </a:r>
                      <a:endParaRPr lang="en-US" dirty="0"/>
                    </a:p>
                  </a:txBody>
                  <a:tcPr/>
                </a:tc>
                <a:tc>
                  <a:txBody>
                    <a:bodyPr/>
                    <a:lstStyle/>
                    <a:p>
                      <a:r>
                        <a:rPr lang="en-US" baseline="0" dirty="0" smtClean="0"/>
                        <a:t>Children, child molesting</a:t>
                      </a:r>
                    </a:p>
                  </a:txBody>
                  <a:tcPr/>
                </a:tc>
              </a:tr>
            </a:tbl>
          </a:graphicData>
        </a:graphic>
      </p:graphicFrame>
    </p:spTree>
    <p:extLst>
      <p:ext uri="{BB962C8B-B14F-4D97-AF65-F5344CB8AC3E}">
        <p14:creationId xmlns:p14="http://schemas.microsoft.com/office/powerpoint/2010/main" val="814296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686800" cy="1219200"/>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Pedophilic Disorder (Child </a:t>
            </a:r>
            <a:r>
              <a:rPr lang="en-US" altLang="en-US" dirty="0">
                <a:solidFill>
                  <a:srgbClr val="000000"/>
                </a:solidFill>
                <a:cs typeface="Times New Roman" panose="02020603050405020304" pitchFamily="18" charset="0"/>
              </a:rPr>
              <a:t>M</a:t>
            </a:r>
            <a:r>
              <a:rPr lang="en-US" altLang="en-US" dirty="0" smtClean="0">
                <a:solidFill>
                  <a:srgbClr val="000000"/>
                </a:solidFill>
                <a:latin typeface="Arial" panose="020B0604020202020204" pitchFamily="34" charset="0"/>
                <a:cs typeface="Times New Roman" panose="02020603050405020304" pitchFamily="18" charset="0"/>
              </a:rPr>
              <a:t>olestation)</a:t>
            </a:r>
          </a:p>
        </p:txBody>
      </p:sp>
      <p:sp>
        <p:nvSpPr>
          <p:cNvPr id="22531" name="Text Placeholder 2"/>
          <p:cNvSpPr>
            <a:spLocks noGrp="1"/>
          </p:cNvSpPr>
          <p:nvPr>
            <p:ph type="body" idx="1"/>
          </p:nvPr>
        </p:nvSpPr>
        <p:spPr>
          <a:xfrm>
            <a:off x="152400" y="1371600"/>
            <a:ext cx="8991600" cy="5029200"/>
          </a:xfrm>
        </p:spPr>
        <p:txBody>
          <a:bodyPr/>
          <a:lstStyle/>
          <a:p>
            <a:pPr eaLnBrk="1" hangingPunct="1"/>
            <a:r>
              <a:rPr lang="en-US" altLang="en-US" sz="2400" dirty="0" smtClean="0">
                <a:solidFill>
                  <a:srgbClr val="000000"/>
                </a:solidFill>
                <a:cs typeface="Times New Roman" panose="02020603050405020304" pitchFamily="18" charset="0"/>
              </a:rPr>
              <a:t>Most </a:t>
            </a:r>
            <a:r>
              <a:rPr lang="en-US" altLang="en-US" sz="2400" dirty="0" err="1" smtClean="0">
                <a:solidFill>
                  <a:srgbClr val="000000"/>
                </a:solidFill>
                <a:cs typeface="Times New Roman" panose="02020603050405020304" pitchFamily="18" charset="0"/>
              </a:rPr>
              <a:t>molestors</a:t>
            </a:r>
            <a:r>
              <a:rPr lang="en-US" altLang="en-US" sz="2400" dirty="0" smtClean="0">
                <a:solidFill>
                  <a:srgbClr val="000000"/>
                </a:solidFill>
                <a:cs typeface="Times New Roman" panose="02020603050405020304" pitchFamily="18" charset="0"/>
              </a:rPr>
              <a:t> are</a:t>
            </a:r>
          </a:p>
          <a:p>
            <a:pPr lvl="1"/>
            <a:r>
              <a:rPr lang="en-US" altLang="en-US" sz="2000" dirty="0" smtClean="0">
                <a:solidFill>
                  <a:srgbClr val="000000"/>
                </a:solidFill>
                <a:cs typeface="Times New Roman" panose="02020603050405020304" pitchFamily="18" charset="0"/>
              </a:rPr>
              <a:t>Male</a:t>
            </a:r>
          </a:p>
          <a:p>
            <a:pPr lvl="1"/>
            <a:r>
              <a:rPr lang="en-US" altLang="en-US" sz="2000" dirty="0" smtClean="0">
                <a:solidFill>
                  <a:srgbClr val="000000"/>
                </a:solidFill>
                <a:cs typeface="Times New Roman" panose="02020603050405020304" pitchFamily="18" charset="0"/>
              </a:rPr>
              <a:t>Married</a:t>
            </a:r>
          </a:p>
          <a:p>
            <a:pPr lvl="1"/>
            <a:r>
              <a:rPr lang="en-US" altLang="en-US" sz="2000" dirty="0" smtClean="0">
                <a:solidFill>
                  <a:srgbClr val="000000"/>
                </a:solidFill>
                <a:cs typeface="Times New Roman" panose="02020603050405020304" pitchFamily="18" charset="0"/>
              </a:rPr>
              <a:t>Fathers</a:t>
            </a:r>
          </a:p>
          <a:p>
            <a:pPr lvl="1"/>
            <a:r>
              <a:rPr lang="en-US" altLang="en-US" sz="2000" dirty="0" smtClean="0">
                <a:solidFill>
                  <a:srgbClr val="000000"/>
                </a:solidFill>
                <a:cs typeface="Times New Roman" panose="02020603050405020304" pitchFamily="18" charset="0"/>
              </a:rPr>
              <a:t>Usually rigid, passive and/or puritanical</a:t>
            </a:r>
          </a:p>
          <a:p>
            <a:r>
              <a:rPr lang="en-US" altLang="en-US" sz="2200" dirty="0" smtClean="0">
                <a:solidFill>
                  <a:srgbClr val="000000"/>
                </a:solidFill>
                <a:cs typeface="Times New Roman" panose="02020603050405020304" pitchFamily="18" charset="0"/>
              </a:rPr>
              <a:t>Molestation rarely exceeds fondling</a:t>
            </a:r>
          </a:p>
          <a:p>
            <a:r>
              <a:rPr lang="en-US" altLang="en-US" sz="2200" dirty="0" smtClean="0">
                <a:solidFill>
                  <a:srgbClr val="000000"/>
                </a:solidFill>
                <a:cs typeface="Times New Roman" panose="02020603050405020304" pitchFamily="18" charset="0"/>
              </a:rPr>
              <a:t>Most abusers act alone </a:t>
            </a:r>
          </a:p>
          <a:p>
            <a:r>
              <a:rPr lang="en-US" altLang="en-US" sz="2200" dirty="0" smtClean="0">
                <a:solidFill>
                  <a:srgbClr val="000000"/>
                </a:solidFill>
                <a:cs typeface="Times New Roman" panose="02020603050405020304" pitchFamily="18" charset="0"/>
              </a:rPr>
              <a:t>Most abusers target children by offering gifts and then use threats to gain continued compliance</a:t>
            </a:r>
          </a:p>
          <a:p>
            <a:pPr marL="0" indent="0">
              <a:buNone/>
            </a:pPr>
            <a:endParaRPr lang="en-US" altLang="en-US" sz="2200" dirty="0" smtClean="0">
              <a:solidFill>
                <a:srgbClr val="000000"/>
              </a:solidFill>
              <a:cs typeface="Times New Roman" panose="02020603050405020304" pitchFamily="18" charset="0"/>
            </a:endParaRPr>
          </a:p>
        </p:txBody>
      </p:sp>
    </p:spTree>
    <p:extLst>
      <p:ext uri="{BB962C8B-B14F-4D97-AF65-F5344CB8AC3E}">
        <p14:creationId xmlns:p14="http://schemas.microsoft.com/office/powerpoint/2010/main" val="2116834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686800" cy="1219200"/>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Pedophilic Disorder (Child </a:t>
            </a:r>
            <a:r>
              <a:rPr lang="en-US" altLang="en-US" dirty="0">
                <a:solidFill>
                  <a:srgbClr val="000000"/>
                </a:solidFill>
                <a:cs typeface="Times New Roman" panose="02020603050405020304" pitchFamily="18" charset="0"/>
              </a:rPr>
              <a:t>M</a:t>
            </a:r>
            <a:r>
              <a:rPr lang="en-US" altLang="en-US" dirty="0" smtClean="0">
                <a:solidFill>
                  <a:srgbClr val="000000"/>
                </a:solidFill>
                <a:latin typeface="Arial" panose="020B0604020202020204" pitchFamily="34" charset="0"/>
                <a:cs typeface="Times New Roman" panose="02020603050405020304" pitchFamily="18" charset="0"/>
              </a:rPr>
              <a:t>olestation)</a:t>
            </a:r>
          </a:p>
        </p:txBody>
      </p:sp>
      <p:sp>
        <p:nvSpPr>
          <p:cNvPr id="22531" name="Text Placeholder 2"/>
          <p:cNvSpPr>
            <a:spLocks noGrp="1"/>
          </p:cNvSpPr>
          <p:nvPr>
            <p:ph type="body" idx="1"/>
          </p:nvPr>
        </p:nvSpPr>
        <p:spPr>
          <a:xfrm>
            <a:off x="152400" y="1371600"/>
            <a:ext cx="8991600" cy="5029200"/>
          </a:xfrm>
        </p:spPr>
        <p:txBody>
          <a:bodyPr/>
          <a:lstStyle/>
          <a:p>
            <a:pPr marL="0" indent="0">
              <a:buNone/>
            </a:pPr>
            <a:r>
              <a:rPr lang="en-US" altLang="en-US" sz="2200" dirty="0" smtClean="0">
                <a:solidFill>
                  <a:srgbClr val="000000"/>
                </a:solidFill>
                <a:cs typeface="Times New Roman" panose="02020603050405020304" pitchFamily="18" charset="0"/>
              </a:rPr>
              <a:t>Signs of molestation</a:t>
            </a:r>
          </a:p>
          <a:p>
            <a:pPr lvl="2"/>
            <a:r>
              <a:rPr lang="en-US" altLang="en-US" sz="2000" dirty="0" smtClean="0">
                <a:solidFill>
                  <a:srgbClr val="000000"/>
                </a:solidFill>
                <a:cs typeface="Times New Roman" panose="02020603050405020304" pitchFamily="18" charset="0"/>
              </a:rPr>
              <a:t>Unusual avoidance or interest in sexual matters</a:t>
            </a:r>
          </a:p>
          <a:p>
            <a:pPr lvl="2"/>
            <a:r>
              <a:rPr lang="en-US" altLang="en-US" sz="2000" dirty="0" smtClean="0">
                <a:solidFill>
                  <a:srgbClr val="000000"/>
                </a:solidFill>
                <a:cs typeface="Times New Roman" panose="02020603050405020304" pitchFamily="18" charset="0"/>
              </a:rPr>
              <a:t>Secretiveness</a:t>
            </a:r>
          </a:p>
          <a:p>
            <a:pPr lvl="2"/>
            <a:r>
              <a:rPr lang="en-US" altLang="en-US" sz="2000" dirty="0" smtClean="0">
                <a:solidFill>
                  <a:srgbClr val="000000"/>
                </a:solidFill>
                <a:cs typeface="Times New Roman" panose="02020603050405020304" pitchFamily="18" charset="0"/>
              </a:rPr>
              <a:t>Nightmares</a:t>
            </a:r>
          </a:p>
          <a:p>
            <a:pPr lvl="2"/>
            <a:r>
              <a:rPr lang="en-US" altLang="en-US" sz="2000" dirty="0" smtClean="0">
                <a:solidFill>
                  <a:srgbClr val="000000"/>
                </a:solidFill>
                <a:cs typeface="Times New Roman" panose="02020603050405020304" pitchFamily="18" charset="0"/>
              </a:rPr>
              <a:t>Misbehavior (unusual risk taking)</a:t>
            </a:r>
          </a:p>
          <a:p>
            <a:pPr lvl="2"/>
            <a:r>
              <a:rPr lang="en-US" altLang="en-US" sz="2000" dirty="0" smtClean="0">
                <a:solidFill>
                  <a:srgbClr val="000000"/>
                </a:solidFill>
                <a:cs typeface="Times New Roman" panose="02020603050405020304" pitchFamily="18" charset="0"/>
              </a:rPr>
              <a:t>Emotional disturbance</a:t>
            </a:r>
          </a:p>
          <a:p>
            <a:pPr lvl="2"/>
            <a:r>
              <a:rPr lang="en-US" altLang="en-US" sz="2000" dirty="0" smtClean="0">
                <a:solidFill>
                  <a:srgbClr val="000000"/>
                </a:solidFill>
                <a:cs typeface="Times New Roman" panose="02020603050405020304" pitchFamily="18" charset="0"/>
              </a:rPr>
              <a:t>Loss of self-esteem</a:t>
            </a:r>
          </a:p>
          <a:p>
            <a:pPr lvl="2"/>
            <a:endParaRPr lang="en-US" altLang="en-US" sz="2000" dirty="0">
              <a:solidFill>
                <a:srgbClr val="000000"/>
              </a:solidFill>
              <a:cs typeface="Times New Roman" panose="02020603050405020304" pitchFamily="18" charset="0"/>
            </a:endParaRPr>
          </a:p>
          <a:p>
            <a:r>
              <a:rPr lang="en-US" altLang="en-US" sz="2400" dirty="0">
                <a:solidFill>
                  <a:srgbClr val="000000"/>
                </a:solidFill>
                <a:cs typeface="Times New Roman" panose="02020603050405020304" pitchFamily="18" charset="0"/>
              </a:rPr>
              <a:t>Impact on the molested person depends on duration of abuse and whether genital sex acts were </a:t>
            </a:r>
            <a:r>
              <a:rPr lang="en-US" altLang="en-US" sz="2400" dirty="0" smtClean="0">
                <a:solidFill>
                  <a:srgbClr val="000000"/>
                </a:solidFill>
                <a:cs typeface="Times New Roman" panose="02020603050405020304" pitchFamily="18" charset="0"/>
              </a:rPr>
              <a:t>involved</a:t>
            </a:r>
          </a:p>
          <a:p>
            <a:r>
              <a:rPr lang="en-US" altLang="en-US" sz="2400" dirty="0">
                <a:solidFill>
                  <a:srgbClr val="000000"/>
                </a:solidFill>
                <a:cs typeface="Times New Roman" panose="02020603050405020304" pitchFamily="18" charset="0"/>
              </a:rPr>
              <a:t>Children should be taught to not keep secrets and shout “No!” if an adult tries to engage them in sexual activity</a:t>
            </a:r>
          </a:p>
          <a:p>
            <a:endParaRPr lang="en-US" altLang="en-US" sz="2400" dirty="0">
              <a:solidFill>
                <a:srgbClr val="000000"/>
              </a:solidFill>
              <a:cs typeface="Times New Roman" panose="02020603050405020304" pitchFamily="18" charset="0"/>
            </a:endParaRPr>
          </a:p>
          <a:p>
            <a:pPr lvl="2"/>
            <a:endParaRPr lang="en-US" altLang="en-US" sz="2000" dirty="0" smtClean="0">
              <a:solidFill>
                <a:srgbClr val="000000"/>
              </a:solidFill>
              <a:cs typeface="Times New Roman" panose="02020603050405020304" pitchFamily="18" charset="0"/>
            </a:endParaRPr>
          </a:p>
        </p:txBody>
      </p:sp>
    </p:spTree>
    <p:extLst>
      <p:ext uri="{BB962C8B-B14F-4D97-AF65-F5344CB8AC3E}">
        <p14:creationId xmlns:p14="http://schemas.microsoft.com/office/powerpoint/2010/main" val="288857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smtClean="0">
                <a:solidFill>
                  <a:srgbClr val="000000"/>
                </a:solidFill>
                <a:cs typeface="Times New Roman" panose="02020603050405020304" pitchFamily="18" charset="0"/>
              </a:rPr>
              <a:t>Definitions and Dimensions of Sex</a:t>
            </a:r>
            <a:endParaRPr lang="en-US" altLang="en-US" dirty="0" smtClean="0">
              <a:solidFill>
                <a:srgbClr val="000000"/>
              </a:solidFill>
              <a:latin typeface="Arial" panose="020B0604020202020204" pitchFamily="34" charset="0"/>
              <a:cs typeface="Times New Roman" panose="02020603050405020304" pitchFamily="18" charset="0"/>
            </a:endParaRPr>
          </a:p>
        </p:txBody>
      </p:sp>
      <p:sp>
        <p:nvSpPr>
          <p:cNvPr id="3075" name="Text Placeholder 2"/>
          <p:cNvSpPr>
            <a:spLocks noGrp="1"/>
          </p:cNvSpPr>
          <p:nvPr>
            <p:ph type="body" idx="1"/>
          </p:nvPr>
        </p:nvSpPr>
        <p:spPr>
          <a:xfrm>
            <a:off x="381000" y="1447800"/>
            <a:ext cx="8534400" cy="1600200"/>
          </a:xfrm>
          <a:ln>
            <a:solidFill>
              <a:schemeClr val="tx2"/>
            </a:solidFill>
          </a:ln>
        </p:spPr>
        <p:txBody>
          <a:bodyPr numCol="2"/>
          <a:lstStyle/>
          <a:p>
            <a:pPr marL="0" indent="0">
              <a:buNone/>
            </a:pPr>
            <a:r>
              <a:rPr lang="en-US" altLang="en-US" sz="2400" b="1" dirty="0" smtClean="0">
                <a:solidFill>
                  <a:srgbClr val="000000"/>
                </a:solidFill>
                <a:latin typeface="Arial" panose="020B0604020202020204" pitchFamily="34" charset="0"/>
                <a:cs typeface="Times New Roman" panose="02020603050405020304" pitchFamily="18" charset="0"/>
              </a:rPr>
              <a:t>Sex</a:t>
            </a:r>
          </a:p>
          <a:p>
            <a:pPr marL="0" indent="0">
              <a:buNone/>
            </a:pPr>
            <a:r>
              <a:rPr lang="en-US" altLang="en-US" sz="2400" b="1" dirty="0" smtClean="0">
                <a:solidFill>
                  <a:srgbClr val="000000"/>
                </a:solidFill>
                <a:latin typeface="Arial" panose="020B0604020202020204" pitchFamily="34" charset="0"/>
                <a:cs typeface="Times New Roman" panose="02020603050405020304" pitchFamily="18" charset="0"/>
              </a:rPr>
              <a:t> </a:t>
            </a:r>
            <a:r>
              <a:rPr lang="en-US" altLang="en-US" sz="2400" dirty="0" smtClean="0">
                <a:solidFill>
                  <a:srgbClr val="000000"/>
                </a:solidFill>
                <a:latin typeface="Arial" panose="020B0604020202020204" pitchFamily="34" charset="0"/>
                <a:cs typeface="Times New Roman" panose="02020603050405020304" pitchFamily="18" charset="0"/>
              </a:rPr>
              <a:t>physical, biological classification as male or female</a:t>
            </a:r>
          </a:p>
          <a:p>
            <a:pPr marL="0" indent="0">
              <a:buNone/>
            </a:pPr>
            <a:r>
              <a:rPr lang="en-US" altLang="en-US" sz="2400" b="1" dirty="0" smtClean="0">
                <a:solidFill>
                  <a:srgbClr val="000000"/>
                </a:solidFill>
                <a:cs typeface="Times New Roman" panose="02020603050405020304" pitchFamily="18" charset="0"/>
              </a:rPr>
              <a:t>Gender</a:t>
            </a:r>
            <a:r>
              <a:rPr lang="en-US" altLang="en-US" sz="2400" dirty="0" smtClean="0">
                <a:solidFill>
                  <a:srgbClr val="000000"/>
                </a:solidFill>
                <a:cs typeface="Times New Roman" panose="02020603050405020304" pitchFamily="18" charset="0"/>
              </a:rPr>
              <a:t> </a:t>
            </a:r>
          </a:p>
          <a:p>
            <a:pPr marL="0" indent="0">
              <a:buNone/>
            </a:pPr>
            <a:r>
              <a:rPr lang="en-US" altLang="en-US" sz="2400" dirty="0" smtClean="0">
                <a:solidFill>
                  <a:srgbClr val="000000"/>
                </a:solidFill>
                <a:cs typeface="Times New Roman" panose="02020603050405020304" pitchFamily="18" charset="0"/>
              </a:rPr>
              <a:t>psychological and social characteristics associated with being male or female</a:t>
            </a:r>
            <a:endParaRPr lang="en-US" altLang="en-US" sz="2400" b="1" dirty="0" smtClean="0">
              <a:solidFill>
                <a:srgbClr val="000000"/>
              </a:solidFill>
              <a:latin typeface="Arial" panose="020B0604020202020204" pitchFamily="34" charset="0"/>
              <a:cs typeface="Times New Roman" panose="02020603050405020304" pitchFamily="18" charset="0"/>
            </a:endParaRPr>
          </a:p>
        </p:txBody>
      </p:sp>
      <p:sp>
        <p:nvSpPr>
          <p:cNvPr id="2" name="TextBox 1"/>
          <p:cNvSpPr txBox="1"/>
          <p:nvPr/>
        </p:nvSpPr>
        <p:spPr>
          <a:xfrm>
            <a:off x="381000" y="3266028"/>
            <a:ext cx="8534400" cy="2708434"/>
          </a:xfrm>
          <a:prstGeom prst="rect">
            <a:avLst/>
          </a:prstGeom>
          <a:noFill/>
        </p:spPr>
        <p:txBody>
          <a:bodyPr wrap="square" rtlCol="0">
            <a:spAutoFit/>
          </a:bodyPr>
          <a:lstStyle/>
          <a:p>
            <a:pPr eaLnBrk="1" hangingPunct="1"/>
            <a:r>
              <a:rPr lang="en-US" altLang="en-US" sz="2600" b="1" dirty="0">
                <a:solidFill>
                  <a:srgbClr val="000000"/>
                </a:solidFill>
                <a:cs typeface="Times New Roman" panose="02020603050405020304" pitchFamily="18" charset="0"/>
              </a:rPr>
              <a:t>Dimensions of sex</a:t>
            </a:r>
          </a:p>
          <a:p>
            <a:pPr lvl="1"/>
            <a:r>
              <a:rPr lang="en-US" altLang="en-US" dirty="0">
                <a:solidFill>
                  <a:srgbClr val="000000"/>
                </a:solidFill>
                <a:cs typeface="Times New Roman" panose="02020603050405020304" pitchFamily="18" charset="0"/>
              </a:rPr>
              <a:t>Genetic sex: XX or XY chromosomes</a:t>
            </a:r>
          </a:p>
          <a:p>
            <a:pPr lvl="1"/>
            <a:r>
              <a:rPr lang="en-US" altLang="en-US" dirty="0">
                <a:solidFill>
                  <a:srgbClr val="000000"/>
                </a:solidFill>
                <a:cs typeface="Times New Roman" panose="02020603050405020304" pitchFamily="18" charset="0"/>
              </a:rPr>
              <a:t>Gonadal sex: ovaries or testes</a:t>
            </a:r>
          </a:p>
          <a:p>
            <a:pPr lvl="1"/>
            <a:r>
              <a:rPr lang="en-US" altLang="en-US" dirty="0" smtClean="0">
                <a:solidFill>
                  <a:srgbClr val="000000"/>
                </a:solidFill>
                <a:cs typeface="Times New Roman" panose="02020603050405020304" pitchFamily="18" charset="0"/>
              </a:rPr>
              <a:t>Hormonal </a:t>
            </a:r>
            <a:r>
              <a:rPr lang="en-US" altLang="en-US" dirty="0">
                <a:solidFill>
                  <a:srgbClr val="000000"/>
                </a:solidFill>
                <a:cs typeface="Times New Roman" panose="02020603050405020304" pitchFamily="18" charset="0"/>
              </a:rPr>
              <a:t>sex: predominance of androgens or estrogens</a:t>
            </a:r>
          </a:p>
          <a:p>
            <a:pPr lvl="1"/>
            <a:r>
              <a:rPr lang="en-US" altLang="en-US" dirty="0" smtClean="0">
                <a:solidFill>
                  <a:srgbClr val="000000"/>
                </a:solidFill>
                <a:cs typeface="Times New Roman" panose="02020603050405020304" pitchFamily="18" charset="0"/>
              </a:rPr>
              <a:t>Genital </a:t>
            </a:r>
            <a:r>
              <a:rPr lang="en-US" altLang="en-US" dirty="0">
                <a:solidFill>
                  <a:srgbClr val="000000"/>
                </a:solidFill>
                <a:cs typeface="Times New Roman" panose="02020603050405020304" pitchFamily="18" charset="0"/>
              </a:rPr>
              <a:t>sex: clitoris and vagina in females; penis and scrotum in males</a:t>
            </a:r>
          </a:p>
          <a:p>
            <a:endParaRPr lang="en-US" b="1" dirty="0"/>
          </a:p>
        </p:txBody>
      </p:sp>
    </p:spTree>
    <p:extLst>
      <p:ext uri="{BB962C8B-B14F-4D97-AF65-F5344CB8AC3E}">
        <p14:creationId xmlns:p14="http://schemas.microsoft.com/office/powerpoint/2010/main" val="3933909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8610600" cy="1219200"/>
          </a:xfrm>
        </p:spPr>
        <p:txBody>
          <a:bodyPr/>
          <a:lstStyle/>
          <a:p>
            <a:pPr eaLnBrk="1" hangingPunct="1"/>
            <a:r>
              <a:rPr lang="en-US" altLang="en-US" dirty="0" smtClean="0">
                <a:solidFill>
                  <a:srgbClr val="000000"/>
                </a:solidFill>
                <a:cs typeface="Times New Roman" panose="02020603050405020304" pitchFamily="18" charset="0"/>
              </a:rPr>
              <a:t>Sexually Transmitted Diseases </a:t>
            </a:r>
            <a:endParaRPr lang="en-US" altLang="en-US" dirty="0" smtClean="0">
              <a:solidFill>
                <a:srgbClr val="000000"/>
              </a:solidFill>
              <a:latin typeface="Arial" panose="020B0604020202020204" pitchFamily="34" charset="0"/>
              <a:cs typeface="Times New Roman" panose="02020603050405020304" pitchFamily="18" charset="0"/>
            </a:endParaRPr>
          </a:p>
        </p:txBody>
      </p:sp>
      <p:sp>
        <p:nvSpPr>
          <p:cNvPr id="31747" name="Text Placeholder 2"/>
          <p:cNvSpPr>
            <a:spLocks noGrp="1"/>
          </p:cNvSpPr>
          <p:nvPr>
            <p:ph type="body" idx="1"/>
          </p:nvPr>
        </p:nvSpPr>
        <p:spPr>
          <a:xfrm>
            <a:off x="439268" y="1295400"/>
            <a:ext cx="8476132" cy="5029200"/>
          </a:xfrm>
        </p:spPr>
        <p:txBody>
          <a:bodyPr/>
          <a:lstStyle/>
          <a:p>
            <a:r>
              <a:rPr lang="en-US" altLang="en-US" sz="2400" dirty="0" smtClean="0">
                <a:solidFill>
                  <a:srgbClr val="000000"/>
                </a:solidFill>
                <a:cs typeface="Times New Roman" panose="02020603050405020304" pitchFamily="18" charset="0"/>
              </a:rPr>
              <a:t>a </a:t>
            </a:r>
            <a:r>
              <a:rPr lang="en-US" altLang="en-US" sz="2400" dirty="0">
                <a:solidFill>
                  <a:srgbClr val="000000"/>
                </a:solidFill>
                <a:cs typeface="Times New Roman" panose="02020603050405020304" pitchFamily="18" charset="0"/>
              </a:rPr>
              <a:t>disease passed from one person to another by intimate physical contact; a venereal </a:t>
            </a:r>
            <a:r>
              <a:rPr lang="en-US" altLang="en-US" sz="2400" dirty="0" smtClean="0">
                <a:solidFill>
                  <a:srgbClr val="000000"/>
                </a:solidFill>
                <a:cs typeface="Times New Roman" panose="02020603050405020304" pitchFamily="18" charset="0"/>
              </a:rPr>
              <a:t>disease (also called STD).</a:t>
            </a:r>
            <a:endParaRPr lang="en-US" altLang="en-US" sz="2400" dirty="0">
              <a:solidFill>
                <a:srgbClr val="000000"/>
              </a:solidFill>
              <a:cs typeface="Times New Roman" panose="02020603050405020304" pitchFamily="18" charset="0"/>
            </a:endParaRPr>
          </a:p>
          <a:p>
            <a:pPr lvl="1"/>
            <a:r>
              <a:rPr lang="en-US" altLang="en-US" sz="2000" dirty="0" smtClean="0">
                <a:solidFill>
                  <a:srgbClr val="000000"/>
                </a:solidFill>
                <a:cs typeface="Times New Roman" panose="02020603050405020304" pitchFamily="18" charset="0"/>
              </a:rPr>
              <a:t>Chlamydia</a:t>
            </a:r>
          </a:p>
          <a:p>
            <a:pPr lvl="1"/>
            <a:r>
              <a:rPr lang="en-US" altLang="en-US" sz="2000" dirty="0" smtClean="0">
                <a:solidFill>
                  <a:srgbClr val="000000"/>
                </a:solidFill>
                <a:cs typeface="Times New Roman" panose="02020603050405020304" pitchFamily="18" charset="0"/>
              </a:rPr>
              <a:t>Gonorrhea</a:t>
            </a:r>
          </a:p>
          <a:p>
            <a:pPr lvl="1"/>
            <a:r>
              <a:rPr lang="en-US" altLang="en-US" sz="2000" dirty="0" smtClean="0">
                <a:solidFill>
                  <a:srgbClr val="000000"/>
                </a:solidFill>
                <a:cs typeface="Times New Roman" panose="02020603050405020304" pitchFamily="18" charset="0"/>
              </a:rPr>
              <a:t>Hepatitis B</a:t>
            </a:r>
          </a:p>
          <a:p>
            <a:pPr lvl="1"/>
            <a:r>
              <a:rPr lang="en-US" altLang="en-US" sz="2000" dirty="0" smtClean="0">
                <a:solidFill>
                  <a:srgbClr val="000000"/>
                </a:solidFill>
                <a:cs typeface="Times New Roman" panose="02020603050405020304" pitchFamily="18" charset="0"/>
              </a:rPr>
              <a:t>Genital herpes</a:t>
            </a:r>
          </a:p>
          <a:p>
            <a:pPr lvl="1"/>
            <a:r>
              <a:rPr lang="en-US" altLang="en-US" sz="2000" dirty="0" smtClean="0">
                <a:solidFill>
                  <a:srgbClr val="000000"/>
                </a:solidFill>
                <a:cs typeface="Times New Roman" panose="02020603050405020304" pitchFamily="18" charset="0"/>
              </a:rPr>
              <a:t>Syphilis</a:t>
            </a:r>
          </a:p>
          <a:p>
            <a:pPr lvl="1"/>
            <a:r>
              <a:rPr lang="en-US" altLang="en-US" sz="2000" dirty="0" smtClean="0">
                <a:solidFill>
                  <a:srgbClr val="000000"/>
                </a:solidFill>
                <a:cs typeface="Times New Roman" panose="02020603050405020304" pitchFamily="18" charset="0"/>
              </a:rPr>
              <a:t>HPV (human papillomavirus)</a:t>
            </a:r>
          </a:p>
          <a:p>
            <a:pPr lvl="1"/>
            <a:r>
              <a:rPr lang="en-US" altLang="en-US" sz="2000" dirty="0" smtClean="0">
                <a:solidFill>
                  <a:srgbClr val="000000"/>
                </a:solidFill>
                <a:cs typeface="Times New Roman" panose="02020603050405020304" pitchFamily="18" charset="0"/>
              </a:rPr>
              <a:t>PID (pelvic inflammatory disease)</a:t>
            </a:r>
          </a:p>
          <a:p>
            <a:pPr lvl="1"/>
            <a:r>
              <a:rPr lang="en-US" altLang="en-US" sz="2000" dirty="0" smtClean="0">
                <a:solidFill>
                  <a:srgbClr val="000000"/>
                </a:solidFill>
                <a:cs typeface="Times New Roman" panose="02020603050405020304" pitchFamily="18" charset="0"/>
              </a:rPr>
              <a:t>HIV (human immunodeficiency virus)</a:t>
            </a:r>
          </a:p>
          <a:p>
            <a:pPr lvl="1"/>
            <a:r>
              <a:rPr lang="en-US" altLang="en-US" sz="2000" dirty="0" smtClean="0">
                <a:solidFill>
                  <a:srgbClr val="000000"/>
                </a:solidFill>
                <a:cs typeface="Times New Roman" panose="02020603050405020304" pitchFamily="18" charset="0"/>
              </a:rPr>
              <a:t>AIDS (acquired immune deficiency syndrome)</a:t>
            </a:r>
          </a:p>
        </p:txBody>
      </p:sp>
    </p:spTree>
    <p:extLst>
      <p:ext uri="{BB962C8B-B14F-4D97-AF65-F5344CB8AC3E}">
        <p14:creationId xmlns:p14="http://schemas.microsoft.com/office/powerpoint/2010/main" val="2884718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8610600" cy="1219200"/>
          </a:xfrm>
        </p:spPr>
        <p:txBody>
          <a:bodyPr/>
          <a:lstStyle/>
          <a:p>
            <a:pPr eaLnBrk="1" hangingPunct="1"/>
            <a:r>
              <a:rPr lang="en-US" altLang="en-US" dirty="0" smtClean="0">
                <a:solidFill>
                  <a:srgbClr val="000000"/>
                </a:solidFill>
                <a:cs typeface="Times New Roman" panose="02020603050405020304" pitchFamily="18" charset="0"/>
              </a:rPr>
              <a:t>Sexually Transmitted Diseases </a:t>
            </a:r>
            <a:endParaRPr lang="en-US" altLang="en-US" dirty="0" smtClean="0">
              <a:solidFill>
                <a:srgbClr val="000000"/>
              </a:solidFill>
              <a:latin typeface="Arial" panose="020B0604020202020204" pitchFamily="34" charset="0"/>
              <a:cs typeface="Times New Roman" panose="02020603050405020304" pitchFamily="18" charset="0"/>
            </a:endParaRPr>
          </a:p>
        </p:txBody>
      </p:sp>
      <p:sp>
        <p:nvSpPr>
          <p:cNvPr id="31747" name="Text Placeholder 2"/>
          <p:cNvSpPr>
            <a:spLocks noGrp="1"/>
          </p:cNvSpPr>
          <p:nvPr>
            <p:ph type="body" idx="1"/>
          </p:nvPr>
        </p:nvSpPr>
        <p:spPr>
          <a:xfrm>
            <a:off x="439268" y="1295400"/>
            <a:ext cx="8476132" cy="5029200"/>
          </a:xfrm>
        </p:spPr>
        <p:txBody>
          <a:bodyPr/>
          <a:lstStyle/>
          <a:p>
            <a:r>
              <a:rPr lang="en-US" altLang="en-US" sz="2400" b="1" dirty="0">
                <a:solidFill>
                  <a:srgbClr val="000000"/>
                </a:solidFill>
                <a:cs typeface="Times New Roman" panose="02020603050405020304" pitchFamily="18" charset="0"/>
              </a:rPr>
              <a:t>Risk factors for STDs: </a:t>
            </a:r>
            <a:endParaRPr lang="en-US" altLang="en-US" sz="2400" b="1" dirty="0" smtClean="0">
              <a:solidFill>
                <a:srgbClr val="000000"/>
              </a:solidFill>
              <a:cs typeface="Times New Roman" panose="02020603050405020304" pitchFamily="18" charset="0"/>
            </a:endParaRPr>
          </a:p>
          <a:p>
            <a:pPr lvl="1"/>
            <a:r>
              <a:rPr lang="en-US" altLang="en-US" sz="2000" dirty="0" smtClean="0">
                <a:solidFill>
                  <a:srgbClr val="000000"/>
                </a:solidFill>
                <a:cs typeface="Times New Roman" panose="02020603050405020304" pitchFamily="18" charset="0"/>
              </a:rPr>
              <a:t>unprotected </a:t>
            </a:r>
            <a:r>
              <a:rPr lang="en-US" altLang="en-US" sz="2000" dirty="0">
                <a:solidFill>
                  <a:srgbClr val="000000"/>
                </a:solidFill>
                <a:cs typeface="Times New Roman" panose="02020603050405020304" pitchFamily="18" charset="0"/>
              </a:rPr>
              <a:t>sex with infected </a:t>
            </a:r>
            <a:r>
              <a:rPr lang="en-US" altLang="en-US" sz="2000" dirty="0" smtClean="0">
                <a:solidFill>
                  <a:srgbClr val="000000"/>
                </a:solidFill>
                <a:cs typeface="Times New Roman" panose="02020603050405020304" pitchFamily="18" charset="0"/>
              </a:rPr>
              <a:t>person </a:t>
            </a:r>
          </a:p>
          <a:p>
            <a:pPr lvl="1"/>
            <a:r>
              <a:rPr lang="en-US" altLang="en-US" sz="2000" dirty="0" smtClean="0">
                <a:solidFill>
                  <a:srgbClr val="000000"/>
                </a:solidFill>
                <a:cs typeface="Times New Roman" panose="02020603050405020304" pitchFamily="18" charset="0"/>
              </a:rPr>
              <a:t>having </a:t>
            </a:r>
            <a:r>
              <a:rPr lang="en-US" altLang="en-US" sz="2000" dirty="0">
                <a:solidFill>
                  <a:srgbClr val="000000"/>
                </a:solidFill>
                <a:cs typeface="Times New Roman" panose="02020603050405020304" pitchFamily="18" charset="0"/>
              </a:rPr>
              <a:t>two or more sex </a:t>
            </a:r>
            <a:r>
              <a:rPr lang="en-US" altLang="en-US" sz="2000" dirty="0" smtClean="0">
                <a:solidFill>
                  <a:srgbClr val="000000"/>
                </a:solidFill>
                <a:cs typeface="Times New Roman" panose="02020603050405020304" pitchFamily="18" charset="0"/>
              </a:rPr>
              <a:t>partners</a:t>
            </a:r>
          </a:p>
          <a:p>
            <a:pPr lvl="1"/>
            <a:r>
              <a:rPr lang="en-US" altLang="en-US" sz="2000" dirty="0" smtClean="0">
                <a:solidFill>
                  <a:srgbClr val="000000"/>
                </a:solidFill>
                <a:cs typeface="Times New Roman" panose="02020603050405020304" pitchFamily="18" charset="0"/>
              </a:rPr>
              <a:t>sharing </a:t>
            </a:r>
            <a:r>
              <a:rPr lang="en-US" altLang="en-US" sz="2000" dirty="0">
                <a:solidFill>
                  <a:srgbClr val="000000"/>
                </a:solidFill>
                <a:cs typeface="Times New Roman" panose="02020603050405020304" pitchFamily="18" charset="0"/>
              </a:rPr>
              <a:t>needles or </a:t>
            </a:r>
            <a:r>
              <a:rPr lang="en-US" altLang="en-US" sz="2000" dirty="0" smtClean="0">
                <a:solidFill>
                  <a:srgbClr val="000000"/>
                </a:solidFill>
                <a:cs typeface="Times New Roman" panose="02020603050405020304" pitchFamily="18" charset="0"/>
              </a:rPr>
              <a:t>syringes</a:t>
            </a:r>
          </a:p>
          <a:p>
            <a:pPr lvl="1"/>
            <a:r>
              <a:rPr lang="en-US" altLang="en-US" sz="2000" dirty="0" smtClean="0">
                <a:solidFill>
                  <a:srgbClr val="000000"/>
                </a:solidFill>
                <a:cs typeface="Times New Roman" panose="02020603050405020304" pitchFamily="18" charset="0"/>
              </a:rPr>
              <a:t>having </a:t>
            </a:r>
            <a:r>
              <a:rPr lang="en-US" altLang="en-US" sz="2000" dirty="0">
                <a:solidFill>
                  <a:srgbClr val="000000"/>
                </a:solidFill>
                <a:cs typeface="Times New Roman" panose="02020603050405020304" pitchFamily="18" charset="0"/>
              </a:rPr>
              <a:t>sex with </a:t>
            </a:r>
            <a:r>
              <a:rPr lang="en-US" altLang="en-US" sz="2000" dirty="0" smtClean="0">
                <a:solidFill>
                  <a:srgbClr val="000000"/>
                </a:solidFill>
                <a:cs typeface="Times New Roman" panose="02020603050405020304" pitchFamily="18" charset="0"/>
              </a:rPr>
              <a:t>someone </a:t>
            </a:r>
            <a:r>
              <a:rPr lang="en-US" altLang="en-US" sz="2000" dirty="0">
                <a:solidFill>
                  <a:srgbClr val="000000"/>
                </a:solidFill>
                <a:cs typeface="Times New Roman" panose="02020603050405020304" pitchFamily="18" charset="0"/>
              </a:rPr>
              <a:t>who injects </a:t>
            </a:r>
            <a:r>
              <a:rPr lang="en-US" altLang="en-US" sz="2000" dirty="0" smtClean="0">
                <a:solidFill>
                  <a:srgbClr val="000000"/>
                </a:solidFill>
                <a:cs typeface="Times New Roman" panose="02020603050405020304" pitchFamily="18" charset="0"/>
              </a:rPr>
              <a:t>drugs</a:t>
            </a:r>
          </a:p>
          <a:p>
            <a:pPr lvl="1"/>
            <a:r>
              <a:rPr lang="en-US" altLang="en-US" sz="2000" dirty="0" smtClean="0">
                <a:solidFill>
                  <a:srgbClr val="000000"/>
                </a:solidFill>
                <a:cs typeface="Times New Roman" panose="02020603050405020304" pitchFamily="18" charset="0"/>
              </a:rPr>
              <a:t>HIV </a:t>
            </a:r>
            <a:r>
              <a:rPr lang="en-US" altLang="en-US" sz="2000" dirty="0">
                <a:solidFill>
                  <a:srgbClr val="000000"/>
                </a:solidFill>
                <a:cs typeface="Times New Roman" panose="02020603050405020304" pitchFamily="18" charset="0"/>
              </a:rPr>
              <a:t>infections are spread by direct contact with body fluids, blood, semen, and vaginal secretions, not through casual contact.</a:t>
            </a:r>
          </a:p>
          <a:p>
            <a:pPr marL="457200" lvl="1" indent="0">
              <a:buNone/>
            </a:pPr>
            <a:endParaRPr lang="en-US" altLang="en-US" sz="2200" dirty="0" smtClean="0">
              <a:solidFill>
                <a:srgbClr val="000000"/>
              </a:solidFill>
              <a:cs typeface="Times New Roman" panose="02020603050405020304" pitchFamily="18" charset="0"/>
            </a:endParaRPr>
          </a:p>
          <a:p>
            <a:r>
              <a:rPr lang="en-US" altLang="en-US" sz="2400" b="1" dirty="0">
                <a:solidFill>
                  <a:srgbClr val="000000"/>
                </a:solidFill>
                <a:cs typeface="Times New Roman" panose="02020603050405020304" pitchFamily="18" charset="0"/>
              </a:rPr>
              <a:t>Asymptomatic</a:t>
            </a:r>
            <a:r>
              <a:rPr lang="en-US" altLang="en-US" sz="2400" dirty="0">
                <a:solidFill>
                  <a:srgbClr val="000000"/>
                </a:solidFill>
                <a:cs typeface="Times New Roman" panose="02020603050405020304" pitchFamily="18" charset="0"/>
              </a:rPr>
              <a:t>: having a disease while lacking obvious symptoms of illness </a:t>
            </a:r>
          </a:p>
          <a:p>
            <a:endParaRPr lang="en-US" altLang="en-US" sz="2400" dirty="0">
              <a:solidFill>
                <a:srgbClr val="000000"/>
              </a:solidFill>
              <a:cs typeface="Times New Roman" panose="02020603050405020304" pitchFamily="18" charset="0"/>
            </a:endParaRPr>
          </a:p>
          <a:p>
            <a:endParaRPr lang="en-US" altLang="en-US" dirty="0" smtClean="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36566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Satisfaction and Sexual Problems</a:t>
            </a:r>
            <a:endParaRPr lang="en-US" dirty="0"/>
          </a:p>
        </p:txBody>
      </p:sp>
      <p:sp>
        <p:nvSpPr>
          <p:cNvPr id="3" name="Content Placeholder 2"/>
          <p:cNvSpPr>
            <a:spLocks noGrp="1"/>
          </p:cNvSpPr>
          <p:nvPr>
            <p:ph sz="half" idx="2"/>
          </p:nvPr>
        </p:nvSpPr>
        <p:spPr/>
        <p:txBody>
          <a:bodyPr/>
          <a:lstStyle/>
          <a:p>
            <a:r>
              <a:rPr lang="en-US" dirty="0" smtClean="0"/>
              <a:t>This section covers:</a:t>
            </a:r>
          </a:p>
          <a:p>
            <a:pPr lvl="1"/>
            <a:r>
              <a:rPr lang="en-US" sz="2000" dirty="0" smtClean="0"/>
              <a:t>Elements of Sexual Satisfaction</a:t>
            </a:r>
          </a:p>
          <a:p>
            <a:pPr lvl="1"/>
            <a:r>
              <a:rPr lang="en-US" sz="2000" dirty="0" smtClean="0"/>
              <a:t>Ways to Increase Intimacy and Communication</a:t>
            </a:r>
          </a:p>
          <a:p>
            <a:pPr lvl="1"/>
            <a:r>
              <a:rPr lang="en-US" sz="2000" dirty="0" smtClean="0"/>
              <a:t>Sexual Dysfunctions</a:t>
            </a:r>
          </a:p>
          <a:p>
            <a:pPr marL="457200" lvl="1"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95601"/>
            <a:ext cx="4114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432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
            <a:ext cx="8763000" cy="1219200"/>
          </a:xfrm>
        </p:spPr>
        <p:txBody>
          <a:bodyPr/>
          <a:lstStyle/>
          <a:p>
            <a:pPr eaLnBrk="1" hangingPunct="1"/>
            <a:r>
              <a:rPr lang="en-US" altLang="en-US" dirty="0">
                <a:solidFill>
                  <a:srgbClr val="000000"/>
                </a:solidFill>
                <a:cs typeface="Times New Roman" panose="02020603050405020304" pitchFamily="18" charset="0"/>
              </a:rPr>
              <a:t>Ways to increase intimacy and </a:t>
            </a:r>
            <a:r>
              <a:rPr lang="en-US" altLang="en-US" dirty="0" smtClean="0">
                <a:solidFill>
                  <a:srgbClr val="000000"/>
                </a:solidFill>
                <a:cs typeface="Times New Roman" panose="02020603050405020304" pitchFamily="18" charset="0"/>
              </a:rPr>
              <a:t>communication</a:t>
            </a:r>
            <a:endParaRPr lang="en-US" altLang="en-US" dirty="0">
              <a:solidFill>
                <a:srgbClr val="000000"/>
              </a:solidFill>
              <a:cs typeface="Times New Roman" panose="02020603050405020304" pitchFamily="18" charset="0"/>
            </a:endParaRPr>
          </a:p>
        </p:txBody>
      </p:sp>
      <p:sp>
        <p:nvSpPr>
          <p:cNvPr id="36867" name="Text Placeholder 2"/>
          <p:cNvSpPr>
            <a:spLocks noGrp="1"/>
          </p:cNvSpPr>
          <p:nvPr>
            <p:ph type="body" idx="1"/>
          </p:nvPr>
        </p:nvSpPr>
        <p:spPr>
          <a:xfrm>
            <a:off x="228600" y="1295400"/>
            <a:ext cx="8686800" cy="5181600"/>
          </a:xfrm>
        </p:spPr>
        <p:txBody>
          <a:bodyPr/>
          <a:lstStyle/>
          <a:p>
            <a:pPr lvl="1"/>
            <a:r>
              <a:rPr lang="en-US" altLang="en-US" sz="2400" dirty="0" smtClean="0">
                <a:solidFill>
                  <a:srgbClr val="000000"/>
                </a:solidFill>
                <a:cs typeface="Times New Roman" panose="02020603050405020304" pitchFamily="18" charset="0"/>
              </a:rPr>
              <a:t>Avoid “</a:t>
            </a:r>
            <a:r>
              <a:rPr lang="en-US" altLang="en-US" sz="2400" dirty="0" err="1" smtClean="0">
                <a:solidFill>
                  <a:srgbClr val="000000"/>
                </a:solidFill>
                <a:cs typeface="Times New Roman" panose="02020603050405020304" pitchFamily="18" charset="0"/>
              </a:rPr>
              <a:t>gunnysacking</a:t>
            </a:r>
            <a:r>
              <a:rPr lang="en-US" altLang="en-US" sz="2400" dirty="0" smtClean="0">
                <a:solidFill>
                  <a:srgbClr val="000000"/>
                </a:solidFill>
                <a:cs typeface="Times New Roman" panose="02020603050405020304" pitchFamily="18" charset="0"/>
              </a:rPr>
              <a:t>”</a:t>
            </a:r>
          </a:p>
          <a:p>
            <a:pPr lvl="2"/>
            <a:r>
              <a:rPr lang="en-US" altLang="en-US" sz="2000" dirty="0" smtClean="0">
                <a:solidFill>
                  <a:srgbClr val="000000"/>
                </a:solidFill>
                <a:cs typeface="Times New Roman" panose="02020603050405020304" pitchFamily="18" charset="0"/>
              </a:rPr>
              <a:t>Saving up feelings and complaints, then dumping them on partner during an argument or fight</a:t>
            </a:r>
            <a:endParaRPr lang="en-US" altLang="en-US" sz="2000" dirty="0">
              <a:solidFill>
                <a:srgbClr val="000000"/>
              </a:solidFill>
              <a:cs typeface="Times New Roman" panose="02020603050405020304" pitchFamily="18" charset="0"/>
            </a:endParaRPr>
          </a:p>
          <a:p>
            <a:pPr lvl="1"/>
            <a:r>
              <a:rPr lang="en-US" altLang="en-US" sz="2400" dirty="0">
                <a:solidFill>
                  <a:srgbClr val="000000"/>
                </a:solidFill>
                <a:cs typeface="Times New Roman" panose="02020603050405020304" pitchFamily="18" charset="0"/>
              </a:rPr>
              <a:t>Be open about feelings</a:t>
            </a:r>
          </a:p>
          <a:p>
            <a:pPr lvl="1"/>
            <a:r>
              <a:rPr lang="en-US" altLang="en-US" sz="2400" dirty="0">
                <a:solidFill>
                  <a:srgbClr val="000000"/>
                </a:solidFill>
                <a:cs typeface="Times New Roman" panose="02020603050405020304" pitchFamily="18" charset="0"/>
              </a:rPr>
              <a:t>Don’t attack the other person’s character</a:t>
            </a:r>
          </a:p>
          <a:p>
            <a:pPr lvl="1"/>
            <a:r>
              <a:rPr lang="en-US" altLang="en-US" sz="2400" dirty="0">
                <a:solidFill>
                  <a:srgbClr val="000000"/>
                </a:solidFill>
                <a:cs typeface="Times New Roman" panose="02020603050405020304" pitchFamily="18" charset="0"/>
              </a:rPr>
              <a:t>Don’t try to “win” a fight</a:t>
            </a:r>
          </a:p>
          <a:p>
            <a:pPr lvl="1"/>
            <a:r>
              <a:rPr lang="en-US" altLang="en-US" sz="2400" dirty="0">
                <a:solidFill>
                  <a:srgbClr val="000000"/>
                </a:solidFill>
                <a:cs typeface="Times New Roman" panose="02020603050405020304" pitchFamily="18" charset="0"/>
              </a:rPr>
              <a:t>Recognize that anger is appropriate</a:t>
            </a:r>
          </a:p>
          <a:p>
            <a:pPr lvl="1"/>
            <a:r>
              <a:rPr lang="en-US" altLang="en-US" sz="2400" dirty="0">
                <a:solidFill>
                  <a:srgbClr val="000000"/>
                </a:solidFill>
                <a:cs typeface="Times New Roman" panose="02020603050405020304" pitchFamily="18" charset="0"/>
              </a:rPr>
              <a:t>Try to see things through your partner’s eyes</a:t>
            </a:r>
          </a:p>
          <a:p>
            <a:pPr lvl="1"/>
            <a:r>
              <a:rPr lang="en-US" altLang="en-US" sz="2400" dirty="0">
                <a:solidFill>
                  <a:srgbClr val="000000"/>
                </a:solidFill>
                <a:cs typeface="Times New Roman" panose="02020603050405020304" pitchFamily="18" charset="0"/>
              </a:rPr>
              <a:t>Don’t be a “mind-reader”</a:t>
            </a:r>
          </a:p>
          <a:p>
            <a:pPr marL="457200" lvl="1" indent="0">
              <a:buNone/>
            </a:pPr>
            <a:endParaRPr lang="en-US" altLang="en-US" sz="2200" dirty="0" smtClean="0">
              <a:solidFill>
                <a:srgbClr val="000000"/>
              </a:solidFill>
              <a:latin typeface="Arial" panose="020B0604020202020204" pitchFamily="34" charset="0"/>
              <a:cs typeface="Times New Roman" panose="02020603050405020304" pitchFamily="18" charset="0"/>
            </a:endParaRPr>
          </a:p>
          <a:p>
            <a:pPr lvl="1"/>
            <a:endParaRPr lang="en-US" altLang="en-US" dirty="0" smtClean="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28107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
            <a:ext cx="8763000" cy="1219200"/>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Sexual Satisfaction</a:t>
            </a:r>
          </a:p>
        </p:txBody>
      </p:sp>
      <p:sp>
        <p:nvSpPr>
          <p:cNvPr id="36867" name="Text Placeholder 2"/>
          <p:cNvSpPr>
            <a:spLocks noGrp="1"/>
          </p:cNvSpPr>
          <p:nvPr>
            <p:ph type="body" idx="1"/>
          </p:nvPr>
        </p:nvSpPr>
        <p:spPr>
          <a:xfrm>
            <a:off x="228600" y="1295400"/>
            <a:ext cx="8686800" cy="5181600"/>
          </a:xfrm>
        </p:spPr>
        <p:txBody>
          <a:bodyPr/>
          <a:lstStyle/>
          <a:p>
            <a:pPr lvl="1"/>
            <a:endParaRPr lang="en-US" altLang="en-US" dirty="0" smtClean="0">
              <a:solidFill>
                <a:srgbClr val="000000"/>
              </a:solidFill>
              <a:cs typeface="Times New Roman" panose="02020603050405020304" pitchFamily="18" charset="0"/>
            </a:endParaRPr>
          </a:p>
          <a:p>
            <a:pPr eaLnBrk="1" hangingPunct="1"/>
            <a:r>
              <a:rPr lang="en-US" altLang="en-US" sz="2400" dirty="0" smtClean="0">
                <a:solidFill>
                  <a:srgbClr val="000000"/>
                </a:solidFill>
                <a:latin typeface="Arial" panose="020B0604020202020204" pitchFamily="34" charset="0"/>
                <a:cs typeface="Times New Roman" panose="02020603050405020304" pitchFamily="18" charset="0"/>
              </a:rPr>
              <a:t>Elements needed for healthy sexual relationships</a:t>
            </a:r>
          </a:p>
          <a:p>
            <a:pPr lvl="1"/>
            <a:r>
              <a:rPr lang="en-US" altLang="en-US" sz="2000" dirty="0">
                <a:solidFill>
                  <a:srgbClr val="000000"/>
                </a:solidFill>
                <a:cs typeface="Times New Roman" panose="02020603050405020304" pitchFamily="18" charset="0"/>
              </a:rPr>
              <a:t>sexual </a:t>
            </a:r>
            <a:r>
              <a:rPr lang="en-US" altLang="en-US" sz="2000" dirty="0" smtClean="0">
                <a:solidFill>
                  <a:srgbClr val="000000"/>
                </a:solidFill>
                <a:cs typeface="Times New Roman" panose="02020603050405020304" pitchFamily="18" charset="0"/>
              </a:rPr>
              <a:t>anticipation</a:t>
            </a:r>
          </a:p>
          <a:p>
            <a:pPr lvl="1"/>
            <a:r>
              <a:rPr lang="en-US" altLang="en-US" sz="2000" dirty="0" smtClean="0">
                <a:solidFill>
                  <a:srgbClr val="000000"/>
                </a:solidFill>
                <a:cs typeface="Times New Roman" panose="02020603050405020304" pitchFamily="18" charset="0"/>
              </a:rPr>
              <a:t>valuing </a:t>
            </a:r>
            <a:r>
              <a:rPr lang="en-US" altLang="en-US" sz="2000" dirty="0">
                <a:solidFill>
                  <a:srgbClr val="000000"/>
                </a:solidFill>
                <a:cs typeface="Times New Roman" panose="02020603050405020304" pitchFamily="18" charset="0"/>
              </a:rPr>
              <a:t>one’s </a:t>
            </a:r>
            <a:r>
              <a:rPr lang="en-US" altLang="en-US" sz="2000" dirty="0" smtClean="0">
                <a:solidFill>
                  <a:srgbClr val="000000"/>
                </a:solidFill>
                <a:cs typeface="Times New Roman" panose="02020603050405020304" pitchFamily="18" charset="0"/>
              </a:rPr>
              <a:t>sexuality</a:t>
            </a:r>
          </a:p>
          <a:p>
            <a:pPr lvl="1"/>
            <a:r>
              <a:rPr lang="en-US" altLang="en-US" sz="2000" dirty="0" smtClean="0">
                <a:solidFill>
                  <a:srgbClr val="000000"/>
                </a:solidFill>
                <a:cs typeface="Times New Roman" panose="02020603050405020304" pitchFamily="18" charset="0"/>
              </a:rPr>
              <a:t>believing </a:t>
            </a:r>
            <a:r>
              <a:rPr lang="en-US" altLang="en-US" sz="2000" dirty="0">
                <a:solidFill>
                  <a:srgbClr val="000000"/>
                </a:solidFill>
                <a:cs typeface="Times New Roman" panose="02020603050405020304" pitchFamily="18" charset="0"/>
              </a:rPr>
              <a:t>you deserve sexual </a:t>
            </a:r>
            <a:r>
              <a:rPr lang="en-US" altLang="en-US" sz="2000" dirty="0" smtClean="0">
                <a:solidFill>
                  <a:srgbClr val="000000"/>
                </a:solidFill>
                <a:cs typeface="Times New Roman" panose="02020603050405020304" pitchFamily="18" charset="0"/>
              </a:rPr>
              <a:t>pleasure</a:t>
            </a:r>
          </a:p>
          <a:p>
            <a:pPr lvl="1"/>
            <a:r>
              <a:rPr lang="en-US" altLang="en-US" sz="2000" dirty="0" smtClean="0">
                <a:solidFill>
                  <a:srgbClr val="000000"/>
                </a:solidFill>
                <a:cs typeface="Times New Roman" panose="02020603050405020304" pitchFamily="18" charset="0"/>
              </a:rPr>
              <a:t>valuing </a:t>
            </a:r>
            <a:r>
              <a:rPr lang="en-US" altLang="en-US" sz="2000" dirty="0">
                <a:solidFill>
                  <a:srgbClr val="000000"/>
                </a:solidFill>
                <a:cs typeface="Times New Roman" panose="02020603050405020304" pitchFamily="18" charset="0"/>
              </a:rPr>
              <a:t>intimacy</a:t>
            </a:r>
          </a:p>
          <a:p>
            <a:pPr marL="457200" lvl="1" indent="0">
              <a:buNone/>
            </a:pPr>
            <a:endParaRPr lang="en-US" altLang="en-US" sz="2200" dirty="0" smtClean="0">
              <a:solidFill>
                <a:srgbClr val="000000"/>
              </a:solidFill>
              <a:latin typeface="Arial" panose="020B0604020202020204" pitchFamily="34" charset="0"/>
              <a:cs typeface="Times New Roman" panose="02020603050405020304" pitchFamily="18" charset="0"/>
            </a:endParaRPr>
          </a:p>
          <a:p>
            <a:pPr lvl="1"/>
            <a:endParaRPr lang="en-US" altLang="en-US" dirty="0" smtClean="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82316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
            <a:ext cx="8686800" cy="1219199"/>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Sexual Dysfunctions</a:t>
            </a:r>
          </a:p>
        </p:txBody>
      </p:sp>
      <p:sp>
        <p:nvSpPr>
          <p:cNvPr id="40963" name="Text Placeholder 2"/>
          <p:cNvSpPr>
            <a:spLocks noGrp="1"/>
          </p:cNvSpPr>
          <p:nvPr>
            <p:ph type="body" idx="1"/>
          </p:nvPr>
        </p:nvSpPr>
        <p:spPr>
          <a:xfrm>
            <a:off x="152400" y="1371600"/>
            <a:ext cx="8991600" cy="5105400"/>
          </a:xfrm>
        </p:spPr>
        <p:txBody>
          <a:bodyPr/>
          <a:lstStyle/>
          <a:p>
            <a:pPr eaLnBrk="1" hangingPunct="1"/>
            <a:r>
              <a:rPr lang="en-US" altLang="en-US" sz="2400" b="1" dirty="0" smtClean="0">
                <a:solidFill>
                  <a:srgbClr val="000000"/>
                </a:solidFill>
                <a:cs typeface="Times New Roman" panose="02020603050405020304" pitchFamily="18" charset="0"/>
              </a:rPr>
              <a:t>Desire </a:t>
            </a:r>
            <a:r>
              <a:rPr lang="en-US" altLang="en-US" sz="2400" b="1" dirty="0">
                <a:solidFill>
                  <a:srgbClr val="000000"/>
                </a:solidFill>
                <a:cs typeface="Times New Roman" panose="02020603050405020304" pitchFamily="18" charset="0"/>
              </a:rPr>
              <a:t>disorders: </a:t>
            </a:r>
            <a:r>
              <a:rPr lang="en-US" altLang="en-US" sz="2400" dirty="0">
                <a:solidFill>
                  <a:srgbClr val="000000"/>
                </a:solidFill>
                <a:cs typeface="Times New Roman" panose="02020603050405020304" pitchFamily="18" charset="0"/>
              </a:rPr>
              <a:t>person has either little or no sexual motivation or has too </a:t>
            </a:r>
            <a:r>
              <a:rPr lang="en-US" altLang="en-US" sz="2400" dirty="0" smtClean="0">
                <a:solidFill>
                  <a:srgbClr val="000000"/>
                </a:solidFill>
                <a:cs typeface="Times New Roman" panose="02020603050405020304" pitchFamily="18" charset="0"/>
              </a:rPr>
              <a:t>much</a:t>
            </a:r>
          </a:p>
          <a:p>
            <a:r>
              <a:rPr lang="en-US" altLang="en-US" sz="2400" b="1" dirty="0">
                <a:solidFill>
                  <a:srgbClr val="000000"/>
                </a:solidFill>
                <a:cs typeface="Times New Roman" panose="02020603050405020304" pitchFamily="18" charset="0"/>
              </a:rPr>
              <a:t>Arousal disorders: </a:t>
            </a:r>
            <a:r>
              <a:rPr lang="en-US" altLang="en-US" sz="2400" dirty="0">
                <a:solidFill>
                  <a:srgbClr val="000000"/>
                </a:solidFill>
                <a:cs typeface="Times New Roman" panose="02020603050405020304" pitchFamily="18" charset="0"/>
              </a:rPr>
              <a:t>person desires sexual activity but does not become sexually </a:t>
            </a:r>
            <a:r>
              <a:rPr lang="en-US" altLang="en-US" sz="2400" dirty="0" smtClean="0">
                <a:solidFill>
                  <a:srgbClr val="000000"/>
                </a:solidFill>
                <a:cs typeface="Times New Roman" panose="02020603050405020304" pitchFamily="18" charset="0"/>
              </a:rPr>
              <a:t>aroused</a:t>
            </a:r>
          </a:p>
          <a:p>
            <a:r>
              <a:rPr lang="en-US" altLang="en-US" sz="2400" b="1" dirty="0">
                <a:solidFill>
                  <a:srgbClr val="000000"/>
                </a:solidFill>
                <a:cs typeface="Times New Roman" panose="02020603050405020304" pitchFamily="18" charset="0"/>
              </a:rPr>
              <a:t>Orgasm disorders: </a:t>
            </a:r>
            <a:r>
              <a:rPr lang="en-US" altLang="en-US" sz="2400" dirty="0">
                <a:solidFill>
                  <a:srgbClr val="000000"/>
                </a:solidFill>
                <a:cs typeface="Times New Roman" panose="02020603050405020304" pitchFamily="18" charset="0"/>
              </a:rPr>
              <a:t>person does not have orgasms or experiences orgasms too soon or too </a:t>
            </a:r>
            <a:r>
              <a:rPr lang="en-US" altLang="en-US" sz="2400" dirty="0" smtClean="0">
                <a:solidFill>
                  <a:srgbClr val="000000"/>
                </a:solidFill>
                <a:cs typeface="Times New Roman" panose="02020603050405020304" pitchFamily="18" charset="0"/>
              </a:rPr>
              <a:t>late</a:t>
            </a:r>
          </a:p>
          <a:p>
            <a:r>
              <a:rPr lang="en-US" altLang="en-US" sz="2400" b="1" dirty="0">
                <a:solidFill>
                  <a:srgbClr val="000000"/>
                </a:solidFill>
                <a:cs typeface="Times New Roman" panose="02020603050405020304" pitchFamily="18" charset="0"/>
              </a:rPr>
              <a:t>Sexual pain disorders: </a:t>
            </a:r>
            <a:r>
              <a:rPr lang="en-US" altLang="en-US" sz="2400" dirty="0">
                <a:solidFill>
                  <a:srgbClr val="000000"/>
                </a:solidFill>
                <a:cs typeface="Times New Roman" panose="02020603050405020304" pitchFamily="18" charset="0"/>
              </a:rPr>
              <a:t>person experiences pain which makes lovemaking uncomfortable </a:t>
            </a:r>
          </a:p>
          <a:p>
            <a:endParaRPr lang="en-US" altLang="en-US" sz="2600" dirty="0">
              <a:solidFill>
                <a:srgbClr val="000000"/>
              </a:solidFill>
              <a:cs typeface="Times New Roman" panose="02020603050405020304" pitchFamily="18" charset="0"/>
            </a:endParaRPr>
          </a:p>
          <a:p>
            <a:endParaRPr lang="en-US" altLang="en-US" sz="2600" dirty="0">
              <a:solidFill>
                <a:srgbClr val="000000"/>
              </a:solidFill>
              <a:cs typeface="Times New Roman" panose="02020603050405020304" pitchFamily="18" charset="0"/>
            </a:endParaRPr>
          </a:p>
          <a:p>
            <a:pPr eaLnBrk="1" hangingPunct="1"/>
            <a:endParaRPr lang="en-US" altLang="en-US" sz="26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523209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04800" y="1326994"/>
            <a:ext cx="8534400" cy="4997606"/>
          </a:xfrm>
        </p:spPr>
        <p:txBody>
          <a:bodyPr/>
          <a:lstStyle/>
          <a:p>
            <a:pPr marL="0" indent="0">
              <a:spcBef>
                <a:spcPts val="0"/>
              </a:spcBef>
              <a:buNone/>
            </a:pPr>
            <a:r>
              <a:rPr lang="en-US" sz="2000" dirty="0" smtClean="0"/>
              <a:t>Sex organs are the same in males</a:t>
            </a:r>
          </a:p>
          <a:p>
            <a:pPr marL="0" indent="0">
              <a:spcBef>
                <a:spcPts val="0"/>
              </a:spcBef>
              <a:buNone/>
            </a:pPr>
            <a:r>
              <a:rPr lang="en-US" sz="2000" dirty="0" smtClean="0"/>
              <a:t> and females at first. When </a:t>
            </a:r>
          </a:p>
          <a:p>
            <a:pPr marL="0" indent="0">
              <a:spcBef>
                <a:spcPts val="0"/>
              </a:spcBef>
              <a:buNone/>
            </a:pPr>
            <a:r>
              <a:rPr lang="en-US" sz="2000" b="1" dirty="0" smtClean="0"/>
              <a:t>androgens</a:t>
            </a:r>
            <a:r>
              <a:rPr lang="en-US" sz="2000" dirty="0" smtClean="0"/>
              <a:t> are absent, female</a:t>
            </a:r>
          </a:p>
          <a:p>
            <a:pPr marL="0" indent="0">
              <a:spcBef>
                <a:spcPts val="0"/>
              </a:spcBef>
              <a:buNone/>
            </a:pPr>
            <a:r>
              <a:rPr lang="en-US" sz="2000" dirty="0" smtClean="0"/>
              <a:t>structures develop, while male</a:t>
            </a:r>
          </a:p>
          <a:p>
            <a:pPr marL="0" indent="0">
              <a:spcBef>
                <a:spcPts val="0"/>
              </a:spcBef>
              <a:buNone/>
            </a:pPr>
            <a:r>
              <a:rPr lang="en-US" sz="2000" dirty="0" smtClean="0"/>
              <a:t>structures develop in the presence </a:t>
            </a:r>
          </a:p>
          <a:p>
            <a:pPr marL="0" indent="0">
              <a:spcBef>
                <a:spcPts val="0"/>
              </a:spcBef>
              <a:buNone/>
            </a:pPr>
            <a:r>
              <a:rPr lang="en-US" sz="2000" dirty="0" smtClean="0"/>
              <a:t>of androgens.</a:t>
            </a:r>
          </a:p>
          <a:p>
            <a:pPr marL="0" indent="0">
              <a:buNone/>
            </a:pPr>
            <a:endParaRPr lang="en-US" sz="2400" dirty="0" smtClean="0"/>
          </a:p>
          <a:p>
            <a:endParaRPr lang="en-US" dirty="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Prenatal Sexual Development</a:t>
            </a:r>
            <a:endParaRPr lang="en-US" dirty="0"/>
          </a:p>
        </p:txBody>
      </p:sp>
      <p:pic>
        <p:nvPicPr>
          <p:cNvPr id="1026" name="Picture 2" descr="C:\Users\Jeannette\Desktop\Coon PPT chapters\Coon 14E PPT project-ch 11 18 images\Coon 14E fig 11-1A p 351 undifferenti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803" y="1399276"/>
            <a:ext cx="4293077" cy="24265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eannette\Desktop\Coon PPT chapters\Coon 14E PPT project-ch 11 18 images\Coon 14E fig 11-1B p 351 female xx chromosom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69527"/>
            <a:ext cx="4038600" cy="2955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annette\Desktop\Coon PPT chapters\Coon 14E PPT project-ch 11 18 images\Coon 14E fig 11-1C p 351 male xy chromosom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540" y="35814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771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
            <a:ext cx="8686800" cy="1219199"/>
          </a:xfrm>
        </p:spPr>
        <p:txBody>
          <a:bodyPr/>
          <a:lstStyle/>
          <a:p>
            <a:pPr eaLnBrk="1" hangingPunct="1"/>
            <a:r>
              <a:rPr lang="en-US" altLang="en-US" dirty="0" smtClean="0">
                <a:solidFill>
                  <a:srgbClr val="000000"/>
                </a:solidFill>
                <a:cs typeface="Times New Roman" panose="02020603050405020304" pitchFamily="18" charset="0"/>
              </a:rPr>
              <a:t>Intersexuality</a:t>
            </a:r>
            <a:endParaRPr lang="en-US" altLang="en-US" dirty="0" smtClean="0">
              <a:solidFill>
                <a:srgbClr val="000000"/>
              </a:solidFill>
              <a:latin typeface="Arial" panose="020B0604020202020204" pitchFamily="34" charset="0"/>
              <a:cs typeface="Times New Roman" panose="02020603050405020304" pitchFamily="18" charset="0"/>
            </a:endParaRPr>
          </a:p>
        </p:txBody>
      </p:sp>
      <p:sp>
        <p:nvSpPr>
          <p:cNvPr id="7171" name="Text Placeholder 2"/>
          <p:cNvSpPr>
            <a:spLocks noGrp="1"/>
          </p:cNvSpPr>
          <p:nvPr>
            <p:ph type="body" idx="1"/>
          </p:nvPr>
        </p:nvSpPr>
        <p:spPr>
          <a:xfrm>
            <a:off x="439268" y="1396764"/>
            <a:ext cx="8476132" cy="5080236"/>
          </a:xfrm>
        </p:spPr>
        <p:txBody>
          <a:bodyPr/>
          <a:lstStyle/>
          <a:p>
            <a:pPr>
              <a:lnSpc>
                <a:spcPct val="90000"/>
              </a:lnSpc>
            </a:pPr>
            <a:endParaRPr lang="en-US" sz="2400" dirty="0" smtClean="0">
              <a:solidFill>
                <a:srgbClr val="000000"/>
              </a:solidFill>
              <a:ea typeface="Times New Roman"/>
            </a:endParaRPr>
          </a:p>
          <a:p>
            <a:pPr>
              <a:lnSpc>
                <a:spcPct val="90000"/>
              </a:lnSpc>
            </a:pPr>
            <a:r>
              <a:rPr lang="en-US" sz="2400" dirty="0" smtClean="0">
                <a:solidFill>
                  <a:srgbClr val="000000"/>
                </a:solidFill>
                <a:ea typeface="Times New Roman"/>
              </a:rPr>
              <a:t>Prenatal </a:t>
            </a:r>
            <a:r>
              <a:rPr lang="en-US" sz="2400" dirty="0">
                <a:solidFill>
                  <a:srgbClr val="000000"/>
                </a:solidFill>
                <a:ea typeface="Times New Roman"/>
              </a:rPr>
              <a:t>growth does not always match genetic sex</a:t>
            </a:r>
            <a:r>
              <a:rPr lang="en-US" sz="2400" dirty="0" smtClean="0">
                <a:solidFill>
                  <a:srgbClr val="000000"/>
                </a:solidFill>
                <a:ea typeface="Times New Roman"/>
              </a:rPr>
              <a:t>.</a:t>
            </a:r>
          </a:p>
          <a:p>
            <a:pPr lvl="1">
              <a:lnSpc>
                <a:spcPct val="90000"/>
              </a:lnSpc>
            </a:pPr>
            <a:r>
              <a:rPr lang="en-US" sz="2000" dirty="0" smtClean="0">
                <a:solidFill>
                  <a:srgbClr val="000000"/>
                </a:solidFill>
                <a:ea typeface="Times New Roman"/>
              </a:rPr>
              <a:t>Hormonal variations before birth can result in ambiguous sexual development.</a:t>
            </a:r>
          </a:p>
          <a:p>
            <a:pPr lvl="1">
              <a:lnSpc>
                <a:spcPct val="90000"/>
              </a:lnSpc>
            </a:pPr>
            <a:r>
              <a:rPr lang="en-US" sz="2000" dirty="0" smtClean="0">
                <a:solidFill>
                  <a:srgbClr val="000000"/>
                </a:solidFill>
                <a:ea typeface="Times New Roman"/>
              </a:rPr>
              <a:t>An </a:t>
            </a:r>
            <a:r>
              <a:rPr lang="en-US" sz="2000" b="1" dirty="0" smtClean="0">
                <a:solidFill>
                  <a:srgbClr val="000000"/>
                </a:solidFill>
                <a:ea typeface="Times New Roman"/>
              </a:rPr>
              <a:t>Intersexual person </a:t>
            </a:r>
            <a:r>
              <a:rPr lang="en-US" sz="2000" dirty="0" smtClean="0">
                <a:solidFill>
                  <a:srgbClr val="000000"/>
                </a:solidFill>
                <a:ea typeface="Times New Roman"/>
              </a:rPr>
              <a:t>is someone with ambiguous sexual anatomy</a:t>
            </a:r>
          </a:p>
          <a:p>
            <a:pPr>
              <a:lnSpc>
                <a:spcPct val="90000"/>
              </a:lnSpc>
            </a:pPr>
            <a:endParaRPr lang="en-US" sz="2400" dirty="0">
              <a:solidFill>
                <a:srgbClr val="000000"/>
              </a:solidFill>
              <a:ea typeface="Times New Roman"/>
            </a:endParaRPr>
          </a:p>
          <a:p>
            <a:pPr>
              <a:lnSpc>
                <a:spcPct val="90000"/>
              </a:lnSpc>
            </a:pPr>
            <a:endParaRPr lang="en-US" altLang="en-US"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347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8686800" cy="1219200"/>
          </a:xfrm>
        </p:spPr>
        <p:txBody>
          <a:bodyPr/>
          <a:lstStyle/>
          <a:p>
            <a:pPr eaLnBrk="1" hangingPunct="1"/>
            <a:r>
              <a:rPr lang="en-US" altLang="en-US" dirty="0" smtClean="0">
                <a:solidFill>
                  <a:srgbClr val="000000"/>
                </a:solidFill>
                <a:latin typeface="Arial" panose="020B0604020202020204" pitchFamily="34" charset="0"/>
                <a:cs typeface="Times New Roman" panose="02020603050405020304" pitchFamily="18" charset="0"/>
              </a:rPr>
              <a:t>Sexual Orientation</a:t>
            </a:r>
          </a:p>
        </p:txBody>
      </p:sp>
      <p:sp>
        <p:nvSpPr>
          <p:cNvPr id="9219" name="Text Placeholder 2"/>
          <p:cNvSpPr>
            <a:spLocks noGrp="1"/>
          </p:cNvSpPr>
          <p:nvPr>
            <p:ph type="body" idx="1"/>
          </p:nvPr>
        </p:nvSpPr>
        <p:spPr>
          <a:xfrm>
            <a:off x="439269" y="1396764"/>
            <a:ext cx="8095131" cy="4775436"/>
          </a:xfrm>
        </p:spPr>
        <p:txBody>
          <a:bodyPr/>
          <a:lstStyle/>
          <a:p>
            <a:pPr marL="0" indent="0">
              <a:lnSpc>
                <a:spcPct val="90000"/>
              </a:lnSpc>
              <a:buNone/>
            </a:pPr>
            <a:r>
              <a:rPr lang="en-US" altLang="en-US" sz="2400" b="1" dirty="0" smtClean="0">
                <a:solidFill>
                  <a:srgbClr val="000000"/>
                </a:solidFill>
                <a:cs typeface="Times New Roman" panose="02020603050405020304" pitchFamily="18" charset="0"/>
              </a:rPr>
              <a:t>Sexual Orientation:</a:t>
            </a:r>
          </a:p>
          <a:p>
            <a:pPr marL="0" indent="0">
              <a:lnSpc>
                <a:spcPct val="90000"/>
              </a:lnSpc>
              <a:buNone/>
            </a:pPr>
            <a:r>
              <a:rPr lang="en-US" altLang="en-US" sz="2400" dirty="0" smtClean="0">
                <a:solidFill>
                  <a:srgbClr val="000000"/>
                </a:solidFill>
                <a:cs typeface="Times New Roman" panose="02020603050405020304" pitchFamily="18" charset="0"/>
              </a:rPr>
              <a:t>The degree </a:t>
            </a:r>
            <a:r>
              <a:rPr lang="en-US" altLang="en-US" sz="2400" dirty="0">
                <a:solidFill>
                  <a:srgbClr val="000000"/>
                </a:solidFill>
                <a:cs typeface="Times New Roman" panose="02020603050405020304" pitchFamily="18" charset="0"/>
              </a:rPr>
              <a:t>of stable emotional and erotic </a:t>
            </a:r>
            <a:r>
              <a:rPr lang="en-US" altLang="en-US" sz="2400" dirty="0" smtClean="0">
                <a:solidFill>
                  <a:srgbClr val="000000"/>
                </a:solidFill>
                <a:cs typeface="Times New Roman" panose="02020603050405020304" pitchFamily="18" charset="0"/>
              </a:rPr>
              <a:t>attraction one has </a:t>
            </a:r>
            <a:r>
              <a:rPr lang="en-US" altLang="en-US" sz="2400" dirty="0">
                <a:solidFill>
                  <a:srgbClr val="000000"/>
                </a:solidFill>
                <a:cs typeface="Times New Roman" panose="02020603050405020304" pitchFamily="18" charset="0"/>
              </a:rPr>
              <a:t>to </a:t>
            </a:r>
            <a:endParaRPr lang="en-US" altLang="en-US" sz="2400" dirty="0" smtClean="0">
              <a:solidFill>
                <a:srgbClr val="000000"/>
              </a:solidFill>
              <a:cs typeface="Times New Roman" panose="02020603050405020304" pitchFamily="18" charset="0"/>
            </a:endParaRPr>
          </a:p>
          <a:p>
            <a:pPr lvl="1">
              <a:lnSpc>
                <a:spcPct val="90000"/>
              </a:lnSpc>
            </a:pPr>
            <a:r>
              <a:rPr lang="en-US" altLang="en-US" sz="2200" dirty="0" smtClean="0">
                <a:solidFill>
                  <a:srgbClr val="000000"/>
                </a:solidFill>
                <a:cs typeface="Times New Roman" panose="02020603050405020304" pitchFamily="18" charset="0"/>
              </a:rPr>
              <a:t>the </a:t>
            </a:r>
            <a:r>
              <a:rPr lang="en-US" altLang="en-US" sz="2200" dirty="0">
                <a:solidFill>
                  <a:srgbClr val="000000"/>
                </a:solidFill>
                <a:cs typeface="Times New Roman" panose="02020603050405020304" pitchFamily="18" charset="0"/>
              </a:rPr>
              <a:t>same </a:t>
            </a:r>
            <a:r>
              <a:rPr lang="en-US" altLang="en-US" sz="2200" dirty="0" smtClean="0">
                <a:solidFill>
                  <a:srgbClr val="000000"/>
                </a:solidFill>
                <a:cs typeface="Times New Roman" panose="02020603050405020304" pitchFamily="18" charset="0"/>
              </a:rPr>
              <a:t>sex (homosexual)</a:t>
            </a:r>
          </a:p>
          <a:p>
            <a:pPr lvl="1">
              <a:lnSpc>
                <a:spcPct val="90000"/>
              </a:lnSpc>
            </a:pPr>
            <a:r>
              <a:rPr lang="en-US" altLang="en-US" sz="2200" dirty="0" smtClean="0">
                <a:solidFill>
                  <a:srgbClr val="000000"/>
                </a:solidFill>
                <a:cs typeface="Times New Roman" panose="02020603050405020304" pitchFamily="18" charset="0"/>
              </a:rPr>
              <a:t>the </a:t>
            </a:r>
            <a:r>
              <a:rPr lang="en-US" altLang="en-US" sz="2200" dirty="0">
                <a:solidFill>
                  <a:srgbClr val="000000"/>
                </a:solidFill>
                <a:cs typeface="Times New Roman" panose="02020603050405020304" pitchFamily="18" charset="0"/>
              </a:rPr>
              <a:t>opposite </a:t>
            </a:r>
            <a:r>
              <a:rPr lang="en-US" altLang="en-US" sz="2200" dirty="0" smtClean="0">
                <a:solidFill>
                  <a:srgbClr val="000000"/>
                </a:solidFill>
                <a:cs typeface="Times New Roman" panose="02020603050405020304" pitchFamily="18" charset="0"/>
              </a:rPr>
              <a:t>sex (heterosexual)</a:t>
            </a:r>
          </a:p>
          <a:p>
            <a:pPr lvl="1">
              <a:lnSpc>
                <a:spcPct val="90000"/>
              </a:lnSpc>
            </a:pPr>
            <a:r>
              <a:rPr lang="en-US" altLang="en-US" sz="2200" dirty="0" smtClean="0">
                <a:solidFill>
                  <a:srgbClr val="000000"/>
                </a:solidFill>
                <a:cs typeface="Times New Roman" panose="02020603050405020304" pitchFamily="18" charset="0"/>
              </a:rPr>
              <a:t>both sexes (bisexual) </a:t>
            </a:r>
          </a:p>
          <a:p>
            <a:pPr lvl="1">
              <a:lnSpc>
                <a:spcPct val="90000"/>
              </a:lnSpc>
            </a:pPr>
            <a:r>
              <a:rPr lang="en-US" altLang="en-US" sz="2200" dirty="0" smtClean="0">
                <a:solidFill>
                  <a:srgbClr val="000000"/>
                </a:solidFill>
                <a:cs typeface="Times New Roman" panose="02020603050405020304" pitchFamily="18" charset="0"/>
              </a:rPr>
              <a:t>or neither sex (asexual)</a:t>
            </a:r>
          </a:p>
          <a:p>
            <a:pPr marL="457200" lvl="1" indent="0">
              <a:lnSpc>
                <a:spcPct val="90000"/>
              </a:lnSpc>
              <a:buNone/>
            </a:pPr>
            <a:endParaRPr lang="en-US" altLang="en-US" sz="2200" dirty="0">
              <a:solidFill>
                <a:srgbClr val="000000"/>
              </a:solidFill>
              <a:cs typeface="Times New Roman" panose="02020603050405020304" pitchFamily="18" charset="0"/>
            </a:endParaRPr>
          </a:p>
          <a:p>
            <a:r>
              <a:rPr lang="en-US" altLang="en-US" sz="2000" dirty="0">
                <a:solidFill>
                  <a:srgbClr val="000000"/>
                </a:solidFill>
                <a:cs typeface="Times New Roman" panose="02020603050405020304" pitchFamily="18" charset="0"/>
              </a:rPr>
              <a:t>Sexual orientation is usually quite stable</a:t>
            </a:r>
          </a:p>
          <a:p>
            <a:r>
              <a:rPr lang="en-US" altLang="en-US" sz="2000" dirty="0">
                <a:solidFill>
                  <a:srgbClr val="000000"/>
                </a:solidFill>
                <a:cs typeface="Times New Roman" panose="02020603050405020304" pitchFamily="18" charset="0"/>
              </a:rPr>
              <a:t>Sexual orientation is estimated 30-70% genetic across various research.</a:t>
            </a:r>
          </a:p>
          <a:p>
            <a:pPr marL="0" indent="0" eaLnBrk="1" hangingPunct="1">
              <a:lnSpc>
                <a:spcPct val="90000"/>
              </a:lnSpc>
              <a:buNone/>
            </a:pPr>
            <a:endParaRPr lang="en-US" altLang="en-US" dirty="0" smtClean="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2238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8686800" cy="1219200"/>
          </a:xfrm>
        </p:spPr>
        <p:txBody>
          <a:bodyPr/>
          <a:lstStyle/>
          <a:p>
            <a:pPr eaLnBrk="1" hangingPunct="1"/>
            <a:r>
              <a:rPr lang="en-US" altLang="en-US" dirty="0" smtClean="0">
                <a:solidFill>
                  <a:srgbClr val="000000"/>
                </a:solidFill>
                <a:cs typeface="Times New Roman" panose="02020603050405020304" pitchFamily="18" charset="0"/>
              </a:rPr>
              <a:t>Genes, Hormones, and Sexual Orientation</a:t>
            </a:r>
            <a:endParaRPr lang="en-US" altLang="en-US" dirty="0" smtClean="0">
              <a:solidFill>
                <a:srgbClr val="000000"/>
              </a:solidFill>
              <a:latin typeface="Arial" panose="020B0604020202020204" pitchFamily="34" charset="0"/>
              <a:cs typeface="Times New Roman" panose="02020603050405020304" pitchFamily="18" charset="0"/>
            </a:endParaRPr>
          </a:p>
        </p:txBody>
      </p:sp>
      <p:sp>
        <p:nvSpPr>
          <p:cNvPr id="10243" name="Text Placeholder 2"/>
          <p:cNvSpPr>
            <a:spLocks noGrp="1"/>
          </p:cNvSpPr>
          <p:nvPr>
            <p:ph type="body" idx="1"/>
          </p:nvPr>
        </p:nvSpPr>
        <p:spPr>
          <a:xfrm>
            <a:off x="439268" y="1396764"/>
            <a:ext cx="8399931" cy="4927836"/>
          </a:xfrm>
        </p:spPr>
        <p:txBody>
          <a:bodyPr/>
          <a:lstStyle/>
          <a:p>
            <a:pPr eaLnBrk="1" hangingPunct="1"/>
            <a:r>
              <a:rPr lang="en-US" altLang="en-US" sz="2400" dirty="0" smtClean="0">
                <a:solidFill>
                  <a:srgbClr val="000000"/>
                </a:solidFill>
                <a:cs typeface="Times New Roman" panose="02020603050405020304" pitchFamily="18" charset="0"/>
              </a:rPr>
              <a:t>Is sexual orientation biologically determined? </a:t>
            </a:r>
          </a:p>
          <a:p>
            <a:pPr marL="0" indent="0" eaLnBrk="1" hangingPunct="1">
              <a:buNone/>
            </a:pPr>
            <a:endParaRPr lang="en-US" altLang="en-US" sz="2400" dirty="0">
              <a:solidFill>
                <a:srgbClr val="000000"/>
              </a:solidFill>
              <a:cs typeface="Times New Roman" panose="02020603050405020304" pitchFamily="18" charset="0"/>
            </a:endParaRPr>
          </a:p>
          <a:p>
            <a:pPr marL="0" indent="0" eaLnBrk="1" hangingPunct="1">
              <a:buNone/>
            </a:pPr>
            <a:r>
              <a:rPr lang="en-US" altLang="en-US" sz="2400" dirty="0" smtClean="0">
                <a:solidFill>
                  <a:srgbClr val="000000"/>
                </a:solidFill>
                <a:cs typeface="Times New Roman" panose="02020603050405020304" pitchFamily="18" charset="0"/>
              </a:rPr>
              <a:t>Two theories that influence sexual orientation</a:t>
            </a:r>
          </a:p>
          <a:p>
            <a:pPr lvl="1"/>
            <a:r>
              <a:rPr lang="en-US" altLang="en-US" sz="2000" b="1" dirty="0" smtClean="0">
                <a:solidFill>
                  <a:srgbClr val="000000"/>
                </a:solidFill>
                <a:cs typeface="Times New Roman" panose="02020603050405020304" pitchFamily="18" charset="0"/>
              </a:rPr>
              <a:t>Sexually antagonistic selection </a:t>
            </a:r>
            <a:r>
              <a:rPr lang="en-US" altLang="en-US" sz="2000" dirty="0" smtClean="0">
                <a:solidFill>
                  <a:srgbClr val="000000"/>
                </a:solidFill>
                <a:cs typeface="Times New Roman" panose="02020603050405020304" pitchFamily="18" charset="0"/>
              </a:rPr>
              <a:t>suggests that genes that are the same across both sexes but expressed differently in males and females</a:t>
            </a:r>
          </a:p>
          <a:p>
            <a:pPr lvl="1"/>
            <a:r>
              <a:rPr lang="en-US" altLang="en-US" sz="2000" b="1" dirty="0" smtClean="0">
                <a:solidFill>
                  <a:srgbClr val="000000"/>
                </a:solidFill>
                <a:cs typeface="Times New Roman" panose="02020603050405020304" pitchFamily="18" charset="0"/>
              </a:rPr>
              <a:t>Epigenetics</a:t>
            </a:r>
            <a:r>
              <a:rPr lang="en-US" altLang="en-US" sz="2000" dirty="0" smtClean="0">
                <a:solidFill>
                  <a:srgbClr val="000000"/>
                </a:solidFill>
                <a:cs typeface="Times New Roman" panose="02020603050405020304" pitchFamily="18" charset="0"/>
              </a:rPr>
              <a:t>: the expression of genes during development. Variations in prenatal hormone levels may influence development of sexual orientation.</a:t>
            </a:r>
          </a:p>
          <a:p>
            <a:pPr lvl="1"/>
            <a:endParaRPr lang="en-US" altLang="en-US" sz="2000" b="1" dirty="0" smtClean="0">
              <a:solidFill>
                <a:srgbClr val="000000"/>
              </a:solidFill>
              <a:cs typeface="Times New Roman" panose="02020603050405020304" pitchFamily="18" charset="0"/>
            </a:endParaRPr>
          </a:p>
          <a:p>
            <a:pPr lvl="1"/>
            <a:endParaRPr lang="en-US" altLang="en-US" sz="2200" dirty="0" smtClean="0">
              <a:solidFill>
                <a:srgbClr val="000000"/>
              </a:solidFill>
              <a:cs typeface="Times New Roman" panose="02020603050405020304" pitchFamily="18" charset="0"/>
            </a:endParaRPr>
          </a:p>
          <a:p>
            <a:pPr lvl="1"/>
            <a:endParaRPr lang="en-US" altLang="en-US" sz="2200" dirty="0" smtClean="0">
              <a:solidFill>
                <a:srgbClr val="000000"/>
              </a:solidFill>
              <a:cs typeface="Times New Roman" panose="02020603050405020304" pitchFamily="18" charset="0"/>
            </a:endParaRPr>
          </a:p>
          <a:p>
            <a:pPr lvl="1"/>
            <a:endParaRPr lang="en-US" altLang="en-US" sz="2200" dirty="0" smtClean="0">
              <a:solidFill>
                <a:srgbClr val="000000"/>
              </a:solidFill>
              <a:cs typeface="Times New Roman" panose="02020603050405020304" pitchFamily="18" charset="0"/>
            </a:endParaRPr>
          </a:p>
        </p:txBody>
      </p:sp>
    </p:spTree>
    <p:extLst>
      <p:ext uri="{BB962C8B-B14F-4D97-AF65-F5344CB8AC3E}">
        <p14:creationId xmlns:p14="http://schemas.microsoft.com/office/powerpoint/2010/main" val="4097898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Homosexuality</a:t>
            </a:r>
            <a:endParaRPr lang="en-US" dirty="0"/>
          </a:p>
        </p:txBody>
      </p:sp>
      <p:sp>
        <p:nvSpPr>
          <p:cNvPr id="3" name="Text Placeholder 2"/>
          <p:cNvSpPr>
            <a:spLocks noGrp="1"/>
          </p:cNvSpPr>
          <p:nvPr>
            <p:ph type="body" idx="1"/>
          </p:nvPr>
        </p:nvSpPr>
        <p:spPr>
          <a:xfrm>
            <a:off x="439268" y="1396764"/>
            <a:ext cx="8247531" cy="4775436"/>
          </a:xfrm>
        </p:spPr>
        <p:txBody>
          <a:bodyPr/>
          <a:lstStyle/>
          <a:p>
            <a:r>
              <a:rPr lang="en-US" altLang="en-US" sz="2400" dirty="0" smtClean="0">
                <a:solidFill>
                  <a:srgbClr val="000000"/>
                </a:solidFill>
                <a:cs typeface="Times New Roman" panose="02020603050405020304" pitchFamily="18" charset="0"/>
              </a:rPr>
              <a:t>Parenting </a:t>
            </a:r>
            <a:r>
              <a:rPr lang="en-US" altLang="en-US" sz="2400" dirty="0">
                <a:solidFill>
                  <a:srgbClr val="000000"/>
                </a:solidFill>
                <a:cs typeface="Times New Roman" panose="02020603050405020304" pitchFamily="18" charset="0"/>
              </a:rPr>
              <a:t>does not make children homosexual.</a:t>
            </a:r>
          </a:p>
          <a:p>
            <a:r>
              <a:rPr lang="en-US" altLang="en-US" sz="2400" dirty="0" smtClean="0">
                <a:solidFill>
                  <a:srgbClr val="000000"/>
                </a:solidFill>
                <a:cs typeface="Times New Roman" panose="02020603050405020304" pitchFamily="18" charset="0"/>
              </a:rPr>
              <a:t>Homosexuals face potential rejection </a:t>
            </a:r>
            <a:r>
              <a:rPr lang="en-US" altLang="en-US" sz="2400" dirty="0">
                <a:solidFill>
                  <a:srgbClr val="000000"/>
                </a:solidFill>
                <a:cs typeface="Times New Roman" panose="02020603050405020304" pitchFamily="18" charset="0"/>
              </a:rPr>
              <a:t>by family and discrimination in hiring and housing.</a:t>
            </a:r>
          </a:p>
          <a:p>
            <a:pPr lvl="1"/>
            <a:r>
              <a:rPr lang="en-US" altLang="en-US" sz="2000" dirty="0">
                <a:solidFill>
                  <a:srgbClr val="000000"/>
                </a:solidFill>
                <a:cs typeface="Times New Roman" panose="02020603050405020304" pitchFamily="18" charset="0"/>
              </a:rPr>
              <a:t>Homophobia: prejudice, fear, and dislike directed at homosexuals</a:t>
            </a:r>
          </a:p>
          <a:p>
            <a:pPr lvl="1"/>
            <a:r>
              <a:rPr lang="en-US" altLang="en-US" sz="2000" dirty="0">
                <a:solidFill>
                  <a:srgbClr val="000000"/>
                </a:solidFill>
                <a:cs typeface="Times New Roman" panose="02020603050405020304" pitchFamily="18" charset="0"/>
              </a:rPr>
              <a:t>Heterosexism: the belief that heterosexuality is better or more natural than </a:t>
            </a:r>
            <a:r>
              <a:rPr lang="en-US" altLang="en-US" sz="2000" dirty="0" smtClean="0">
                <a:solidFill>
                  <a:srgbClr val="000000"/>
                </a:solidFill>
                <a:cs typeface="Times New Roman" panose="02020603050405020304" pitchFamily="18" charset="0"/>
              </a:rPr>
              <a:t>homosexuality</a:t>
            </a:r>
          </a:p>
          <a:p>
            <a:pPr marL="457200" lvl="1" indent="0">
              <a:buNone/>
            </a:pPr>
            <a:endParaRPr lang="en-US" altLang="en-US" sz="2000" dirty="0">
              <a:solidFill>
                <a:srgbClr val="000000"/>
              </a:solidFill>
              <a:cs typeface="Times New Roman" panose="02020603050405020304" pitchFamily="18" charset="0"/>
            </a:endParaRPr>
          </a:p>
          <a:p>
            <a:r>
              <a:rPr lang="en-US" altLang="en-US" sz="2400" dirty="0">
                <a:solidFill>
                  <a:srgbClr val="000000"/>
                </a:solidFill>
                <a:cs typeface="Times New Roman" panose="02020603050405020304" pitchFamily="18" charset="0"/>
              </a:rPr>
              <a:t>Much of this rejection is based on false stereotypes about gay and lesbian people.</a:t>
            </a:r>
          </a:p>
          <a:p>
            <a:endParaRPr lang="en-US" dirty="0"/>
          </a:p>
        </p:txBody>
      </p:sp>
    </p:spTree>
    <p:extLst>
      <p:ext uri="{BB962C8B-B14F-4D97-AF65-F5344CB8AC3E}">
        <p14:creationId xmlns:p14="http://schemas.microsoft.com/office/powerpoint/2010/main" val="2952866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28599" y="1371600"/>
            <a:ext cx="3886201" cy="5105400"/>
          </a:xfrm>
        </p:spPr>
        <p:txBody>
          <a:bodyPr/>
          <a:lstStyle/>
          <a:p>
            <a:r>
              <a:rPr lang="en-US" sz="2600" dirty="0" smtClean="0"/>
              <a:t>This section covers:</a:t>
            </a:r>
          </a:p>
          <a:p>
            <a:pPr lvl="1"/>
            <a:r>
              <a:rPr lang="en-US" sz="2000" dirty="0" smtClean="0"/>
              <a:t>Biological biasing effect</a:t>
            </a:r>
          </a:p>
          <a:p>
            <a:pPr lvl="1"/>
            <a:r>
              <a:rPr lang="en-US" sz="2000" dirty="0" smtClean="0"/>
              <a:t>Gender identity</a:t>
            </a:r>
          </a:p>
          <a:p>
            <a:pPr lvl="1"/>
            <a:r>
              <a:rPr lang="en-US" sz="2000" dirty="0" smtClean="0"/>
              <a:t>Gender role socialization</a:t>
            </a:r>
          </a:p>
          <a:p>
            <a:pPr lvl="1"/>
            <a:r>
              <a:rPr lang="en-US" sz="2000" dirty="0" smtClean="0"/>
              <a:t>Gender roles, gender role stereotypes, and gender role strain </a:t>
            </a:r>
          </a:p>
          <a:p>
            <a:pPr lvl="1"/>
            <a:r>
              <a:rPr lang="en-US" sz="2000" dirty="0" smtClean="0"/>
              <a:t>Psychological androgyny</a:t>
            </a:r>
          </a:p>
          <a:p>
            <a:pPr lvl="1"/>
            <a:r>
              <a:rPr lang="en-US" sz="2000" dirty="0" smtClean="0"/>
              <a:t>Gender </a:t>
            </a:r>
            <a:r>
              <a:rPr lang="en-US" sz="2000" dirty="0"/>
              <a:t>v</a:t>
            </a:r>
            <a:r>
              <a:rPr lang="en-US" sz="2000" dirty="0" smtClean="0"/>
              <a:t>ariance</a:t>
            </a:r>
            <a:endParaRPr lang="en-US" sz="2000" dirty="0"/>
          </a:p>
        </p:txBody>
      </p:sp>
      <p:sp>
        <p:nvSpPr>
          <p:cNvPr id="3" name="Title 2"/>
          <p:cNvSpPr>
            <a:spLocks noGrp="1"/>
          </p:cNvSpPr>
          <p:nvPr>
            <p:ph type="title"/>
          </p:nvPr>
        </p:nvSpPr>
        <p:spPr/>
        <p:txBody>
          <a:bodyPr/>
          <a:lstStyle/>
          <a:p>
            <a:r>
              <a:rPr lang="en-US" dirty="0" smtClean="0"/>
              <a:t>Gender Development and Variations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728" y="2057400"/>
            <a:ext cx="437351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70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9150</TotalTime>
  <Words>5157</Words>
  <Application>Microsoft Office PowerPoint</Application>
  <PresentationFormat>On-screen Show (4:3)</PresentationFormat>
  <Paragraphs>556</Paragraphs>
  <Slides>35</Slides>
  <Notes>31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MS PGothic</vt:lpstr>
      <vt:lpstr>Arial</vt:lpstr>
      <vt:lpstr>Calibri</vt:lpstr>
      <vt:lpstr>Tahoma</vt:lpstr>
      <vt:lpstr>Times New Roman</vt:lpstr>
      <vt:lpstr>Wingdings</vt:lpstr>
      <vt:lpstr>Wingdings 3</vt:lpstr>
      <vt:lpstr>1_Office Theme</vt:lpstr>
      <vt:lpstr>2_Office Theme</vt:lpstr>
      <vt:lpstr>4_Office Theme</vt:lpstr>
      <vt:lpstr>5_Office Theme</vt:lpstr>
      <vt:lpstr>3_Office Theme</vt:lpstr>
      <vt:lpstr>Sex, Gender, and Sexuality</vt:lpstr>
      <vt:lpstr>Sexual Development and Sexual Orientation</vt:lpstr>
      <vt:lpstr>Definitions and Dimensions of Sex</vt:lpstr>
      <vt:lpstr>Prenatal Sexual Development</vt:lpstr>
      <vt:lpstr>Intersexuality</vt:lpstr>
      <vt:lpstr>Sexual Orientation</vt:lpstr>
      <vt:lpstr>Genes, Hormones, and Sexual Orientation</vt:lpstr>
      <vt:lpstr>Homosexuality</vt:lpstr>
      <vt:lpstr>Gender Development and Variations</vt:lpstr>
      <vt:lpstr>Biological Biasing Effect</vt:lpstr>
      <vt:lpstr>Gender Identity</vt:lpstr>
      <vt:lpstr>Gender Roles</vt:lpstr>
      <vt:lpstr>Gender Role Concepts</vt:lpstr>
      <vt:lpstr>Gender Role Concepts</vt:lpstr>
      <vt:lpstr>Androgyny</vt:lpstr>
      <vt:lpstr>Bem Sex Role Inventory (BSRI)</vt:lpstr>
      <vt:lpstr>When Sex and Gender Do Not Match</vt:lpstr>
      <vt:lpstr>Sexual Behavior, Response, Attitudes, and Consequences</vt:lpstr>
      <vt:lpstr>Sexual Behavior and Arousal</vt:lpstr>
      <vt:lpstr>Sexual Behavior and Arousal</vt:lpstr>
      <vt:lpstr>Sexual Behavior and Arousal</vt:lpstr>
      <vt:lpstr>Human Sexual Response  (Masters and Johnson’s Research)</vt:lpstr>
      <vt:lpstr>Female sexual response cycle</vt:lpstr>
      <vt:lpstr>Male sexual response cycle</vt:lpstr>
      <vt:lpstr>Contemporary Attitudes About Sexual Behavior</vt:lpstr>
      <vt:lpstr>The Crime of Rape</vt:lpstr>
      <vt:lpstr>Paraphilic Disorders</vt:lpstr>
      <vt:lpstr>Pedophilic Disorder (Child Molestation)</vt:lpstr>
      <vt:lpstr>Pedophilic Disorder (Child Molestation)</vt:lpstr>
      <vt:lpstr>Sexually Transmitted Diseases </vt:lpstr>
      <vt:lpstr>Sexually Transmitted Diseases </vt:lpstr>
      <vt:lpstr>Sexual Satisfaction and Sexual Problems</vt:lpstr>
      <vt:lpstr>Ways to increase intimacy and communication</vt:lpstr>
      <vt:lpstr>Sexual Satisfaction</vt:lpstr>
      <vt:lpstr>Sexual Dysfunctions</vt:lpstr>
    </vt:vector>
  </TitlesOfParts>
  <Company>Cengage Learning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IP Biopsych Part 1</dc:title>
  <dc:creator>Rita Mitra</dc:creator>
  <cp:lastModifiedBy>Austin, Clayton</cp:lastModifiedBy>
  <cp:revision>1057</cp:revision>
  <dcterms:created xsi:type="dcterms:W3CDTF">2011-11-29T18:47:51Z</dcterms:created>
  <dcterms:modified xsi:type="dcterms:W3CDTF">2015-03-17T16:45:10Z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1907835000</vt:i4>
  </property>
  <property fmtid="{D5CDD505-2E9C-101B-9397-08002B2CF9AE}" pid="3" name="_NewReviewCycle">
    <vt:lpwstr/>
  </property>
  <property fmtid="{D5CDD505-2E9C-101B-9397-08002B2CF9AE}" pid="4" name="_EmailSubject">
    <vt:lpwstr>PowerPoints for Coon 14e</vt:lpwstr>
  </property>
  <property fmtid="{D5CDD505-2E9C-101B-9397-08002B2CF9AE}" pid="5" name="_AuthorEmail">
    <vt:lpwstr>shelli.newhart@cengage.com</vt:lpwstr>
  </property>
  <property fmtid="{D5CDD505-2E9C-101B-9397-08002B2CF9AE}" pid="6" name="_AuthorEmailDisplayName">
    <vt:lpwstr>Newhart, Shelli</vt:lpwstr>
  </property>
</Properties>
</file>