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10" r:id="rId3"/>
  </p:sldMasterIdLst>
  <p:notesMasterIdLst>
    <p:notesMasterId r:id="rId51"/>
  </p:notesMasterIdLst>
  <p:handoutMasterIdLst>
    <p:handoutMasterId r:id="rId52"/>
  </p:handoutMasterIdLst>
  <p:sldIdLst>
    <p:sldId id="375" r:id="rId4"/>
    <p:sldId id="467" r:id="rId5"/>
    <p:sldId id="445" r:id="rId6"/>
    <p:sldId id="391" r:id="rId7"/>
    <p:sldId id="392" r:id="rId8"/>
    <p:sldId id="469" r:id="rId9"/>
    <p:sldId id="458" r:id="rId10"/>
    <p:sldId id="452" r:id="rId11"/>
    <p:sldId id="451" r:id="rId12"/>
    <p:sldId id="460" r:id="rId13"/>
    <p:sldId id="459" r:id="rId14"/>
    <p:sldId id="453" r:id="rId15"/>
    <p:sldId id="468" r:id="rId16"/>
    <p:sldId id="407" r:id="rId17"/>
    <p:sldId id="466" r:id="rId18"/>
    <p:sldId id="470" r:id="rId19"/>
    <p:sldId id="454" r:id="rId20"/>
    <p:sldId id="456" r:id="rId21"/>
    <p:sldId id="472" r:id="rId22"/>
    <p:sldId id="473" r:id="rId23"/>
    <p:sldId id="474" r:id="rId24"/>
    <p:sldId id="475" r:id="rId25"/>
    <p:sldId id="476" r:id="rId26"/>
    <p:sldId id="477" r:id="rId27"/>
    <p:sldId id="478" r:id="rId28"/>
    <p:sldId id="479" r:id="rId29"/>
    <p:sldId id="480" r:id="rId30"/>
    <p:sldId id="481" r:id="rId31"/>
    <p:sldId id="482"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8" r:id="rId48"/>
    <p:sldId id="499" r:id="rId49"/>
    <p:sldId id="500"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20" clrIdx="3"/>
  <p:cmAuthor id="4" name="Charles Behensky" initials="CB"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7AF"/>
    <a:srgbClr val="000099"/>
    <a:srgbClr val="000066"/>
    <a:srgbClr val="6388FD"/>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68028" autoAdjust="0"/>
  </p:normalViewPr>
  <p:slideViewPr>
    <p:cSldViewPr>
      <p:cViewPr varScale="1">
        <p:scale>
          <a:sx n="74" d="100"/>
          <a:sy n="74" d="100"/>
        </p:scale>
        <p:origin x="10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148" y="-6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Other</c:v>
                </c:pt>
                <c:pt idx="1">
                  <c:v>Cognitive</c:v>
                </c:pt>
                <c:pt idx="2">
                  <c:v>Educational</c:v>
                </c:pt>
                <c:pt idx="3">
                  <c:v>Developmental</c:v>
                </c:pt>
                <c:pt idx="4">
                  <c:v>Industrial/Organizational</c:v>
                </c:pt>
                <c:pt idx="5">
                  <c:v>Neuroscience</c:v>
                </c:pt>
                <c:pt idx="6">
                  <c:v>Biological</c:v>
                </c:pt>
                <c:pt idx="7">
                  <c:v>Social</c:v>
                </c:pt>
                <c:pt idx="8">
                  <c:v>Counseling</c:v>
                </c:pt>
                <c:pt idx="9">
                  <c:v>Clinical</c:v>
                </c:pt>
              </c:strCache>
            </c:strRef>
          </c:cat>
          <c:val>
            <c:numRef>
              <c:f>Sheet1!$B$2:$B$11</c:f>
              <c:numCache>
                <c:formatCode>General</c:formatCode>
                <c:ptCount val="10"/>
                <c:pt idx="0">
                  <c:v>16.600000000000001</c:v>
                </c:pt>
                <c:pt idx="1">
                  <c:v>3.3</c:v>
                </c:pt>
                <c:pt idx="2">
                  <c:v>3.7</c:v>
                </c:pt>
                <c:pt idx="3">
                  <c:v>4.5</c:v>
                </c:pt>
                <c:pt idx="4">
                  <c:v>4.5</c:v>
                </c:pt>
                <c:pt idx="5">
                  <c:v>5.0999999999999996</c:v>
                </c:pt>
                <c:pt idx="6">
                  <c:v>5.0999999999999996</c:v>
                </c:pt>
                <c:pt idx="7">
                  <c:v>5.7</c:v>
                </c:pt>
                <c:pt idx="8">
                  <c:v>8.3000000000000007</c:v>
                </c:pt>
                <c:pt idx="9">
                  <c:v>48.3</c:v>
                </c:pt>
              </c:numCache>
            </c:numRef>
          </c:val>
        </c:ser>
        <c:dLbls>
          <c:dLblPos val="outEnd"/>
          <c:showLegendKey val="0"/>
          <c:showVal val="1"/>
          <c:showCatName val="0"/>
          <c:showSerName val="0"/>
          <c:showPercent val="0"/>
          <c:showBubbleSize val="0"/>
        </c:dLbls>
        <c:gapWidth val="73"/>
        <c:axId val="398629600"/>
        <c:axId val="398631952"/>
      </c:barChart>
      <c:catAx>
        <c:axId val="398629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8631952"/>
        <c:crosses val="autoZero"/>
        <c:auto val="1"/>
        <c:lblAlgn val="ctr"/>
        <c:lblOffset val="100"/>
        <c:noMultiLvlLbl val="0"/>
      </c:catAx>
      <c:valAx>
        <c:axId val="398631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smtClean="0"/>
                  <a:t>Percentage</a:t>
                </a:r>
                <a:endParaRPr lang="en-US" sz="1600" baseline="0"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8629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 </a:t>
            </a:r>
            <a:endParaRPr lang="en-US" dirty="0" smtClean="0"/>
          </a:p>
          <a:p>
            <a:pPr>
              <a:defRPr/>
            </a:pPr>
            <a:endParaRPr lang="en-US" dirty="0"/>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 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4.5454545454545452E-3"/>
                  <c:y val="-8.1250000000000003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45019921029608129"/>
                  <c:y val="-9.5015960842732491E-3"/>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601636966431825"/>
                      <c:h val="0.18649925516067248"/>
                    </c:manualLayout>
                  </c15:layout>
                </c:ext>
              </c:extLst>
            </c:dLbl>
            <c:dLbl>
              <c:idx val="2"/>
              <c:layout>
                <c:manualLayout>
                  <c:x val="-3.3758646347436257E-2"/>
                  <c:y val="-1.4653759443498643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209628401712942"/>
                      <c:h val="0.36428623111300279"/>
                    </c:manualLayout>
                  </c15:layout>
                </c:ext>
              </c:extLst>
            </c:dLbl>
            <c:dLbl>
              <c:idx val="3"/>
              <c:layout>
                <c:manualLayout>
                  <c:x val="-5.8240318644379979E-2"/>
                  <c:y val="0"/>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College and universities</c:v>
                </c:pt>
                <c:pt idx="1">
                  <c:v>Human service sector</c:v>
                </c:pt>
                <c:pt idx="2">
                  <c:v>Business/ government/ other</c:v>
                </c:pt>
                <c:pt idx="3">
                  <c:v>Other educational institutions</c:v>
                </c:pt>
              </c:strCache>
            </c:strRef>
          </c:cat>
          <c:val>
            <c:numRef>
              <c:f>Sheet1!$B$2:$B$5</c:f>
              <c:numCache>
                <c:formatCode>0%</c:formatCode>
                <c:ptCount val="4"/>
                <c:pt idx="0">
                  <c:v>0.32</c:v>
                </c:pt>
                <c:pt idx="1">
                  <c:v>0.37</c:v>
                </c:pt>
                <c:pt idx="2">
                  <c:v>0.21</c:v>
                </c:pt>
                <c:pt idx="3">
                  <c:v>0.08</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D4E81-2F82-493E-B7A2-D5F3CF060BD8}" type="doc">
      <dgm:prSet loTypeId="urn:microsoft.com/office/officeart/2005/8/layout/process2" loCatId="process" qsTypeId="urn:microsoft.com/office/officeart/2005/8/quickstyle/simple5" qsCatId="simple" csTypeId="urn:microsoft.com/office/officeart/2005/8/colors/colorful4" csCatId="colorful" phldr="1"/>
      <dgm:spPr/>
    </dgm:pt>
    <dgm:pt modelId="{718F738F-CB6C-470B-BAF5-8E3FF5357296}">
      <dgm:prSet phldrT="[Text]" custT="1"/>
      <dgm:spPr/>
      <dgm:t>
        <a:bodyPr/>
        <a:lstStyle/>
        <a:p>
          <a:r>
            <a:rPr lang="en-US" sz="2800" dirty="0" smtClean="0"/>
            <a:t>To Describe Behavior</a:t>
          </a:r>
          <a:endParaRPr lang="en-US" sz="2800" dirty="0"/>
        </a:p>
      </dgm:t>
    </dgm:pt>
    <dgm:pt modelId="{5E876D9F-E546-454E-AA27-41D876C1E4F8}" type="parTrans" cxnId="{BEBB819E-040E-4205-8956-094904BBA6B1}">
      <dgm:prSet/>
      <dgm:spPr/>
      <dgm:t>
        <a:bodyPr/>
        <a:lstStyle/>
        <a:p>
          <a:endParaRPr lang="en-US">
            <a:solidFill>
              <a:schemeClr val="tx1"/>
            </a:solidFill>
          </a:endParaRPr>
        </a:p>
      </dgm:t>
    </dgm:pt>
    <dgm:pt modelId="{3C9586E0-E55B-492D-AE0B-DFF0193ED143}" type="sibTrans" cxnId="{BEBB819E-040E-4205-8956-094904BBA6B1}">
      <dgm:prSet/>
      <dgm:spPr/>
      <dgm:t>
        <a:bodyPr/>
        <a:lstStyle/>
        <a:p>
          <a:endParaRPr lang="en-US" dirty="0">
            <a:solidFill>
              <a:schemeClr val="tx1"/>
            </a:solidFill>
          </a:endParaRPr>
        </a:p>
      </dgm:t>
    </dgm:pt>
    <dgm:pt modelId="{D4983166-AF36-49EE-8B46-B31EDF79A05F}">
      <dgm:prSet phldrT="[Text]" custT="1"/>
      <dgm:spPr/>
      <dgm:t>
        <a:bodyPr/>
        <a:lstStyle/>
        <a:p>
          <a:r>
            <a:rPr lang="en-US" sz="2800" dirty="0" smtClean="0"/>
            <a:t>To Explain Behavior</a:t>
          </a:r>
          <a:endParaRPr lang="en-US" sz="2800" dirty="0"/>
        </a:p>
      </dgm:t>
    </dgm:pt>
    <dgm:pt modelId="{DCEB96E4-9AC3-4518-A1B9-6CDCD8A08F08}" type="parTrans" cxnId="{0900833B-49F2-42E4-BBC1-7EB037D4BB0D}">
      <dgm:prSet/>
      <dgm:spPr/>
      <dgm:t>
        <a:bodyPr/>
        <a:lstStyle/>
        <a:p>
          <a:endParaRPr lang="en-US">
            <a:solidFill>
              <a:schemeClr val="tx1"/>
            </a:solidFill>
          </a:endParaRPr>
        </a:p>
      </dgm:t>
    </dgm:pt>
    <dgm:pt modelId="{5CFE1D93-C1D1-455E-A14D-B3BCB0F2CB9C}" type="sibTrans" cxnId="{0900833B-49F2-42E4-BBC1-7EB037D4BB0D}">
      <dgm:prSet/>
      <dgm:spPr/>
      <dgm:t>
        <a:bodyPr/>
        <a:lstStyle/>
        <a:p>
          <a:endParaRPr lang="en-US" dirty="0">
            <a:solidFill>
              <a:schemeClr val="tx1"/>
            </a:solidFill>
          </a:endParaRPr>
        </a:p>
      </dgm:t>
    </dgm:pt>
    <dgm:pt modelId="{48219878-24B8-4FF3-AF5E-551DF644DBDE}">
      <dgm:prSet phldrT="[Text]" custT="1"/>
      <dgm:spPr/>
      <dgm:t>
        <a:bodyPr/>
        <a:lstStyle/>
        <a:p>
          <a:r>
            <a:rPr lang="en-US" sz="2800" dirty="0" smtClean="0"/>
            <a:t>To Predict Behavior</a:t>
          </a:r>
          <a:endParaRPr lang="en-US" sz="2800" dirty="0"/>
        </a:p>
      </dgm:t>
    </dgm:pt>
    <dgm:pt modelId="{3C4CE276-D5D1-4289-82DC-E3D1DD470A2C}" type="parTrans" cxnId="{ACA37FCF-EA4B-4B67-9966-B9C93157B282}">
      <dgm:prSet/>
      <dgm:spPr/>
      <dgm:t>
        <a:bodyPr/>
        <a:lstStyle/>
        <a:p>
          <a:endParaRPr lang="en-US">
            <a:solidFill>
              <a:schemeClr val="tx1"/>
            </a:solidFill>
          </a:endParaRPr>
        </a:p>
      </dgm:t>
    </dgm:pt>
    <dgm:pt modelId="{46762A5B-3CF0-4E12-B708-ACA3A9DEFD81}" type="sibTrans" cxnId="{ACA37FCF-EA4B-4B67-9966-B9C93157B282}">
      <dgm:prSet/>
      <dgm:spPr/>
      <dgm:t>
        <a:bodyPr/>
        <a:lstStyle/>
        <a:p>
          <a:endParaRPr lang="en-US" dirty="0">
            <a:solidFill>
              <a:schemeClr val="tx1"/>
            </a:solidFill>
          </a:endParaRPr>
        </a:p>
      </dgm:t>
    </dgm:pt>
    <dgm:pt modelId="{6C34D70C-5BBF-4CF9-A86C-F47E1E6C2CFB}">
      <dgm:prSet custT="1"/>
      <dgm:spPr/>
      <dgm:t>
        <a:bodyPr/>
        <a:lstStyle/>
        <a:p>
          <a:r>
            <a:rPr lang="en-US" sz="2800" dirty="0" smtClean="0"/>
            <a:t>To Control or Change Behavior</a:t>
          </a:r>
          <a:endParaRPr lang="en-US" sz="2800" dirty="0"/>
        </a:p>
      </dgm:t>
    </dgm:pt>
    <dgm:pt modelId="{BE02FAC7-9B8C-471C-94E8-2701FA3D5168}" type="parTrans" cxnId="{E5555240-9B05-430D-A257-37B61ED19651}">
      <dgm:prSet/>
      <dgm:spPr/>
      <dgm:t>
        <a:bodyPr/>
        <a:lstStyle/>
        <a:p>
          <a:endParaRPr lang="en-US">
            <a:solidFill>
              <a:schemeClr val="tx1"/>
            </a:solidFill>
          </a:endParaRPr>
        </a:p>
      </dgm:t>
    </dgm:pt>
    <dgm:pt modelId="{DAAC060D-16BC-4DA3-B1EC-6C5913C6D460}" type="sibTrans" cxnId="{E5555240-9B05-430D-A257-37B61ED19651}">
      <dgm:prSet/>
      <dgm:spPr/>
      <dgm:t>
        <a:bodyPr/>
        <a:lstStyle/>
        <a:p>
          <a:endParaRPr lang="en-US" dirty="0">
            <a:solidFill>
              <a:schemeClr val="tx1"/>
            </a:solidFill>
          </a:endParaRPr>
        </a:p>
      </dgm:t>
    </dgm:pt>
    <dgm:pt modelId="{690DB413-017B-4C36-8750-411126FE9F8A}" type="pres">
      <dgm:prSet presAssocID="{92ED4E81-2F82-493E-B7A2-D5F3CF060BD8}" presName="linearFlow" presStyleCnt="0">
        <dgm:presLayoutVars>
          <dgm:resizeHandles val="exact"/>
        </dgm:presLayoutVars>
      </dgm:prSet>
      <dgm:spPr/>
    </dgm:pt>
    <dgm:pt modelId="{BE2A7504-6991-42C3-9538-2A188A40D85E}" type="pres">
      <dgm:prSet presAssocID="{718F738F-CB6C-470B-BAF5-8E3FF5357296}" presName="node" presStyleLbl="node1" presStyleIdx="0" presStyleCnt="4" custScaleX="333333">
        <dgm:presLayoutVars>
          <dgm:bulletEnabled val="1"/>
        </dgm:presLayoutVars>
      </dgm:prSet>
      <dgm:spPr/>
      <dgm:t>
        <a:bodyPr/>
        <a:lstStyle/>
        <a:p>
          <a:endParaRPr lang="en-US"/>
        </a:p>
      </dgm:t>
    </dgm:pt>
    <dgm:pt modelId="{6EC4F5FB-2C3E-4A9A-8EF7-743A6743EF61}" type="pres">
      <dgm:prSet presAssocID="{3C9586E0-E55B-492D-AE0B-DFF0193ED143}" presName="sibTrans" presStyleLbl="sibTrans2D1" presStyleIdx="0" presStyleCnt="3"/>
      <dgm:spPr/>
      <dgm:t>
        <a:bodyPr/>
        <a:lstStyle/>
        <a:p>
          <a:endParaRPr lang="en-US"/>
        </a:p>
      </dgm:t>
    </dgm:pt>
    <dgm:pt modelId="{F55F9A3B-8A31-4B36-A727-08A88188CAD3}" type="pres">
      <dgm:prSet presAssocID="{3C9586E0-E55B-492D-AE0B-DFF0193ED143}" presName="connectorText" presStyleLbl="sibTrans2D1" presStyleIdx="0" presStyleCnt="3"/>
      <dgm:spPr/>
      <dgm:t>
        <a:bodyPr/>
        <a:lstStyle/>
        <a:p>
          <a:endParaRPr lang="en-US"/>
        </a:p>
      </dgm:t>
    </dgm:pt>
    <dgm:pt modelId="{B14B2EC5-9DF2-41E1-BBF4-C5FA960384D3}" type="pres">
      <dgm:prSet presAssocID="{D4983166-AF36-49EE-8B46-B31EDF79A05F}" presName="node" presStyleLbl="node1" presStyleIdx="1" presStyleCnt="4" custScaleX="333333" custLinFactNeighborX="45833" custLinFactNeighborY="-4617">
        <dgm:presLayoutVars>
          <dgm:bulletEnabled val="1"/>
        </dgm:presLayoutVars>
      </dgm:prSet>
      <dgm:spPr/>
      <dgm:t>
        <a:bodyPr/>
        <a:lstStyle/>
        <a:p>
          <a:endParaRPr lang="en-US"/>
        </a:p>
      </dgm:t>
    </dgm:pt>
    <dgm:pt modelId="{EA880F49-A4FA-4D77-9ADC-C0481FDFC1D9}" type="pres">
      <dgm:prSet presAssocID="{5CFE1D93-C1D1-455E-A14D-B3BCB0F2CB9C}" presName="sibTrans" presStyleLbl="sibTrans2D1" presStyleIdx="1" presStyleCnt="3"/>
      <dgm:spPr/>
      <dgm:t>
        <a:bodyPr/>
        <a:lstStyle/>
        <a:p>
          <a:endParaRPr lang="en-US"/>
        </a:p>
      </dgm:t>
    </dgm:pt>
    <dgm:pt modelId="{3039B9A6-B972-4937-BCA3-06169E3EA553}" type="pres">
      <dgm:prSet presAssocID="{5CFE1D93-C1D1-455E-A14D-B3BCB0F2CB9C}" presName="connectorText" presStyleLbl="sibTrans2D1" presStyleIdx="1" presStyleCnt="3"/>
      <dgm:spPr/>
      <dgm:t>
        <a:bodyPr/>
        <a:lstStyle/>
        <a:p>
          <a:endParaRPr lang="en-US"/>
        </a:p>
      </dgm:t>
    </dgm:pt>
    <dgm:pt modelId="{076E7E5A-54C3-4819-86AA-F373D0BBE4DD}" type="pres">
      <dgm:prSet presAssocID="{48219878-24B8-4FF3-AF5E-551DF644DBDE}" presName="node" presStyleLbl="node1" presStyleIdx="2" presStyleCnt="4" custScaleX="333333">
        <dgm:presLayoutVars>
          <dgm:bulletEnabled val="1"/>
        </dgm:presLayoutVars>
      </dgm:prSet>
      <dgm:spPr/>
      <dgm:t>
        <a:bodyPr/>
        <a:lstStyle/>
        <a:p>
          <a:endParaRPr lang="en-US"/>
        </a:p>
      </dgm:t>
    </dgm:pt>
    <dgm:pt modelId="{58EEF2FC-DB3C-42D0-B0C6-E548D076B5E9}" type="pres">
      <dgm:prSet presAssocID="{46762A5B-3CF0-4E12-B708-ACA3A9DEFD81}" presName="sibTrans" presStyleLbl="sibTrans2D1" presStyleIdx="2" presStyleCnt="3"/>
      <dgm:spPr/>
      <dgm:t>
        <a:bodyPr/>
        <a:lstStyle/>
        <a:p>
          <a:endParaRPr lang="en-US"/>
        </a:p>
      </dgm:t>
    </dgm:pt>
    <dgm:pt modelId="{0B7E3138-CCB0-41B8-9B60-55E2AEFBEE5A}" type="pres">
      <dgm:prSet presAssocID="{46762A5B-3CF0-4E12-B708-ACA3A9DEFD81}" presName="connectorText" presStyleLbl="sibTrans2D1" presStyleIdx="2" presStyleCnt="3"/>
      <dgm:spPr/>
      <dgm:t>
        <a:bodyPr/>
        <a:lstStyle/>
        <a:p>
          <a:endParaRPr lang="en-US"/>
        </a:p>
      </dgm:t>
    </dgm:pt>
    <dgm:pt modelId="{C8B3DFBD-2494-45CD-AE1C-D78CFD3FD159}" type="pres">
      <dgm:prSet presAssocID="{6C34D70C-5BBF-4CF9-A86C-F47E1E6C2CFB}" presName="node" presStyleLbl="node1" presStyleIdx="3" presStyleCnt="4" custScaleX="333333">
        <dgm:presLayoutVars>
          <dgm:bulletEnabled val="1"/>
        </dgm:presLayoutVars>
      </dgm:prSet>
      <dgm:spPr/>
      <dgm:t>
        <a:bodyPr/>
        <a:lstStyle/>
        <a:p>
          <a:endParaRPr lang="en-US"/>
        </a:p>
      </dgm:t>
    </dgm:pt>
  </dgm:ptLst>
  <dgm:cxnLst>
    <dgm:cxn modelId="{EE797038-B5FA-4B46-9A5F-690381338883}" type="presOf" srcId="{46762A5B-3CF0-4E12-B708-ACA3A9DEFD81}" destId="{58EEF2FC-DB3C-42D0-B0C6-E548D076B5E9}" srcOrd="0" destOrd="0" presId="urn:microsoft.com/office/officeart/2005/8/layout/process2"/>
    <dgm:cxn modelId="{47B3D94A-C4E2-4F1A-94B4-F65747FE2DB9}" type="presOf" srcId="{5CFE1D93-C1D1-455E-A14D-B3BCB0F2CB9C}" destId="{3039B9A6-B972-4937-BCA3-06169E3EA553}" srcOrd="1" destOrd="0" presId="urn:microsoft.com/office/officeart/2005/8/layout/process2"/>
    <dgm:cxn modelId="{ACA37FCF-EA4B-4B67-9966-B9C93157B282}" srcId="{92ED4E81-2F82-493E-B7A2-D5F3CF060BD8}" destId="{48219878-24B8-4FF3-AF5E-551DF644DBDE}" srcOrd="2" destOrd="0" parTransId="{3C4CE276-D5D1-4289-82DC-E3D1DD470A2C}" sibTransId="{46762A5B-3CF0-4E12-B708-ACA3A9DEFD81}"/>
    <dgm:cxn modelId="{A195AA5B-4B05-41E0-9237-A76F9D77559A}" type="presOf" srcId="{5CFE1D93-C1D1-455E-A14D-B3BCB0F2CB9C}" destId="{EA880F49-A4FA-4D77-9ADC-C0481FDFC1D9}" srcOrd="0" destOrd="0" presId="urn:microsoft.com/office/officeart/2005/8/layout/process2"/>
    <dgm:cxn modelId="{ECE379F6-D3A3-4918-B4C5-F5A5FB131BD7}" type="presOf" srcId="{92ED4E81-2F82-493E-B7A2-D5F3CF060BD8}" destId="{690DB413-017B-4C36-8750-411126FE9F8A}" srcOrd="0" destOrd="0" presId="urn:microsoft.com/office/officeart/2005/8/layout/process2"/>
    <dgm:cxn modelId="{1D78668D-D9CB-43EC-A5FD-1A461D592DB0}" type="presOf" srcId="{6C34D70C-5BBF-4CF9-A86C-F47E1E6C2CFB}" destId="{C8B3DFBD-2494-45CD-AE1C-D78CFD3FD159}" srcOrd="0" destOrd="0" presId="urn:microsoft.com/office/officeart/2005/8/layout/process2"/>
    <dgm:cxn modelId="{68D5DC85-C789-4228-8007-CEA0760B2D1D}" type="presOf" srcId="{48219878-24B8-4FF3-AF5E-551DF644DBDE}" destId="{076E7E5A-54C3-4819-86AA-F373D0BBE4DD}" srcOrd="0" destOrd="0" presId="urn:microsoft.com/office/officeart/2005/8/layout/process2"/>
    <dgm:cxn modelId="{7207D986-31E9-434D-9475-CD8C0C1B7751}" type="presOf" srcId="{3C9586E0-E55B-492D-AE0B-DFF0193ED143}" destId="{6EC4F5FB-2C3E-4A9A-8EF7-743A6743EF61}" srcOrd="0" destOrd="0" presId="urn:microsoft.com/office/officeart/2005/8/layout/process2"/>
    <dgm:cxn modelId="{6D112802-0BC9-44C5-8D03-B18DD1F9144B}" type="presOf" srcId="{D4983166-AF36-49EE-8B46-B31EDF79A05F}" destId="{B14B2EC5-9DF2-41E1-BBF4-C5FA960384D3}" srcOrd="0" destOrd="0" presId="urn:microsoft.com/office/officeart/2005/8/layout/process2"/>
    <dgm:cxn modelId="{67772841-819E-4EEC-8349-45729A65BA2A}" type="presOf" srcId="{46762A5B-3CF0-4E12-B708-ACA3A9DEFD81}" destId="{0B7E3138-CCB0-41B8-9B60-55E2AEFBEE5A}" srcOrd="1" destOrd="0" presId="urn:microsoft.com/office/officeart/2005/8/layout/process2"/>
    <dgm:cxn modelId="{0900833B-49F2-42E4-BBC1-7EB037D4BB0D}" srcId="{92ED4E81-2F82-493E-B7A2-D5F3CF060BD8}" destId="{D4983166-AF36-49EE-8B46-B31EDF79A05F}" srcOrd="1" destOrd="0" parTransId="{DCEB96E4-9AC3-4518-A1B9-6CDCD8A08F08}" sibTransId="{5CFE1D93-C1D1-455E-A14D-B3BCB0F2CB9C}"/>
    <dgm:cxn modelId="{BEBB819E-040E-4205-8956-094904BBA6B1}" srcId="{92ED4E81-2F82-493E-B7A2-D5F3CF060BD8}" destId="{718F738F-CB6C-470B-BAF5-8E3FF5357296}" srcOrd="0" destOrd="0" parTransId="{5E876D9F-E546-454E-AA27-41D876C1E4F8}" sibTransId="{3C9586E0-E55B-492D-AE0B-DFF0193ED143}"/>
    <dgm:cxn modelId="{CECFD778-E578-479F-AA56-43A68E77365D}" type="presOf" srcId="{718F738F-CB6C-470B-BAF5-8E3FF5357296}" destId="{BE2A7504-6991-42C3-9538-2A188A40D85E}" srcOrd="0" destOrd="0" presId="urn:microsoft.com/office/officeart/2005/8/layout/process2"/>
    <dgm:cxn modelId="{02A4E675-504C-4FB6-8A81-0DD535E49D3A}" type="presOf" srcId="{3C9586E0-E55B-492D-AE0B-DFF0193ED143}" destId="{F55F9A3B-8A31-4B36-A727-08A88188CAD3}" srcOrd="1" destOrd="0" presId="urn:microsoft.com/office/officeart/2005/8/layout/process2"/>
    <dgm:cxn modelId="{E5555240-9B05-430D-A257-37B61ED19651}" srcId="{92ED4E81-2F82-493E-B7A2-D5F3CF060BD8}" destId="{6C34D70C-5BBF-4CF9-A86C-F47E1E6C2CFB}" srcOrd="3" destOrd="0" parTransId="{BE02FAC7-9B8C-471C-94E8-2701FA3D5168}" sibTransId="{DAAC060D-16BC-4DA3-B1EC-6C5913C6D460}"/>
    <dgm:cxn modelId="{C431679D-D09F-4AB6-94D7-49808DEC1362}" type="presParOf" srcId="{690DB413-017B-4C36-8750-411126FE9F8A}" destId="{BE2A7504-6991-42C3-9538-2A188A40D85E}" srcOrd="0" destOrd="0" presId="urn:microsoft.com/office/officeart/2005/8/layout/process2"/>
    <dgm:cxn modelId="{6FB9D998-BD4C-4D77-B2AE-C7521EA1A6DD}" type="presParOf" srcId="{690DB413-017B-4C36-8750-411126FE9F8A}" destId="{6EC4F5FB-2C3E-4A9A-8EF7-743A6743EF61}" srcOrd="1" destOrd="0" presId="urn:microsoft.com/office/officeart/2005/8/layout/process2"/>
    <dgm:cxn modelId="{4CB3307E-75E3-40E1-BFC2-BF99824D6998}" type="presParOf" srcId="{6EC4F5FB-2C3E-4A9A-8EF7-743A6743EF61}" destId="{F55F9A3B-8A31-4B36-A727-08A88188CAD3}" srcOrd="0" destOrd="0" presId="urn:microsoft.com/office/officeart/2005/8/layout/process2"/>
    <dgm:cxn modelId="{42D156AC-879F-4D97-9140-DCFF516AF536}" type="presParOf" srcId="{690DB413-017B-4C36-8750-411126FE9F8A}" destId="{B14B2EC5-9DF2-41E1-BBF4-C5FA960384D3}" srcOrd="2" destOrd="0" presId="urn:microsoft.com/office/officeart/2005/8/layout/process2"/>
    <dgm:cxn modelId="{88B97601-12D7-4D34-BAF6-74FDCA465B79}" type="presParOf" srcId="{690DB413-017B-4C36-8750-411126FE9F8A}" destId="{EA880F49-A4FA-4D77-9ADC-C0481FDFC1D9}" srcOrd="3" destOrd="0" presId="urn:microsoft.com/office/officeart/2005/8/layout/process2"/>
    <dgm:cxn modelId="{3CE2FF77-7327-4C35-9784-341AB27A6990}" type="presParOf" srcId="{EA880F49-A4FA-4D77-9ADC-C0481FDFC1D9}" destId="{3039B9A6-B972-4937-BCA3-06169E3EA553}" srcOrd="0" destOrd="0" presId="urn:microsoft.com/office/officeart/2005/8/layout/process2"/>
    <dgm:cxn modelId="{0B1FE9AE-8987-45C3-8C54-321695D6516F}" type="presParOf" srcId="{690DB413-017B-4C36-8750-411126FE9F8A}" destId="{076E7E5A-54C3-4819-86AA-F373D0BBE4DD}" srcOrd="4" destOrd="0" presId="urn:microsoft.com/office/officeart/2005/8/layout/process2"/>
    <dgm:cxn modelId="{F203AA8B-F6DA-4560-ADB7-3E808054564A}" type="presParOf" srcId="{690DB413-017B-4C36-8750-411126FE9F8A}" destId="{58EEF2FC-DB3C-42D0-B0C6-E548D076B5E9}" srcOrd="5" destOrd="0" presId="urn:microsoft.com/office/officeart/2005/8/layout/process2"/>
    <dgm:cxn modelId="{4D14ACB3-D967-4BFF-83DB-0256A2E681A5}" type="presParOf" srcId="{58EEF2FC-DB3C-42D0-B0C6-E548D076B5E9}" destId="{0B7E3138-CCB0-41B8-9B60-55E2AEFBEE5A}" srcOrd="0" destOrd="0" presId="urn:microsoft.com/office/officeart/2005/8/layout/process2"/>
    <dgm:cxn modelId="{90F2E930-2B33-4FFF-A2FE-D5EB7FBC93E5}" type="presParOf" srcId="{690DB413-017B-4C36-8750-411126FE9F8A}" destId="{C8B3DFBD-2494-45CD-AE1C-D78CFD3FD159}"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ED4E81-2F82-493E-B7A2-D5F3CF060BD8}" type="doc">
      <dgm:prSet loTypeId="urn:microsoft.com/office/officeart/2005/8/layout/process2" loCatId="process" qsTypeId="urn:microsoft.com/office/officeart/2005/8/quickstyle/simple5" qsCatId="simple" csTypeId="urn:microsoft.com/office/officeart/2005/8/colors/colorful4" csCatId="colorful" phldr="1"/>
      <dgm:spPr/>
    </dgm:pt>
    <dgm:pt modelId="{718F738F-CB6C-470B-BAF5-8E3FF5357296}">
      <dgm:prSet phldrT="[Text]" custT="1"/>
      <dgm:spPr/>
      <dgm:t>
        <a:bodyPr/>
        <a:lstStyle/>
        <a:p>
          <a:r>
            <a:rPr lang="en-US" sz="2400" dirty="0" smtClean="0"/>
            <a:t>Observe behavior or other phenomena</a:t>
          </a:r>
          <a:endParaRPr lang="en-US" sz="2400" dirty="0"/>
        </a:p>
      </dgm:t>
    </dgm:pt>
    <dgm:pt modelId="{5E876D9F-E546-454E-AA27-41D876C1E4F8}" type="parTrans" cxnId="{BEBB819E-040E-4205-8956-094904BBA6B1}">
      <dgm:prSet/>
      <dgm:spPr/>
      <dgm:t>
        <a:bodyPr/>
        <a:lstStyle/>
        <a:p>
          <a:endParaRPr lang="en-US">
            <a:solidFill>
              <a:schemeClr val="tx1"/>
            </a:solidFill>
          </a:endParaRPr>
        </a:p>
      </dgm:t>
    </dgm:pt>
    <dgm:pt modelId="{3C9586E0-E55B-492D-AE0B-DFF0193ED143}" type="sibTrans" cxnId="{BEBB819E-040E-4205-8956-094904BBA6B1}">
      <dgm:prSet/>
      <dgm:spPr/>
      <dgm:t>
        <a:bodyPr/>
        <a:lstStyle/>
        <a:p>
          <a:endParaRPr lang="en-US" dirty="0">
            <a:solidFill>
              <a:schemeClr val="tx1"/>
            </a:solidFill>
          </a:endParaRPr>
        </a:p>
      </dgm:t>
    </dgm:pt>
    <dgm:pt modelId="{D4983166-AF36-49EE-8B46-B31EDF79A05F}">
      <dgm:prSet phldrT="[Text]" custT="1"/>
      <dgm:spPr/>
      <dgm:t>
        <a:bodyPr/>
        <a:lstStyle/>
        <a:p>
          <a:r>
            <a:rPr lang="en-US" sz="2400" smtClean="0"/>
            <a:t>Formulate a research question</a:t>
          </a:r>
          <a:endParaRPr lang="en-US" sz="2400" dirty="0"/>
        </a:p>
      </dgm:t>
    </dgm:pt>
    <dgm:pt modelId="{DCEB96E4-9AC3-4518-A1B9-6CDCD8A08F08}" type="parTrans" cxnId="{0900833B-49F2-42E4-BBC1-7EB037D4BB0D}">
      <dgm:prSet/>
      <dgm:spPr/>
      <dgm:t>
        <a:bodyPr/>
        <a:lstStyle/>
        <a:p>
          <a:endParaRPr lang="en-US">
            <a:solidFill>
              <a:schemeClr val="tx1"/>
            </a:solidFill>
          </a:endParaRPr>
        </a:p>
      </dgm:t>
    </dgm:pt>
    <dgm:pt modelId="{5CFE1D93-C1D1-455E-A14D-B3BCB0F2CB9C}" type="sibTrans" cxnId="{0900833B-49F2-42E4-BBC1-7EB037D4BB0D}">
      <dgm:prSet/>
      <dgm:spPr/>
      <dgm:t>
        <a:bodyPr/>
        <a:lstStyle/>
        <a:p>
          <a:endParaRPr lang="en-US" dirty="0">
            <a:solidFill>
              <a:schemeClr val="tx1"/>
            </a:solidFill>
          </a:endParaRPr>
        </a:p>
      </dgm:t>
    </dgm:pt>
    <dgm:pt modelId="{48219878-24B8-4FF3-AF5E-551DF644DBDE}">
      <dgm:prSet phldrT="[Text]" custT="1"/>
      <dgm:spPr/>
      <dgm:t>
        <a:bodyPr/>
        <a:lstStyle/>
        <a:p>
          <a:pPr>
            <a:lnSpc>
              <a:spcPct val="90000"/>
            </a:lnSpc>
            <a:spcAft>
              <a:spcPct val="35000"/>
            </a:spcAft>
          </a:pPr>
          <a:r>
            <a:rPr lang="en-US" sz="2400" dirty="0" smtClean="0"/>
            <a:t>Generate a testable prediction (hypothesis) that addresses your question</a:t>
          </a:r>
          <a:endParaRPr lang="en-US" sz="2400" dirty="0"/>
        </a:p>
      </dgm:t>
    </dgm:pt>
    <dgm:pt modelId="{3C4CE276-D5D1-4289-82DC-E3D1DD470A2C}" type="parTrans" cxnId="{ACA37FCF-EA4B-4B67-9966-B9C93157B282}">
      <dgm:prSet/>
      <dgm:spPr/>
      <dgm:t>
        <a:bodyPr/>
        <a:lstStyle/>
        <a:p>
          <a:endParaRPr lang="en-US">
            <a:solidFill>
              <a:schemeClr val="tx1"/>
            </a:solidFill>
          </a:endParaRPr>
        </a:p>
      </dgm:t>
    </dgm:pt>
    <dgm:pt modelId="{46762A5B-3CF0-4E12-B708-ACA3A9DEFD81}" type="sibTrans" cxnId="{ACA37FCF-EA4B-4B67-9966-B9C93157B282}">
      <dgm:prSet/>
      <dgm:spPr/>
      <dgm:t>
        <a:bodyPr/>
        <a:lstStyle/>
        <a:p>
          <a:endParaRPr lang="en-US" dirty="0">
            <a:solidFill>
              <a:schemeClr val="tx1"/>
            </a:solidFill>
          </a:endParaRPr>
        </a:p>
      </dgm:t>
    </dgm:pt>
    <dgm:pt modelId="{6C34D70C-5BBF-4CF9-A86C-F47E1E6C2CFB}">
      <dgm:prSet custT="1"/>
      <dgm:spPr/>
      <dgm:t>
        <a:bodyPr/>
        <a:lstStyle/>
        <a:p>
          <a:r>
            <a:rPr lang="en-US" sz="2400" dirty="0" smtClean="0"/>
            <a:t>Collect and analyze data</a:t>
          </a:r>
          <a:endParaRPr lang="en-US" sz="2400" dirty="0"/>
        </a:p>
      </dgm:t>
    </dgm:pt>
    <dgm:pt modelId="{BE02FAC7-9B8C-471C-94E8-2701FA3D5168}" type="parTrans" cxnId="{E5555240-9B05-430D-A257-37B61ED19651}">
      <dgm:prSet/>
      <dgm:spPr/>
      <dgm:t>
        <a:bodyPr/>
        <a:lstStyle/>
        <a:p>
          <a:endParaRPr lang="en-US">
            <a:solidFill>
              <a:schemeClr val="tx1"/>
            </a:solidFill>
          </a:endParaRPr>
        </a:p>
      </dgm:t>
    </dgm:pt>
    <dgm:pt modelId="{DAAC060D-16BC-4DA3-B1EC-6C5913C6D460}" type="sibTrans" cxnId="{E5555240-9B05-430D-A257-37B61ED19651}">
      <dgm:prSet/>
      <dgm:spPr/>
      <dgm:t>
        <a:bodyPr/>
        <a:lstStyle/>
        <a:p>
          <a:endParaRPr lang="en-US" dirty="0">
            <a:solidFill>
              <a:schemeClr val="tx1"/>
            </a:solidFill>
          </a:endParaRPr>
        </a:p>
      </dgm:t>
    </dgm:pt>
    <dgm:pt modelId="{7120E8C7-202B-41E8-9895-CA629B30DA9C}">
      <dgm:prSet custT="1"/>
      <dgm:spPr/>
      <dgm:t>
        <a:bodyPr/>
        <a:lstStyle/>
        <a:p>
          <a:r>
            <a:rPr lang="en-US" sz="2400" dirty="0" smtClean="0"/>
            <a:t>Draw conclusions and use them to create/refine theories</a:t>
          </a:r>
          <a:endParaRPr lang="en-US" sz="2400" dirty="0"/>
        </a:p>
      </dgm:t>
    </dgm:pt>
    <dgm:pt modelId="{7DAA5D94-F9E9-40C1-8F72-5F2764F0D289}" type="parTrans" cxnId="{038F6142-5087-4165-B4E3-35D7B409D918}">
      <dgm:prSet/>
      <dgm:spPr/>
      <dgm:t>
        <a:bodyPr/>
        <a:lstStyle/>
        <a:p>
          <a:endParaRPr lang="en-US">
            <a:solidFill>
              <a:schemeClr val="tx1"/>
            </a:solidFill>
          </a:endParaRPr>
        </a:p>
      </dgm:t>
    </dgm:pt>
    <dgm:pt modelId="{C9ECBEA9-A45A-4085-A23B-868C81119D76}" type="sibTrans" cxnId="{038F6142-5087-4165-B4E3-35D7B409D918}">
      <dgm:prSet/>
      <dgm:spPr/>
      <dgm:t>
        <a:bodyPr/>
        <a:lstStyle/>
        <a:p>
          <a:endParaRPr lang="en-US">
            <a:solidFill>
              <a:schemeClr val="tx1"/>
            </a:solidFill>
          </a:endParaRPr>
        </a:p>
      </dgm:t>
    </dgm:pt>
    <dgm:pt modelId="{690DB413-017B-4C36-8750-411126FE9F8A}" type="pres">
      <dgm:prSet presAssocID="{92ED4E81-2F82-493E-B7A2-D5F3CF060BD8}" presName="linearFlow" presStyleCnt="0">
        <dgm:presLayoutVars>
          <dgm:resizeHandles val="exact"/>
        </dgm:presLayoutVars>
      </dgm:prSet>
      <dgm:spPr/>
    </dgm:pt>
    <dgm:pt modelId="{BE2A7504-6991-42C3-9538-2A188A40D85E}" type="pres">
      <dgm:prSet presAssocID="{718F738F-CB6C-470B-BAF5-8E3FF5357296}" presName="node" presStyleLbl="node1" presStyleIdx="0" presStyleCnt="5" custScaleX="333333">
        <dgm:presLayoutVars>
          <dgm:bulletEnabled val="1"/>
        </dgm:presLayoutVars>
      </dgm:prSet>
      <dgm:spPr/>
      <dgm:t>
        <a:bodyPr/>
        <a:lstStyle/>
        <a:p>
          <a:endParaRPr lang="en-US"/>
        </a:p>
      </dgm:t>
    </dgm:pt>
    <dgm:pt modelId="{6EC4F5FB-2C3E-4A9A-8EF7-743A6743EF61}" type="pres">
      <dgm:prSet presAssocID="{3C9586E0-E55B-492D-AE0B-DFF0193ED143}" presName="sibTrans" presStyleLbl="sibTrans2D1" presStyleIdx="0" presStyleCnt="4"/>
      <dgm:spPr/>
      <dgm:t>
        <a:bodyPr/>
        <a:lstStyle/>
        <a:p>
          <a:endParaRPr lang="en-US"/>
        </a:p>
      </dgm:t>
    </dgm:pt>
    <dgm:pt modelId="{F55F9A3B-8A31-4B36-A727-08A88188CAD3}" type="pres">
      <dgm:prSet presAssocID="{3C9586E0-E55B-492D-AE0B-DFF0193ED143}" presName="connectorText" presStyleLbl="sibTrans2D1" presStyleIdx="0" presStyleCnt="4"/>
      <dgm:spPr/>
      <dgm:t>
        <a:bodyPr/>
        <a:lstStyle/>
        <a:p>
          <a:endParaRPr lang="en-US"/>
        </a:p>
      </dgm:t>
    </dgm:pt>
    <dgm:pt modelId="{B14B2EC5-9DF2-41E1-BBF4-C5FA960384D3}" type="pres">
      <dgm:prSet presAssocID="{D4983166-AF36-49EE-8B46-B31EDF79A05F}" presName="node" presStyleLbl="node1" presStyleIdx="1" presStyleCnt="5" custScaleX="333333">
        <dgm:presLayoutVars>
          <dgm:bulletEnabled val="1"/>
        </dgm:presLayoutVars>
      </dgm:prSet>
      <dgm:spPr/>
      <dgm:t>
        <a:bodyPr/>
        <a:lstStyle/>
        <a:p>
          <a:endParaRPr lang="en-US"/>
        </a:p>
      </dgm:t>
    </dgm:pt>
    <dgm:pt modelId="{EA880F49-A4FA-4D77-9ADC-C0481FDFC1D9}" type="pres">
      <dgm:prSet presAssocID="{5CFE1D93-C1D1-455E-A14D-B3BCB0F2CB9C}" presName="sibTrans" presStyleLbl="sibTrans2D1" presStyleIdx="1" presStyleCnt="4"/>
      <dgm:spPr/>
      <dgm:t>
        <a:bodyPr/>
        <a:lstStyle/>
        <a:p>
          <a:endParaRPr lang="en-US"/>
        </a:p>
      </dgm:t>
    </dgm:pt>
    <dgm:pt modelId="{3039B9A6-B972-4937-BCA3-06169E3EA553}" type="pres">
      <dgm:prSet presAssocID="{5CFE1D93-C1D1-455E-A14D-B3BCB0F2CB9C}" presName="connectorText" presStyleLbl="sibTrans2D1" presStyleIdx="1" presStyleCnt="4"/>
      <dgm:spPr/>
      <dgm:t>
        <a:bodyPr/>
        <a:lstStyle/>
        <a:p>
          <a:endParaRPr lang="en-US"/>
        </a:p>
      </dgm:t>
    </dgm:pt>
    <dgm:pt modelId="{076E7E5A-54C3-4819-86AA-F373D0BBE4DD}" type="pres">
      <dgm:prSet presAssocID="{48219878-24B8-4FF3-AF5E-551DF644DBDE}" presName="node" presStyleLbl="node1" presStyleIdx="2" presStyleCnt="5" custScaleX="333333">
        <dgm:presLayoutVars>
          <dgm:bulletEnabled val="1"/>
        </dgm:presLayoutVars>
      </dgm:prSet>
      <dgm:spPr/>
      <dgm:t>
        <a:bodyPr/>
        <a:lstStyle/>
        <a:p>
          <a:endParaRPr lang="en-US"/>
        </a:p>
      </dgm:t>
    </dgm:pt>
    <dgm:pt modelId="{58EEF2FC-DB3C-42D0-B0C6-E548D076B5E9}" type="pres">
      <dgm:prSet presAssocID="{46762A5B-3CF0-4E12-B708-ACA3A9DEFD81}" presName="sibTrans" presStyleLbl="sibTrans2D1" presStyleIdx="2" presStyleCnt="4"/>
      <dgm:spPr/>
      <dgm:t>
        <a:bodyPr/>
        <a:lstStyle/>
        <a:p>
          <a:endParaRPr lang="en-US"/>
        </a:p>
      </dgm:t>
    </dgm:pt>
    <dgm:pt modelId="{0B7E3138-CCB0-41B8-9B60-55E2AEFBEE5A}" type="pres">
      <dgm:prSet presAssocID="{46762A5B-3CF0-4E12-B708-ACA3A9DEFD81}" presName="connectorText" presStyleLbl="sibTrans2D1" presStyleIdx="2" presStyleCnt="4"/>
      <dgm:spPr/>
      <dgm:t>
        <a:bodyPr/>
        <a:lstStyle/>
        <a:p>
          <a:endParaRPr lang="en-US"/>
        </a:p>
      </dgm:t>
    </dgm:pt>
    <dgm:pt modelId="{C8B3DFBD-2494-45CD-AE1C-D78CFD3FD159}" type="pres">
      <dgm:prSet presAssocID="{6C34D70C-5BBF-4CF9-A86C-F47E1E6C2CFB}" presName="node" presStyleLbl="node1" presStyleIdx="3" presStyleCnt="5" custScaleX="333333">
        <dgm:presLayoutVars>
          <dgm:bulletEnabled val="1"/>
        </dgm:presLayoutVars>
      </dgm:prSet>
      <dgm:spPr/>
      <dgm:t>
        <a:bodyPr/>
        <a:lstStyle/>
        <a:p>
          <a:endParaRPr lang="en-US"/>
        </a:p>
      </dgm:t>
    </dgm:pt>
    <dgm:pt modelId="{144B4D4E-9569-46B9-A54C-08AA8AB58590}" type="pres">
      <dgm:prSet presAssocID="{DAAC060D-16BC-4DA3-B1EC-6C5913C6D460}" presName="sibTrans" presStyleLbl="sibTrans2D1" presStyleIdx="3" presStyleCnt="4"/>
      <dgm:spPr/>
      <dgm:t>
        <a:bodyPr/>
        <a:lstStyle/>
        <a:p>
          <a:endParaRPr lang="en-US"/>
        </a:p>
      </dgm:t>
    </dgm:pt>
    <dgm:pt modelId="{49BA91B2-AC2A-4C29-BD48-B90F0C5B02F1}" type="pres">
      <dgm:prSet presAssocID="{DAAC060D-16BC-4DA3-B1EC-6C5913C6D460}" presName="connectorText" presStyleLbl="sibTrans2D1" presStyleIdx="3" presStyleCnt="4"/>
      <dgm:spPr/>
      <dgm:t>
        <a:bodyPr/>
        <a:lstStyle/>
        <a:p>
          <a:endParaRPr lang="en-US"/>
        </a:p>
      </dgm:t>
    </dgm:pt>
    <dgm:pt modelId="{7C611926-31B3-4BA0-9396-8874DBB19F11}" type="pres">
      <dgm:prSet presAssocID="{7120E8C7-202B-41E8-9895-CA629B30DA9C}" presName="node" presStyleLbl="node1" presStyleIdx="4" presStyleCnt="5" custScaleX="333333">
        <dgm:presLayoutVars>
          <dgm:bulletEnabled val="1"/>
        </dgm:presLayoutVars>
      </dgm:prSet>
      <dgm:spPr/>
      <dgm:t>
        <a:bodyPr/>
        <a:lstStyle/>
        <a:p>
          <a:endParaRPr lang="en-US"/>
        </a:p>
      </dgm:t>
    </dgm:pt>
  </dgm:ptLst>
  <dgm:cxnLst>
    <dgm:cxn modelId="{B2BA0FEF-B39F-4711-8DB7-6BC1CD3BB8B4}" type="presOf" srcId="{6C34D70C-5BBF-4CF9-A86C-F47E1E6C2CFB}" destId="{C8B3DFBD-2494-45CD-AE1C-D78CFD3FD159}" srcOrd="0" destOrd="0" presId="urn:microsoft.com/office/officeart/2005/8/layout/process2"/>
    <dgm:cxn modelId="{ACA37FCF-EA4B-4B67-9966-B9C93157B282}" srcId="{92ED4E81-2F82-493E-B7A2-D5F3CF060BD8}" destId="{48219878-24B8-4FF3-AF5E-551DF644DBDE}" srcOrd="2" destOrd="0" parTransId="{3C4CE276-D5D1-4289-82DC-E3D1DD470A2C}" sibTransId="{46762A5B-3CF0-4E12-B708-ACA3A9DEFD81}"/>
    <dgm:cxn modelId="{13C81502-F111-4F88-AEA6-EF158D9DC3AC}" type="presOf" srcId="{3C9586E0-E55B-492D-AE0B-DFF0193ED143}" destId="{F55F9A3B-8A31-4B36-A727-08A88188CAD3}" srcOrd="1" destOrd="0" presId="urn:microsoft.com/office/officeart/2005/8/layout/process2"/>
    <dgm:cxn modelId="{15653330-03AE-4064-ADC3-2C98E8B3F3EB}" type="presOf" srcId="{48219878-24B8-4FF3-AF5E-551DF644DBDE}" destId="{076E7E5A-54C3-4819-86AA-F373D0BBE4DD}" srcOrd="0" destOrd="0" presId="urn:microsoft.com/office/officeart/2005/8/layout/process2"/>
    <dgm:cxn modelId="{47F7D310-B65C-4A52-B642-5EEC83DFC27C}" type="presOf" srcId="{DAAC060D-16BC-4DA3-B1EC-6C5913C6D460}" destId="{144B4D4E-9569-46B9-A54C-08AA8AB58590}" srcOrd="0" destOrd="0" presId="urn:microsoft.com/office/officeart/2005/8/layout/process2"/>
    <dgm:cxn modelId="{EB9FAC10-23BA-4812-9AAF-34FB19287108}" type="presOf" srcId="{D4983166-AF36-49EE-8B46-B31EDF79A05F}" destId="{B14B2EC5-9DF2-41E1-BBF4-C5FA960384D3}" srcOrd="0" destOrd="0" presId="urn:microsoft.com/office/officeart/2005/8/layout/process2"/>
    <dgm:cxn modelId="{5C4F634F-8345-4D80-8300-E1F3C93B46D4}" type="presOf" srcId="{DAAC060D-16BC-4DA3-B1EC-6C5913C6D460}" destId="{49BA91B2-AC2A-4C29-BD48-B90F0C5B02F1}" srcOrd="1" destOrd="0" presId="urn:microsoft.com/office/officeart/2005/8/layout/process2"/>
    <dgm:cxn modelId="{4030A23E-1B0D-4501-9BC4-287E059C6159}" type="presOf" srcId="{92ED4E81-2F82-493E-B7A2-D5F3CF060BD8}" destId="{690DB413-017B-4C36-8750-411126FE9F8A}" srcOrd="0" destOrd="0" presId="urn:microsoft.com/office/officeart/2005/8/layout/process2"/>
    <dgm:cxn modelId="{9835119F-B8E5-4BC7-9551-725B3EA29044}" type="presOf" srcId="{718F738F-CB6C-470B-BAF5-8E3FF5357296}" destId="{BE2A7504-6991-42C3-9538-2A188A40D85E}" srcOrd="0" destOrd="0" presId="urn:microsoft.com/office/officeart/2005/8/layout/process2"/>
    <dgm:cxn modelId="{D9DA31AA-1CF6-438B-822A-FF87C1D3E4CB}" type="presOf" srcId="{46762A5B-3CF0-4E12-B708-ACA3A9DEFD81}" destId="{58EEF2FC-DB3C-42D0-B0C6-E548D076B5E9}" srcOrd="0" destOrd="0" presId="urn:microsoft.com/office/officeart/2005/8/layout/process2"/>
    <dgm:cxn modelId="{0900833B-49F2-42E4-BBC1-7EB037D4BB0D}" srcId="{92ED4E81-2F82-493E-B7A2-D5F3CF060BD8}" destId="{D4983166-AF36-49EE-8B46-B31EDF79A05F}" srcOrd="1" destOrd="0" parTransId="{DCEB96E4-9AC3-4518-A1B9-6CDCD8A08F08}" sibTransId="{5CFE1D93-C1D1-455E-A14D-B3BCB0F2CB9C}"/>
    <dgm:cxn modelId="{3CFE371F-89AB-44BB-89D7-BE761992E479}" type="presOf" srcId="{5CFE1D93-C1D1-455E-A14D-B3BCB0F2CB9C}" destId="{3039B9A6-B972-4937-BCA3-06169E3EA553}" srcOrd="1" destOrd="0" presId="urn:microsoft.com/office/officeart/2005/8/layout/process2"/>
    <dgm:cxn modelId="{18ED6170-D7C3-49BC-B398-3BF18C129F2D}" type="presOf" srcId="{7120E8C7-202B-41E8-9895-CA629B30DA9C}" destId="{7C611926-31B3-4BA0-9396-8874DBB19F11}" srcOrd="0" destOrd="0" presId="urn:microsoft.com/office/officeart/2005/8/layout/process2"/>
    <dgm:cxn modelId="{12BC91E3-8CF7-4829-ADEC-A00776570B1B}" type="presOf" srcId="{5CFE1D93-C1D1-455E-A14D-B3BCB0F2CB9C}" destId="{EA880F49-A4FA-4D77-9ADC-C0481FDFC1D9}" srcOrd="0" destOrd="0" presId="urn:microsoft.com/office/officeart/2005/8/layout/process2"/>
    <dgm:cxn modelId="{BEBB819E-040E-4205-8956-094904BBA6B1}" srcId="{92ED4E81-2F82-493E-B7A2-D5F3CF060BD8}" destId="{718F738F-CB6C-470B-BAF5-8E3FF5357296}" srcOrd="0" destOrd="0" parTransId="{5E876D9F-E546-454E-AA27-41D876C1E4F8}" sibTransId="{3C9586E0-E55B-492D-AE0B-DFF0193ED143}"/>
    <dgm:cxn modelId="{940716F4-03DB-4A45-BE5E-EB46F1EEC83A}" type="presOf" srcId="{3C9586E0-E55B-492D-AE0B-DFF0193ED143}" destId="{6EC4F5FB-2C3E-4A9A-8EF7-743A6743EF61}" srcOrd="0" destOrd="0" presId="urn:microsoft.com/office/officeart/2005/8/layout/process2"/>
    <dgm:cxn modelId="{038F6142-5087-4165-B4E3-35D7B409D918}" srcId="{92ED4E81-2F82-493E-B7A2-D5F3CF060BD8}" destId="{7120E8C7-202B-41E8-9895-CA629B30DA9C}" srcOrd="4" destOrd="0" parTransId="{7DAA5D94-F9E9-40C1-8F72-5F2764F0D289}" sibTransId="{C9ECBEA9-A45A-4085-A23B-868C81119D76}"/>
    <dgm:cxn modelId="{7AB210CF-C155-49E5-B409-E18BC9DC3FBF}" type="presOf" srcId="{46762A5B-3CF0-4E12-B708-ACA3A9DEFD81}" destId="{0B7E3138-CCB0-41B8-9B60-55E2AEFBEE5A}" srcOrd="1" destOrd="0" presId="urn:microsoft.com/office/officeart/2005/8/layout/process2"/>
    <dgm:cxn modelId="{E5555240-9B05-430D-A257-37B61ED19651}" srcId="{92ED4E81-2F82-493E-B7A2-D5F3CF060BD8}" destId="{6C34D70C-5BBF-4CF9-A86C-F47E1E6C2CFB}" srcOrd="3" destOrd="0" parTransId="{BE02FAC7-9B8C-471C-94E8-2701FA3D5168}" sibTransId="{DAAC060D-16BC-4DA3-B1EC-6C5913C6D460}"/>
    <dgm:cxn modelId="{AEBE6B63-ADF1-46A5-9691-3887E12DE7D7}" type="presParOf" srcId="{690DB413-017B-4C36-8750-411126FE9F8A}" destId="{BE2A7504-6991-42C3-9538-2A188A40D85E}" srcOrd="0" destOrd="0" presId="urn:microsoft.com/office/officeart/2005/8/layout/process2"/>
    <dgm:cxn modelId="{76DC8B48-6E98-428A-B4DA-7EFEDC3AEE76}" type="presParOf" srcId="{690DB413-017B-4C36-8750-411126FE9F8A}" destId="{6EC4F5FB-2C3E-4A9A-8EF7-743A6743EF61}" srcOrd="1" destOrd="0" presId="urn:microsoft.com/office/officeart/2005/8/layout/process2"/>
    <dgm:cxn modelId="{A27943E9-F777-45F3-B093-F3CBC3834F15}" type="presParOf" srcId="{6EC4F5FB-2C3E-4A9A-8EF7-743A6743EF61}" destId="{F55F9A3B-8A31-4B36-A727-08A88188CAD3}" srcOrd="0" destOrd="0" presId="urn:microsoft.com/office/officeart/2005/8/layout/process2"/>
    <dgm:cxn modelId="{9F392000-9DAB-46C4-9055-CBB284A253A7}" type="presParOf" srcId="{690DB413-017B-4C36-8750-411126FE9F8A}" destId="{B14B2EC5-9DF2-41E1-BBF4-C5FA960384D3}" srcOrd="2" destOrd="0" presId="urn:microsoft.com/office/officeart/2005/8/layout/process2"/>
    <dgm:cxn modelId="{3FD42C88-9B5A-4BDC-B047-DDEE9AE79AC8}" type="presParOf" srcId="{690DB413-017B-4C36-8750-411126FE9F8A}" destId="{EA880F49-A4FA-4D77-9ADC-C0481FDFC1D9}" srcOrd="3" destOrd="0" presId="urn:microsoft.com/office/officeart/2005/8/layout/process2"/>
    <dgm:cxn modelId="{8E6345FA-F337-43E3-AE79-A8DE73347987}" type="presParOf" srcId="{EA880F49-A4FA-4D77-9ADC-C0481FDFC1D9}" destId="{3039B9A6-B972-4937-BCA3-06169E3EA553}" srcOrd="0" destOrd="0" presId="urn:microsoft.com/office/officeart/2005/8/layout/process2"/>
    <dgm:cxn modelId="{DDE8EB7E-B06B-4C2B-AF56-56A1559FC363}" type="presParOf" srcId="{690DB413-017B-4C36-8750-411126FE9F8A}" destId="{076E7E5A-54C3-4819-86AA-F373D0BBE4DD}" srcOrd="4" destOrd="0" presId="urn:microsoft.com/office/officeart/2005/8/layout/process2"/>
    <dgm:cxn modelId="{00B1C6A9-5134-47F3-8E46-3E2001F67B58}" type="presParOf" srcId="{690DB413-017B-4C36-8750-411126FE9F8A}" destId="{58EEF2FC-DB3C-42D0-B0C6-E548D076B5E9}" srcOrd="5" destOrd="0" presId="urn:microsoft.com/office/officeart/2005/8/layout/process2"/>
    <dgm:cxn modelId="{C8CE5540-D963-4A61-BD23-14C5B231164F}" type="presParOf" srcId="{58EEF2FC-DB3C-42D0-B0C6-E548D076B5E9}" destId="{0B7E3138-CCB0-41B8-9B60-55E2AEFBEE5A}" srcOrd="0" destOrd="0" presId="urn:microsoft.com/office/officeart/2005/8/layout/process2"/>
    <dgm:cxn modelId="{7D085582-E24C-4CFA-ACC3-88433CAACBA2}" type="presParOf" srcId="{690DB413-017B-4C36-8750-411126FE9F8A}" destId="{C8B3DFBD-2494-45CD-AE1C-D78CFD3FD159}" srcOrd="6" destOrd="0" presId="urn:microsoft.com/office/officeart/2005/8/layout/process2"/>
    <dgm:cxn modelId="{8FF7A970-BA03-4691-95B2-C1FD1D8EEC54}" type="presParOf" srcId="{690DB413-017B-4C36-8750-411126FE9F8A}" destId="{144B4D4E-9569-46B9-A54C-08AA8AB58590}" srcOrd="7" destOrd="0" presId="urn:microsoft.com/office/officeart/2005/8/layout/process2"/>
    <dgm:cxn modelId="{0273842A-80AE-4B6E-BD94-2D684C057338}" type="presParOf" srcId="{144B4D4E-9569-46B9-A54C-08AA8AB58590}" destId="{49BA91B2-AC2A-4C29-BD48-B90F0C5B02F1}" srcOrd="0" destOrd="0" presId="urn:microsoft.com/office/officeart/2005/8/layout/process2"/>
    <dgm:cxn modelId="{EF881DDB-CB5F-49EA-A9B5-E50CE3E53953}" type="presParOf" srcId="{690DB413-017B-4C36-8750-411126FE9F8A}" destId="{7C611926-31B3-4BA0-9396-8874DBB19F11}"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8/24/2015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8/24/2015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agsandrew/Shutterstock.com] </a:t>
            </a:r>
            <a:r>
              <a:rPr lang="en-US" sz="900" b="0" i="0" u="none" strike="noStrike" kern="1200" baseline="0" dirty="0" smtClean="0">
                <a:solidFill>
                  <a:schemeClr val="tx1"/>
                </a:solidFill>
              </a:rPr>
              <a:t>(Bernstein, p. 2)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1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dirty="0" smtClean="0"/>
              <a:t>This section covers:</a:t>
            </a:r>
          </a:p>
          <a:p>
            <a:pPr marL="628650" lvl="1" indent="-171450">
              <a:buFont typeface="Arial" panose="020B0604020202020204" pitchFamily="34" charset="0"/>
              <a:buChar char="•"/>
            </a:pPr>
            <a:r>
              <a:rPr lang="en-US" sz="900" dirty="0" smtClean="0"/>
              <a:t>The definition of psychology</a:t>
            </a:r>
          </a:p>
          <a:p>
            <a:pPr marL="628650" lvl="1" indent="-171450">
              <a:buFont typeface="Arial" panose="020B0604020202020204" pitchFamily="34" charset="0"/>
              <a:buChar char="•"/>
            </a:pPr>
            <a:r>
              <a:rPr lang="en-US" sz="900" dirty="0" smtClean="0"/>
              <a:t>A brief history of psychology</a:t>
            </a:r>
          </a:p>
          <a:p>
            <a:pPr marL="0" lvl="0" indent="0">
              <a:buFont typeface="Arial" panose="020B0604020202020204" pitchFamily="34" charset="0"/>
              <a:buNone/>
            </a:pPr>
            <a:endParaRPr lang="en-US" sz="9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i="0" u="none" strike="noStrike" kern="1200" baseline="0" dirty="0" smtClean="0">
                <a:solidFill>
                  <a:schemeClr val="tx1"/>
                </a:solidFill>
              </a:rPr>
              <a:t>What do you know about psychology and what psychologists do?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word </a:t>
            </a:r>
            <a:r>
              <a:rPr lang="en-US" sz="900" b="1" i="0" u="none" strike="noStrike" kern="1200" baseline="0" dirty="0" smtClean="0">
                <a:solidFill>
                  <a:schemeClr val="tx1"/>
                </a:solidFill>
              </a:rPr>
              <a:t>psychology</a:t>
            </a:r>
            <a:r>
              <a:rPr lang="en-US" sz="900" b="0" i="0" u="none" strike="noStrike" kern="1200" baseline="0" dirty="0" smtClean="0">
                <a:solidFill>
                  <a:schemeClr val="tx1"/>
                </a:solidFill>
              </a:rPr>
              <a:t> is a combination of two Greek words: psyche, or “soul,” and logos, “the study of.”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the ancient Greeks, the use of the word “soul” was closer to our modern view of a spirit or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Logos is the source of all our “ologies,” such as biology, anthropology, and so on. Literally translated, therefore, psychology means “the study of the mind.”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Contemporary definitions of psychology refine this basic meaning.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psychologists today define their field as the </a:t>
            </a:r>
            <a:r>
              <a:rPr lang="en-US" sz="900" b="1" i="0" u="none" strike="noStrike" kern="1200" baseline="0" dirty="0" smtClean="0">
                <a:solidFill>
                  <a:schemeClr val="tx1"/>
                </a:solidFill>
              </a:rPr>
              <a:t>scientific study</a:t>
            </a:r>
            <a:r>
              <a:rPr lang="en-US" sz="900" b="0" i="0" u="none" strike="noStrike" kern="1200" baseline="0" dirty="0" smtClean="0">
                <a:solidFill>
                  <a:schemeClr val="tx1"/>
                </a:solidFill>
              </a:rPr>
              <a:t> of </a:t>
            </a:r>
            <a:r>
              <a:rPr lang="en-US" sz="900" b="1" i="0" u="none" strike="noStrike" kern="1200" baseline="0" dirty="0" smtClean="0">
                <a:solidFill>
                  <a:schemeClr val="tx1"/>
                </a:solidFill>
              </a:rPr>
              <a:t>behavior</a:t>
            </a:r>
            <a:r>
              <a:rPr lang="en-US" sz="900" b="0" i="0" u="none" strike="noStrike" kern="1200" baseline="0" dirty="0" smtClean="0">
                <a:solidFill>
                  <a:schemeClr val="tx1"/>
                </a:solidFill>
              </a:rPr>
              <a:t> and </a:t>
            </a:r>
            <a:r>
              <a:rPr lang="en-US" sz="900" b="1" i="0" u="none" strike="noStrike" kern="1200" baseline="0" dirty="0" smtClean="0">
                <a:solidFill>
                  <a:schemeClr val="tx1"/>
                </a:solidFill>
              </a:rPr>
              <a:t>mental processes</a:t>
            </a:r>
            <a:r>
              <a:rPr lang="en-US" sz="900" b="0" i="0" u="none" strike="noStrike" kern="1200" baseline="0" dirty="0" smtClean="0">
                <a:solidFill>
                  <a:schemeClr val="tx1"/>
                </a:solidFill>
              </a:rPr>
              <a:t>—that is, the scientific study of the mind. </a:t>
            </a:r>
          </a:p>
          <a:p>
            <a:pPr marL="628650" lvl="1" indent="-171450">
              <a:buFont typeface="Arial" panose="020B0604020202020204" pitchFamily="34" charset="0"/>
              <a:buChar char="•"/>
            </a:pPr>
            <a:r>
              <a:rPr lang="en-US" sz="900" b="0" i="0" u="none" strike="noStrike" kern="1200" baseline="0" dirty="0" smtClean="0">
                <a:solidFill>
                  <a:schemeClr val="tx1"/>
                </a:solidFill>
              </a:rPr>
              <a:t>Psychologists study what we do and what we think, feel, dream, sense, and perceive. </a:t>
            </a:r>
            <a:endParaRPr lang="en-US" sz="900" dirty="0" smtClean="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endParaRPr lang="en-US" sz="12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 </a:t>
            </a:r>
            <a:r>
              <a:rPr lang="en-US" sz="900" b="0" i="0" u="none" strike="noStrike" kern="1200" baseline="0" dirty="0" smtClean="0">
                <a:solidFill>
                  <a:schemeClr val="tx1"/>
                </a:solidFill>
              </a:rPr>
              <a:t>Michael Rougier/Time &amp; Life Pictures/Getty Images (Cacioppo, p. 16)</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10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the 1960s, American psychology was primarily characterized by behaviorism on one side and Freud’s theories on the other.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Just as other aspects of American culture began to feature rebelliousness against current ways of thinking, some psychologists began to push against the restrictions of behaviorism and psychoanalysis.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dissatisfaction with prevailing views led these humanistic psychologists to propose new ways of thinking about the human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Humanistic psychologists rejected the idea that people are innately uncivilized and must be taught to be good.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Humanists extended the views of 18th-century Romantic philosophers into a belief that people are innately good, are motivated to improve themselves, and only behave badly when corrupted by society.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Instead of focusing on what went wrong in people’s lives, humanist Abraham Maslow (1908–1970) asked interesting questions about what made a person “good.”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Maslow introduced a major theory of motivation,</a:t>
            </a:r>
            <a:r>
              <a:rPr lang="en-US" sz="900" b="0" baseline="0" dirty="0" smtClean="0"/>
              <a:t> </a:t>
            </a:r>
            <a:r>
              <a:rPr lang="en-US" sz="900" b="0" dirty="0" smtClean="0"/>
              <a:t>the pinnacle of which is the goal of self-actualization.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Humanist therapists rebelled against Freudian approaches to treatment. </a:t>
            </a:r>
          </a:p>
          <a:p>
            <a:pPr marL="1085850" lvl="2" indent="-171450">
              <a:buFont typeface="Arial" panose="020B0604020202020204" pitchFamily="34" charset="0"/>
              <a:buChar char="•"/>
            </a:pPr>
            <a:r>
              <a:rPr lang="en-US" sz="900" b="0" i="0" u="none" strike="noStrike" kern="1200" baseline="0" dirty="0" smtClean="0">
                <a:solidFill>
                  <a:schemeClr val="tx1"/>
                </a:solidFill>
              </a:rPr>
              <a:t>Maslow was interested in studying people of exceptional mental health. Self-actualized people, he believed, make full use of their talents and abilities. Maslow offered his positive view of human potential as an alternative to the perspectives of behaviorism and psychoanalysis.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humanist therapist, Carl Rogers (1902–1987), developed a new approach to therapy, client-centered therapy.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this type of therapy, the people receiving treatment are referred to as clients rather than patients, reflecting their more equal standing with the therapist and their more active role in the therapy process.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beliefs of the humanist</a:t>
            </a:r>
            <a:r>
              <a:rPr lang="en-US" sz="900" b="0" baseline="0" dirty="0" smtClean="0"/>
              <a:t> psychologists provided a foundation for Positive Psychology, a modern perspective which focuses on the factors that influence happiness, well-being, altruism, and other positive characteristics.</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75493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1.4, p. 13)</a:t>
            </a:r>
            <a:endParaRPr lang="en-US" sz="9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 </a:t>
            </a:r>
            <a:r>
              <a:rPr lang="en-US" sz="1200" b="0" i="0" u="none" strike="noStrike" kern="1200" dirty="0" err="1" smtClean="0">
                <a:solidFill>
                  <a:schemeClr val="tx1"/>
                </a:solidFill>
                <a:effectLst/>
                <a:latin typeface="+mn-lt"/>
                <a:ea typeface="MS PGothic" panose="020B0600070205080204" pitchFamily="34" charset="-128"/>
                <a:cs typeface="+mn-cs"/>
              </a:rPr>
              <a:t>Bettmann</a:t>
            </a:r>
            <a:r>
              <a:rPr lang="en-US" sz="1200" b="0" i="0" u="none" strike="noStrike" kern="1200" dirty="0" smtClean="0">
                <a:solidFill>
                  <a:schemeClr val="tx1"/>
                </a:solidFill>
                <a:effectLst/>
                <a:latin typeface="+mn-lt"/>
                <a:ea typeface="MS PGothic" panose="020B0600070205080204" pitchFamily="34" charset="-128"/>
                <a:cs typeface="+mn-cs"/>
              </a:rPr>
              <a:t>/Corbis</a:t>
            </a:r>
            <a:r>
              <a:rPr lang="en-US" sz="900" dirty="0" smtClean="0"/>
              <a:t> </a:t>
            </a:r>
            <a:r>
              <a:rPr lang="en-US" sz="900" b="0" dirty="0" smtClean="0"/>
              <a:t>] (</a:t>
            </a:r>
            <a:r>
              <a:rPr lang="en-US" sz="900" b="0" dirty="0" err="1" smtClean="0"/>
              <a:t>Cacioppo</a:t>
            </a:r>
            <a:r>
              <a:rPr lang="en-US" sz="900" b="0" dirty="0" smtClean="0"/>
              <a:t>, p. 12)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11 of 13</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The structuralists’ effort to break behavior down into its essential elements was rejected by a group of early 20th-century German psychologists, including Kurt Koffka, Max Wertheimer, and Wolfgang Köhler, who founded </a:t>
            </a:r>
            <a:r>
              <a:rPr lang="en-US" sz="900" b="1" i="0" u="none" strike="noStrike" kern="1200" baseline="0" dirty="0" smtClean="0">
                <a:solidFill>
                  <a:schemeClr val="tx1"/>
                </a:solidFill>
              </a:rPr>
              <a:t>Gestalt psychology</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Gestalt, although lacking a clear translation into English, means “form” or “whole.” </a:t>
            </a:r>
          </a:p>
          <a:p>
            <a:pPr marL="628650" lvl="1" indent="-171450">
              <a:buFont typeface="Arial" panose="020B0604020202020204" pitchFamily="34" charset="0"/>
              <a:buChar char="•"/>
            </a:pPr>
            <a:r>
              <a:rPr lang="en-US" sz="900" b="0" i="0" u="none" strike="noStrike" kern="1200" baseline="0" dirty="0" smtClean="0">
                <a:solidFill>
                  <a:schemeClr val="tx1"/>
                </a:solidFill>
              </a:rPr>
              <a:t>The Gestalt psychologists believed that breaking a “whole” perception into its building blocks, as advocated by the structuralists, would result in the loss of some important psychological information. </a:t>
            </a:r>
          </a:p>
          <a:p>
            <a:pPr marL="1085850" lvl="2" indent="-171450">
              <a:buFont typeface="Arial" panose="020B0604020202020204" pitchFamily="34" charset="0"/>
              <a:buChar char="•"/>
            </a:pPr>
            <a:r>
              <a:rPr lang="en-US" sz="900" b="0" i="0" u="none" strike="noStrike" kern="1200" baseline="0" dirty="0" smtClean="0">
                <a:solidFill>
                  <a:schemeClr val="tx1"/>
                </a:solidFill>
              </a:rPr>
              <a:t>This is often captured by the saying “The whole is greater than the sum of its parts.”</a:t>
            </a:r>
          </a:p>
          <a:p>
            <a:pPr marL="628650" lvl="1" indent="-171450">
              <a:buFont typeface="Arial" panose="020B0604020202020204" pitchFamily="34" charset="0"/>
              <a:buChar char="•"/>
            </a:pPr>
            <a:r>
              <a:rPr lang="en-US" sz="900" b="0" i="0" u="none" strike="noStrike" kern="1200" baseline="0" dirty="0" smtClean="0">
                <a:solidFill>
                  <a:schemeClr val="tx1"/>
                </a:solidFill>
              </a:rPr>
              <a:t>Wertheimer first proposed the Gestalt viewpoint to help explain perceptual illusions. He later promoted Gestalt psychology as a way to understand not only perception, problem solving, thinking, and social behavior, but also art, logic, philosophy, and politics.</a:t>
            </a:r>
            <a:endParaRPr lang="en-US" sz="900" b="1" i="0" u="none" strike="noStrike" kern="1200" baseline="0" dirty="0" smtClean="0">
              <a:solidFill>
                <a:schemeClr val="tx1"/>
              </a:solidFill>
            </a:endParaRPr>
          </a:p>
          <a:p>
            <a:pPr marL="1085850" lvl="2" indent="-171450">
              <a:buFont typeface="Arial" panose="020B0604020202020204" pitchFamily="34" charset="0"/>
              <a:buChar char="•"/>
            </a:pPr>
            <a:r>
              <a:rPr lang="en-US" sz="900" b="0" i="0" u="none" strike="noStrike" kern="1200" baseline="0" dirty="0" smtClean="0">
                <a:solidFill>
                  <a:schemeClr val="tx1"/>
                </a:solidFill>
              </a:rPr>
              <a:t>For example, take a look at the middle image in. It is the same in both the top and bottom rows, yet in the context of the first row, most people would interpret the image as the letter B. In the context of the bottom row, however, the image looks like the number 13.</a:t>
            </a:r>
            <a:endParaRPr lang="en-US" sz="900" b="1" i="0" u="none" strike="noStrike" kern="1200" baseline="0" dirty="0" smtClean="0">
              <a:solidFill>
                <a:schemeClr val="tx1"/>
              </a:solidFill>
            </a:endParaRPr>
          </a:p>
          <a:p>
            <a:pPr marL="628650" lvl="1"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3886028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IMAGES: Francis Cecil Sumner [Courtesy of the Moorland-Spingarn Research Center, Howard University Archives] (Cacioppo, p. 24); Mary Whiton Calkins [Courtesy of the Wellesley College Archives] (Cacioppo, p. 17); Margaret Washburn [© History of American Psychology, U. of Akron, Akron, Ohio] (Pastorino, p. 23)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12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What</a:t>
            </a:r>
            <a:r>
              <a:rPr lang="en-US" sz="900" b="0" baseline="0" dirty="0" smtClean="0"/>
              <a:t> are the important achievements of these psychologists?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1920, Francis Cecil Sumner (1895–1954) became the first African American to receive a PhD in psychology from an American university for his work on psychoanalysis. Sumner’s later work focused on religion and racism.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Much of his research</a:t>
            </a:r>
            <a:r>
              <a:rPr lang="en-US" sz="900" b="0" baseline="0" dirty="0" smtClean="0"/>
              <a:t> was grounded in efforts to refute theories suggesting that Blacks were inferior to Whites.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He argued that much of psychology was dominated by a Eurocentric view that didn’t incorporate the experiences of minorities.</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Mary Whiton Calkins (1863–1930) was a student of William James at Harvard, although she could not officially register due to her gender. Despite completing the</a:t>
            </a:r>
            <a:r>
              <a:rPr lang="en-US" sz="900" b="0" baseline="0" dirty="0" smtClean="0"/>
              <a:t> requirements of a Ph.D., she was never awarded one by Harvard.</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She</a:t>
            </a:r>
            <a:r>
              <a:rPr lang="en-US" sz="900" b="0" baseline="0" dirty="0" smtClean="0"/>
              <a:t> published articles on Psychology and Philosophy, focusing primarily on the workings of memory and established the field of self-psychology.</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She was so well-regarded by her peers that she was elected president of the American Psychological Association in 1905.</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Margaret Washburn (1871-1939) was the first woman to be awarded a doctorate in psychology.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1908,</a:t>
            </a:r>
            <a:r>
              <a:rPr lang="en-US" sz="900" b="0" baseline="0" dirty="0" smtClean="0"/>
              <a:t> she published </a:t>
            </a:r>
            <a:r>
              <a:rPr lang="en-US" sz="900" b="0" i="1" baseline="0" dirty="0" smtClean="0"/>
              <a:t>The Animal Mind</a:t>
            </a:r>
            <a:r>
              <a:rPr lang="en-US" sz="900" b="0" i="0" baseline="0" dirty="0" smtClean="0"/>
              <a:t>, the first book on animal cognition. This put her at odds with the behaviorists, who argued that internal mental events couldn’t be studied.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baseline="0" dirty="0" smtClean="0"/>
              <a:t>Like Calkins, she was elected president of the American Psychological Association. She was also the first woman psychologist to be inducted into the National Academy of Sciences.</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Courtesy of Cornell University] (Cacioppo, p. 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13 of 13</a:t>
            </a:r>
          </a:p>
          <a:p>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the 1950s, the behaviorists’ disinterest in mental states and activity was challenged by scientists from diverse fields, including linguistics and computer science, leading to a cognitive revolution.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Cognition</a:t>
            </a:r>
            <a:r>
              <a:rPr lang="en-US" sz="900" b="0" dirty="0" smtClean="0"/>
              <a:t> covers the very private and internal mental processes the behaviorists avoided studying—information processing, thinking, reasoning, and problem solving—in some ways, looking back to the idea of introspection.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Ulric Neisser (1928–2012) gave the new field its name in his 1967 book, </a:t>
            </a:r>
            <a:r>
              <a:rPr lang="en-US" sz="900" b="0" i="1" dirty="0" smtClean="0"/>
              <a:t>Cognitive Psychology</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Breakthroughs in computer technology allowed these new cognitive psychologists to use mathematical and computer models to illuminate the mental processes leading to observable behaviors.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Alan Newell (1927– 1992) and Herbert Simon (1916–2001) wrote groundbreaking </a:t>
            </a:r>
            <a:r>
              <a:rPr lang="en-US" sz="900" b="1" dirty="0" smtClean="0"/>
              <a:t>artificial intelligence </a:t>
            </a:r>
            <a:r>
              <a:rPr lang="en-US" sz="900" b="0" dirty="0" smtClean="0"/>
              <a:t>programs using human information processing as their model.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hardware of the computer was viewed as a metaphor for the brain, and its software mirrored the brain’s activity.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3085739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a:t>
            </a:r>
            <a:r>
              <a:rPr lang="en-US" sz="900" b="0" i="0" u="none" strike="noStrike" kern="1200" baseline="0" dirty="0" smtClean="0">
                <a:solidFill>
                  <a:schemeClr val="tx1"/>
                </a:solidFill>
              </a:rPr>
              <a:t>Will &amp; Deni McIntyre/Photo Researchers/Getty</a:t>
            </a:r>
            <a:r>
              <a:rPr lang="en-US" sz="900" b="0" dirty="0" smtClean="0"/>
              <a:t>] (Cacioppo, p. 587)</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Contemporary Psychology 1 of 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dirty="0" smtClean="0"/>
              <a:t>This section covers:</a:t>
            </a:r>
          </a:p>
          <a:p>
            <a:pPr lvl="1" indent="-228600">
              <a:buFont typeface="Arial" panose="020B0604020202020204" pitchFamily="34" charset="0"/>
              <a:buChar char="•"/>
            </a:pPr>
            <a:r>
              <a:rPr lang="en-US" sz="900" dirty="0" smtClean="0"/>
              <a:t>Modern psychological perspectives</a:t>
            </a:r>
          </a:p>
          <a:p>
            <a:pPr lvl="1" indent="-228600">
              <a:buFont typeface="Arial" panose="020B0604020202020204" pitchFamily="34" charset="0"/>
              <a:buChar char="•"/>
            </a:pPr>
            <a:r>
              <a:rPr lang="en-US" sz="900" baseline="0" dirty="0" smtClean="0"/>
              <a:t>Careers in psychology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dirty="0" smtClean="0"/>
              <a:t>What does psychology look like today? </a:t>
            </a:r>
            <a:r>
              <a:rPr lang="en-US" sz="900" b="0" i="0" u="none" strike="noStrike" kern="1200" baseline="0" dirty="0" smtClean="0">
                <a:solidFill>
                  <a:schemeClr val="tx1"/>
                </a:solidFill>
              </a:rPr>
              <a:t>Many people thinking about psychotherapy imagine a bearded man scribbling notes next to a patient reclining on a couch, but this stereotype is usually far from the truth.</a:t>
            </a:r>
            <a:endParaRPr lang="en-US" sz="900" b="0" dirty="0" smtClean="0"/>
          </a:p>
          <a:p>
            <a:pPr marL="0" lvl="0" indent="-228600">
              <a:buFont typeface="Arial" panose="020B0604020202020204" pitchFamily="34" charset="0"/>
              <a:buNone/>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IMAGE: </a:t>
            </a:r>
            <a:r>
              <a:rPr lang="it-IT" sz="1200" b="0" dirty="0" smtClean="0"/>
              <a:t>[© Cengage Learning 2013]</a:t>
            </a:r>
            <a:r>
              <a:rPr lang="en-US" sz="1200" b="0" dirty="0" smtClean="0"/>
              <a:t> (Pastorino, Figure 1.7, p. 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3600" b="1" i="0" u="none" strike="noStrike" kern="1200" baseline="0" dirty="0" smtClean="0">
                <a:solidFill>
                  <a:schemeClr val="tx1"/>
                </a:solidFill>
              </a:rPr>
              <a:t>Contemporary Psychology 2 of 5</a:t>
            </a:r>
          </a:p>
          <a:p>
            <a:endParaRPr lang="en-US" sz="3600" b="0" i="0" u="none" strike="noStrike" kern="1200" baseline="0" dirty="0" smtClean="0">
              <a:solidFill>
                <a:schemeClr val="tx1"/>
              </a:solidFill>
            </a:endParaRPr>
          </a:p>
          <a:p>
            <a:r>
              <a:rPr lang="en-US" sz="3600" b="0" i="0" u="none" strike="noStrike" kern="1200" baseline="0" dirty="0" smtClean="0">
                <a:solidFill>
                  <a:schemeClr val="tx1"/>
                </a:solidFill>
              </a:rPr>
              <a:t>Just as a photograph or a piece of art can be examined from many different angles, so, too, can mental processes and behavior. We call these angles </a:t>
            </a:r>
            <a:r>
              <a:rPr lang="en-US" sz="3600" b="0" i="1" u="none" strike="noStrike" kern="1200" baseline="0" dirty="0" smtClean="0">
                <a:solidFill>
                  <a:schemeClr val="tx1"/>
                </a:solidFill>
              </a:rPr>
              <a:t>perspectives. </a:t>
            </a:r>
            <a:r>
              <a:rPr lang="en-US" sz="3600" b="0" i="0" u="none" strike="noStrike" kern="1200" baseline="0" dirty="0" smtClean="0">
                <a:solidFill>
                  <a:schemeClr val="tx1"/>
                </a:solidFill>
              </a:rPr>
              <a:t>Each offers a somewhat different picture of why people behave as they do. Taken as a whole, these perspectives underscore the complex nature of behavior.</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36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Biological psychology, also referred to as behavioral neuroscience, focuses on the relationships between mind and behavior and their underlying biological processes, including genetics, biochemistry, anatomy, and physiology.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Technological advances beginning in the 1970s, especially new methods for observing brain activity, initiated an explosion of knowledge about the connections between brain and behavior.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1" dirty="0" smtClean="0"/>
              <a:t>Evolutionary psychology </a:t>
            </a:r>
            <a:r>
              <a:rPr lang="en-US" sz="3600" b="0" dirty="0" smtClean="0"/>
              <a:t>attempts to answer the question of how our physical structure and behavior have been shaped by their contributions to our species’ survival.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The basic principle of evolutionary psychology is that our current behavior exists in its present form because it provided some advantage in survival and reproduction to our ancestors.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An evolutionary psychologist might be interested in the fact that we have a very good memory for faces, and particularly for faces of people who have cheated us in the past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1" dirty="0" smtClean="0"/>
              <a:t>Cognitive psychology </a:t>
            </a:r>
            <a:r>
              <a:rPr lang="en-US" sz="3600" b="0" dirty="0" smtClean="0"/>
              <a:t>focuses on the process of thinking, or the processing of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Because our ability to remember plays an integral part in the processing of information, a cognitive psychologist is likely to have a lot to say about the storage and retrieval of memories. </a:t>
            </a:r>
          </a:p>
          <a:p>
            <a:pPr marL="171450" indent="-171450">
              <a:buFont typeface="Arial" panose="020B0604020202020204" pitchFamily="34" charset="0"/>
              <a:buChar char="•"/>
            </a:pPr>
            <a:r>
              <a:rPr lang="en-US" sz="3600" b="0" i="0" u="none" strike="noStrike" kern="1200" baseline="0" dirty="0" smtClean="0">
                <a:solidFill>
                  <a:schemeClr val="tx1"/>
                </a:solidFill>
              </a:rPr>
              <a:t>Although not as popular, today, psychologists may adopt a psychodynamic perspective, focusing on internal, often unconscious mental processes, motives, and desires or childhood conflicts to explain behavior. </a:t>
            </a:r>
          </a:p>
          <a:p>
            <a:pPr marL="171450" indent="-171450">
              <a:buFont typeface="Arial" panose="020B0604020202020204" pitchFamily="34" charset="0"/>
              <a:buChar char="•"/>
            </a:pPr>
            <a:r>
              <a:rPr lang="en-US" sz="3600" b="0" i="0" u="none" strike="noStrike" kern="1200" baseline="0" dirty="0" smtClean="0">
                <a:solidFill>
                  <a:schemeClr val="tx1"/>
                </a:solidFill>
              </a:rPr>
              <a:t>A modern approach to d</a:t>
            </a:r>
            <a:r>
              <a:rPr lang="en-US" sz="3600" b="0" dirty="0" smtClean="0"/>
              <a:t>evelopmental psychology explores the normal changes in behavior that occur across the lifespan. Using the developmental perspective, a psychologist might look at how memory functions in people of different ages. </a:t>
            </a:r>
          </a:p>
          <a:p>
            <a:pPr marL="171450" indent="-171450">
              <a:buFont typeface="Arial" panose="020B0604020202020204" pitchFamily="34" charset="0"/>
              <a:buChar char="•"/>
            </a:pPr>
            <a:r>
              <a:rPr lang="en-US" sz="3600" b="0" dirty="0" smtClean="0"/>
              <a:t>The </a:t>
            </a:r>
            <a:r>
              <a:rPr lang="en-US" sz="3600" b="1" dirty="0" smtClean="0"/>
              <a:t>behavioral perspective </a:t>
            </a:r>
            <a:r>
              <a:rPr lang="en-US" sz="3600" b="0" dirty="0" smtClean="0"/>
              <a:t>seeks to explain external causes of behavior,</a:t>
            </a:r>
            <a:r>
              <a:rPr lang="en-US" sz="3600" b="0" i="0" u="none" strike="noStrike" kern="1200" baseline="0" dirty="0" smtClean="0">
                <a:solidFill>
                  <a:schemeClr val="tx1"/>
                </a:solidFill>
              </a:rPr>
              <a:t> suggests that behavior is learned and is influenced by other people and events</a:t>
            </a:r>
            <a:r>
              <a:rPr lang="en-US" sz="3600" b="0" dirty="0" smtClean="0"/>
              <a:t> define, and treat abnormal behaviors.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dirty="0" smtClean="0"/>
              <a:t>Clinical and counseling psychology seeks to define and treat abnormal behavior.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1" dirty="0" smtClean="0"/>
              <a:t>Sociocultural psychology (social psychology) </a:t>
            </a:r>
            <a:r>
              <a:rPr lang="en-US" sz="3600" b="0" dirty="0" smtClean="0"/>
              <a:t>describes the effects of the social environment, including culture, on the behavior of individuals.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3600" b="0" i="0" u="none" strike="noStrike" kern="1200" baseline="0" dirty="0" smtClean="0">
                <a:solidFill>
                  <a:schemeClr val="tx1"/>
                </a:solidFill>
              </a:rPr>
              <a:t>One cannot fully explain a person’s behavior without understanding his or her culture, gender identity, ethnic identity and other important cultural factors, and looks at</a:t>
            </a:r>
            <a:r>
              <a:rPr lang="en-US" sz="3600" b="0" dirty="0" smtClean="0"/>
              <a:t> </a:t>
            </a:r>
            <a:r>
              <a:rPr lang="en-US" sz="3600" b="0" i="1" dirty="0" smtClean="0"/>
              <a:t>individual differences</a:t>
            </a:r>
            <a:r>
              <a:rPr lang="en-US" sz="3600" b="1" dirty="0" smtClean="0"/>
              <a:t>. </a:t>
            </a:r>
            <a:r>
              <a:rPr lang="en-US" sz="3600" b="0" dirty="0" smtClean="0"/>
              <a:t>Recognizing individual differences is especially important to psychologists interested in variations in personality. </a:t>
            </a:r>
          </a:p>
          <a:p>
            <a:pPr marL="171450" indent="-171450">
              <a:buFont typeface="Arial" panose="020B0604020202020204" pitchFamily="34" charset="0"/>
              <a:buChar char="•"/>
            </a:pPr>
            <a:r>
              <a:rPr lang="en-US" sz="3600" b="0" i="0" u="none" strike="noStrike" kern="1200" baseline="0" dirty="0" smtClean="0">
                <a:solidFill>
                  <a:schemeClr val="tx1"/>
                </a:solidFill>
              </a:rPr>
              <a:t>Today’s psychologists who adopt a </a:t>
            </a:r>
            <a:r>
              <a:rPr lang="en-US" sz="3600" b="1" i="0" u="none" strike="noStrike" kern="1200" baseline="0" dirty="0" smtClean="0">
                <a:solidFill>
                  <a:schemeClr val="tx1"/>
                </a:solidFill>
              </a:rPr>
              <a:t>humanistic perspective </a:t>
            </a:r>
            <a:r>
              <a:rPr lang="en-US" sz="3600" b="0" i="0" u="none" strike="noStrike" kern="1200" baseline="0" dirty="0" smtClean="0">
                <a:solidFill>
                  <a:schemeClr val="tx1"/>
                </a:solidFill>
              </a:rPr>
              <a:t>explain behavior as stemming from your choices and free will. These choices are influenced by your self-concept (how you think of yourself) and by your self-esteem (how you feel about yourself).</a:t>
            </a:r>
          </a:p>
          <a:p>
            <a:pPr marL="628650" lvl="1" indent="-171450">
              <a:buFont typeface="Arial" panose="020B0604020202020204" pitchFamily="34" charset="0"/>
              <a:buChar char="•"/>
            </a:pPr>
            <a:r>
              <a:rPr lang="en-US" sz="3600" b="0" i="0" u="none" strike="noStrike" kern="1200" baseline="0" dirty="0" smtClean="0">
                <a:solidFill>
                  <a:schemeClr val="tx1"/>
                </a:solidFill>
              </a:rPr>
              <a:t>A growing emphasis on human strengths and on how humans attain happiness has led to the subfield of </a:t>
            </a:r>
            <a:r>
              <a:rPr lang="en-US" sz="3600" b="1" i="0" u="none" strike="noStrike" kern="1200" baseline="0" dirty="0" smtClean="0">
                <a:solidFill>
                  <a:schemeClr val="tx1"/>
                </a:solidFill>
              </a:rPr>
              <a:t>positive psychology</a:t>
            </a:r>
            <a:r>
              <a:rPr lang="en-US" sz="3600" b="0" i="0" u="none" strike="noStrike" kern="1200" baseline="0" dirty="0" smtClean="0">
                <a:solidFill>
                  <a:schemeClr val="tx1"/>
                </a:solidFill>
              </a:rPr>
              <a:t>, led by psychologists Seligman and Csikszentmihalyi.</a:t>
            </a:r>
            <a:endParaRPr lang="en-US" sz="36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412898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Contemporary Psychology 3 of 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i="0" u="none" strike="noStrike" kern="1200" baseline="0" dirty="0" smtClean="0">
                <a:solidFill>
                  <a:schemeClr val="tx1"/>
                </a:solidFill>
              </a:rPr>
              <a:t>Today, most psychologists do not rigidly adhere to just one of these perspectives but are likely to take what is referred to as an </a:t>
            </a:r>
            <a:r>
              <a:rPr lang="en-US" sz="900" b="1" i="0" u="none" strike="noStrike" kern="1200" baseline="0" dirty="0" smtClean="0">
                <a:solidFill>
                  <a:schemeClr val="tx1"/>
                </a:solidFill>
              </a:rPr>
              <a:t>eclectic approach </a:t>
            </a:r>
            <a:r>
              <a:rPr lang="en-US" sz="900" b="0" i="0" u="none" strike="noStrike" kern="1200" baseline="0" dirty="0" smtClean="0">
                <a:solidFill>
                  <a:schemeClr val="tx1"/>
                </a:solidFill>
              </a:rPr>
              <a:t>when explaining</a:t>
            </a:r>
          </a:p>
          <a:p>
            <a:r>
              <a:rPr lang="en-US" sz="900" b="0" i="0" u="none" strike="noStrike" kern="1200" baseline="0" dirty="0" smtClean="0">
                <a:solidFill>
                  <a:schemeClr val="tx1"/>
                </a:solidFill>
              </a:rPr>
              <a:t>behavior. An eclectic approach integrates or combines several perspectives to provide a more complete and complex picture of behavior.</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r>
              <a:rPr lang="en-US" sz="900" b="0" i="0" u="none" strike="noStrike" kern="1200" baseline="0" dirty="0" smtClean="0">
                <a:solidFill>
                  <a:schemeClr val="tx1"/>
                </a:solidFill>
              </a:rPr>
              <a:t>Explanations of anxiety:</a:t>
            </a:r>
          </a:p>
          <a:p>
            <a:pPr marL="171450" indent="-171450">
              <a:buFont typeface="Arial" panose="020B0604020202020204" pitchFamily="34" charset="0"/>
              <a:buChar char="•"/>
            </a:pPr>
            <a:r>
              <a:rPr lang="en-US" sz="900" b="0" i="0" u="none" strike="noStrike" kern="1200" baseline="0" dirty="0" smtClean="0">
                <a:solidFill>
                  <a:schemeClr val="tx1"/>
                </a:solidFill>
              </a:rPr>
              <a:t>Biological anxiety is related to chemicals in the body or to genetics (heredity).</a:t>
            </a:r>
          </a:p>
          <a:p>
            <a:pPr marL="171450" indent="-171450">
              <a:buFont typeface="Arial" panose="020B0604020202020204" pitchFamily="34" charset="0"/>
              <a:buChar char="•"/>
            </a:pPr>
            <a:r>
              <a:rPr lang="en-US" sz="900" b="0" i="0" u="none" strike="noStrike" kern="1200" baseline="0" dirty="0" smtClean="0">
                <a:solidFill>
                  <a:schemeClr val="tx1"/>
                </a:solidFill>
              </a:rPr>
              <a:t>Evolutionary anxiety is an adaptive response that prepares one to respond to potential threats in the environment. This response helps humans survive because it warns them of danger and thereby</a:t>
            </a:r>
          </a:p>
          <a:p>
            <a:pPr marL="171450" indent="-171450">
              <a:buFont typeface="Arial" panose="020B0604020202020204" pitchFamily="34" charset="0"/>
              <a:buChar char="•"/>
            </a:pPr>
            <a:r>
              <a:rPr lang="en-US" sz="900" b="0" i="0" u="none" strike="noStrike" kern="1200" baseline="0" dirty="0" smtClean="0">
                <a:solidFill>
                  <a:schemeClr val="tx1"/>
                </a:solidFill>
              </a:rPr>
              <a:t>helps them avoid situations or people that may harm them. However, in modern times, these threats tend to be ongoing: traffic jams, crowding, and the hectic pace of consumerism.</a:t>
            </a:r>
          </a:p>
          <a:p>
            <a:pPr marL="171450" indent="-171450">
              <a:buFont typeface="Arial" panose="020B0604020202020204" pitchFamily="34" charset="0"/>
              <a:buChar char="•"/>
            </a:pPr>
            <a:r>
              <a:rPr lang="en-US" sz="900" b="0" i="0" u="none" strike="noStrike" kern="1200" baseline="0" dirty="0" smtClean="0">
                <a:solidFill>
                  <a:schemeClr val="tx1"/>
                </a:solidFill>
              </a:rPr>
              <a:t>Psychodynamic anxiety is the product of unresolved feelings of hostility, guilt, anger, or sexual attraction experienced in childhood.</a:t>
            </a:r>
          </a:p>
          <a:p>
            <a:pPr marL="171450" indent="-171450">
              <a:buFont typeface="Arial" panose="020B0604020202020204" pitchFamily="34" charset="0"/>
              <a:buChar char="•"/>
            </a:pPr>
            <a:r>
              <a:rPr lang="en-US" sz="900" b="0" i="0" u="none" strike="noStrike" kern="1200" baseline="0" dirty="0" smtClean="0">
                <a:solidFill>
                  <a:schemeClr val="tx1"/>
                </a:solidFill>
              </a:rPr>
              <a:t>Behavioral anxiety is a learned behavior much like Albert’s fear of the white rat. It is a response that is associated with a specific stimulus or a response that has been rewarded.</a:t>
            </a:r>
          </a:p>
          <a:p>
            <a:pPr marL="171450" indent="-171450">
              <a:buFont typeface="Arial" panose="020B0604020202020204" pitchFamily="34" charset="0"/>
              <a:buChar char="•"/>
            </a:pPr>
            <a:r>
              <a:rPr lang="en-US" sz="900" b="0" i="0" u="none" strike="noStrike" kern="1200" baseline="0" dirty="0" smtClean="0">
                <a:solidFill>
                  <a:schemeClr val="tx1"/>
                </a:solidFill>
              </a:rPr>
              <a:t>Sociocultural anxiety is a product of a person’s culture. In the United States, more women than men report being anxious and fearful, and this gender difference results from different socialization experiences. Men in the United States are raised to believe that they must not be afraid, so they are less likely to acknowledge or report anxiety. Women do not experience this pressure to hide</a:t>
            </a:r>
          </a:p>
          <a:p>
            <a:pPr marL="171450" indent="-171450">
              <a:buFont typeface="Arial" panose="020B0604020202020204" pitchFamily="34" charset="0"/>
              <a:buChar char="•"/>
            </a:pPr>
            <a:r>
              <a:rPr lang="en-US" sz="900" b="0" i="0" u="none" strike="noStrike" kern="1200" baseline="0" dirty="0" smtClean="0">
                <a:solidFill>
                  <a:schemeClr val="tx1"/>
                </a:solidFill>
              </a:rPr>
              <a:t>their fears, so they are more likely to tell others that they are anxious and to seek treatment.</a:t>
            </a:r>
          </a:p>
          <a:p>
            <a:pPr marL="171450" indent="-171450">
              <a:buFont typeface="Arial" panose="020B0604020202020204" pitchFamily="34" charset="0"/>
              <a:buChar char="•"/>
            </a:pPr>
            <a:r>
              <a:rPr lang="en-US" sz="900" b="0" i="0" u="none" strike="noStrike" kern="1200" baseline="0" dirty="0" smtClean="0">
                <a:solidFill>
                  <a:schemeClr val="tx1"/>
                </a:solidFill>
              </a:rPr>
              <a:t>Humanistic anxiety is rooted in people’s dissatisfaction with their real self (how they perceive themselves) as compared to their ideal self (how they want to be).</a:t>
            </a:r>
          </a:p>
          <a:p>
            <a:pPr marL="171450" indent="-171450">
              <a:buFont typeface="Arial" panose="020B0604020202020204" pitchFamily="34" charset="0"/>
              <a:buChar char="•"/>
            </a:pPr>
            <a:r>
              <a:rPr lang="en-US" sz="900" b="0" i="0" u="none" strike="noStrike" kern="1200" baseline="0" dirty="0" smtClean="0">
                <a:solidFill>
                  <a:schemeClr val="tx1"/>
                </a:solidFill>
              </a:rPr>
              <a:t>Cognitive anxiety refers to the idea that people think differently than nonanxious people. Anxious people may engage in more pessimistic thinking or worry that everything will go wrong.</a:t>
            </a:r>
          </a:p>
          <a:p>
            <a:pPr marL="171450" indent="-171450">
              <a:buFont typeface="Arial" panose="020B0604020202020204" pitchFamily="34" charset="0"/>
              <a:buChar char="•"/>
            </a:pPr>
            <a:r>
              <a:rPr lang="en-US" sz="900" b="0" i="0" u="none" strike="noStrike" kern="1200" baseline="0" dirty="0" smtClean="0">
                <a:solidFill>
                  <a:schemeClr val="tx1"/>
                </a:solidFill>
              </a:rPr>
              <a:t>Eclectic anxiety stems from various sources depending on the individual. One person may be prone to anxiety because many people in his family are anxious and he has learned to be anxious from several experiences. Another person may be anxious because she is dissatisfied with herself and believes that everything always goes wrong in her life.</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134525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Source: Data from Michalski et al. (2011).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Contemporary Psychology 4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Students receiving doctoral degrees in 2008–2009 might have identified with one of these major perspectives, but increasingly, doctoral students are choosing to train in multiple or integrated perspectives, such as cognitive neuroscience.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students with undergraduate degrees in psychology prefer employment in fields that are directly related to psychology, such as working in research facilities or rehabilitation centers for drug abuse or brain damage.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Others are quite successful in a wide variety of “people-oriented” jobs, such as those found in management, sales, service, public affairs, education, human resources, probation, and journalism.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Graduates with master’s degrees in psychology, usually requiring one to two years of additional study past the bachelor’s degree, can teach at the community college (2-year) level and obtain licensing as therapists in most states. Many master’s level psychologists are employed in health, industry, and education.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Choosing a graduate perspective is similar to choosing an undergraduate major.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all psychology graduate students might take core courses in research methods and statistics, they typically pursue coursework and research in their particular area of specialization.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training of psychologists in the 21st century is beginning to reflect the connections occurring in the field itself.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Increasingly, students are being trained in combined specialties (e.g., cognitive neuroscience) as psychology becomes a more integrated field of study.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most rigid distinction occurs between graduate students planning to specialize in clinical or counseling psychology and those who do not.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clinical or counseling “major” includes extensive internships and supervised training prior to government-regulated licensure that usually add at least one year to students’ graduate studies.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Source: 2009 Doctorate Employment Survey, APA Center for Workforce Studies.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Contemporary Psychology 5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Do all psychologists do therapy and treat abnormal behavior? Less than 60 percent of psychologists are clinical and counseling psychologists. Regardless, every psychologist is highly trained in the methods, knowledge, and theories of psychology. This chart shows the main activities psychologists do at work. Any one psychologist might participate in several of these activities during a work week. As you can see, most psychologists specialize in applied areas and work in applied settings.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At present, the American Psychological Association (APA) consists of more than 50 divisions, each reflecting special skills or areas of interest. No matter where they are employed or what their area of specialization, many psychologists do research. Some do basic research, in which they seek knowledge for its own sake. For example, a psychologist might study memory simply to understand how it works. Others do applied research to solve immediate practical problems, such as finding ways to improve athletic performance (Davey, 2011). Some do both types of research.</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About 36% of new doctoral level psychologists do what your professor and the authors of your textbook do: teach and conduct research at colleges and universities.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About 3% of new doctoral level psychologists work as therapists, either in private practice or in hospitals and clinics.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Smaller numbers of new doctoral level psychologists find employment in business and government settings, elementary and secondary schools, and other related fields.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1748789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Richard T. </a:t>
            </a:r>
            <a:r>
              <a:rPr lang="en-US" sz="900" b="0" i="0" u="none" strike="noStrike" kern="1200" baseline="0" dirty="0" err="1" smtClean="0">
                <a:solidFill>
                  <a:schemeClr val="tx1"/>
                </a:solidFill>
              </a:rPr>
              <a:t>Nowitz</a:t>
            </a:r>
            <a:r>
              <a:rPr lang="en-US" sz="900" b="0" i="0" u="none" strike="noStrike" kern="1200" baseline="0" dirty="0" smtClean="0">
                <a:solidFill>
                  <a:schemeClr val="tx1"/>
                </a:solidFill>
              </a:rPr>
              <a:t>/Science</a:t>
            </a:r>
            <a:r>
              <a:rPr lang="en-US" sz="900" b="0" dirty="0" smtClean="0"/>
              <a:t>] (Coon, p.</a:t>
            </a:r>
            <a:r>
              <a:rPr lang="en-US" sz="900" b="0" baseline="0" dirty="0" smtClean="0"/>
              <a:t> 15)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dirty="0" smtClean="0"/>
              <a:t>This section covers:</a:t>
            </a:r>
          </a:p>
          <a:p>
            <a:pPr lvl="1" indent="-228600">
              <a:buFont typeface="Arial" panose="020B0604020202020204" pitchFamily="34" charset="0"/>
              <a:buChar char="•"/>
            </a:pPr>
            <a:r>
              <a:rPr lang="en-US" sz="900" dirty="0" smtClean="0"/>
              <a:t>The scientific</a:t>
            </a:r>
            <a:r>
              <a:rPr lang="en-US" sz="900" baseline="0" dirty="0" smtClean="0"/>
              <a:t> method</a:t>
            </a:r>
          </a:p>
          <a:p>
            <a:pPr lvl="1" indent="-228600">
              <a:buFont typeface="Arial" panose="020B0604020202020204" pitchFamily="34" charset="0"/>
              <a:buChar char="•"/>
            </a:pPr>
            <a:r>
              <a:rPr lang="en-US" sz="900" baseline="0" dirty="0" smtClean="0"/>
              <a:t>Research methods</a:t>
            </a:r>
            <a:endParaRPr lang="en-US" sz="9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i="0" u="none" strike="noStrike" kern="1200" baseline="0" dirty="0" smtClean="0">
                <a:solidFill>
                  <a:schemeClr val="tx1"/>
                </a:solidFill>
              </a:rPr>
              <a:t>The scientific study of dreaming was made possible by use of the EEG, a device that records the tiny electrical signals the brain</a:t>
            </a:r>
          </a:p>
          <a:p>
            <a:r>
              <a:rPr lang="en-US" sz="900" b="0" i="0" u="none" strike="noStrike" kern="1200" baseline="0" dirty="0" smtClean="0">
                <a:solidFill>
                  <a:schemeClr val="tx1"/>
                </a:solidFill>
              </a:rPr>
              <a:t>generates as a person sleeps. The EEG converts these electrical signals into a written record of brain activity. Certain shifts in brain activity, coupled with the presence of rapid eye movements, are strongly related to dreaming.</a:t>
            </a:r>
          </a:p>
          <a:p>
            <a:endParaRPr lang="en-US" sz="900" b="1"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337606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2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The first goal of psychology is to </a:t>
            </a:r>
            <a:r>
              <a:rPr lang="en-US" sz="900" b="1" i="0" u="none" strike="noStrike" kern="1200" baseline="0" dirty="0" smtClean="0">
                <a:solidFill>
                  <a:schemeClr val="tx1"/>
                </a:solidFill>
              </a:rPr>
              <a:t>describe</a:t>
            </a:r>
            <a:r>
              <a:rPr lang="en-US" sz="900" b="0" i="0" u="none" strike="noStrike" kern="1200" baseline="0" dirty="0" smtClean="0">
                <a:solidFill>
                  <a:schemeClr val="tx1"/>
                </a:solidFill>
              </a:rPr>
              <a:t> the different ways that organisms behave. </a:t>
            </a:r>
          </a:p>
          <a:p>
            <a:pPr marL="628650" lvl="1" indent="-171450">
              <a:buFont typeface="Arial" panose="020B0604020202020204" pitchFamily="34" charset="0"/>
              <a:buChar char="•"/>
            </a:pPr>
            <a:r>
              <a:rPr lang="en-US" sz="900" b="0" i="0" u="none" strike="noStrike" kern="1200" baseline="0" dirty="0" smtClean="0">
                <a:solidFill>
                  <a:schemeClr val="tx1"/>
                </a:solidFill>
              </a:rPr>
              <a:t>Observe events and behaviors, then look at how events might be related.</a:t>
            </a:r>
          </a:p>
          <a:p>
            <a:pPr marL="171450" indent="-171450">
              <a:buFont typeface="Arial" panose="020B0604020202020204" pitchFamily="34" charset="0"/>
              <a:buChar char="•"/>
            </a:pPr>
            <a:r>
              <a:rPr lang="en-US" sz="900" b="0" i="0" u="none" strike="noStrike" kern="1200" baseline="0" dirty="0" smtClean="0">
                <a:solidFill>
                  <a:schemeClr val="tx1"/>
                </a:solidFill>
              </a:rPr>
              <a:t>The second goal of psychology is to </a:t>
            </a:r>
            <a:r>
              <a:rPr lang="en-US" sz="900" b="1" i="0" u="none" strike="noStrike" kern="1200" baseline="0" dirty="0" smtClean="0">
                <a:solidFill>
                  <a:schemeClr val="tx1"/>
                </a:solidFill>
              </a:rPr>
              <a:t>explain</a:t>
            </a:r>
            <a:r>
              <a:rPr lang="en-US" sz="900" b="0" i="0" u="none" strike="noStrike" kern="1200" baseline="0" dirty="0" smtClean="0">
                <a:solidFill>
                  <a:schemeClr val="tx1"/>
                </a:solidFill>
              </a:rPr>
              <a:t> the causes of behavior. </a:t>
            </a:r>
          </a:p>
          <a:p>
            <a:pPr marL="628650" lvl="1" indent="-171450">
              <a:buFont typeface="Arial" panose="020B0604020202020204" pitchFamily="34" charset="0"/>
              <a:buChar char="•"/>
            </a:pPr>
            <a:r>
              <a:rPr lang="en-US" sz="900" b="0" i="0" u="none" strike="noStrike" kern="1200" baseline="0" dirty="0" smtClean="0">
                <a:solidFill>
                  <a:schemeClr val="tx1"/>
                </a:solidFill>
              </a:rPr>
              <a:t>Predict what events or behaviors may occur, based on their relationship.</a:t>
            </a:r>
          </a:p>
          <a:p>
            <a:pPr marL="171450" indent="-171450">
              <a:buFont typeface="Arial" panose="020B0604020202020204" pitchFamily="34" charset="0"/>
              <a:buChar char="•"/>
            </a:pPr>
            <a:r>
              <a:rPr lang="en-US" sz="900" b="0" i="0" u="none" strike="noStrike" kern="1200" baseline="0" dirty="0" smtClean="0">
                <a:solidFill>
                  <a:schemeClr val="tx1"/>
                </a:solidFill>
              </a:rPr>
              <a:t>The third goal of psychology is to </a:t>
            </a:r>
            <a:r>
              <a:rPr lang="en-US" sz="900" b="1" i="0" u="none" strike="noStrike" kern="1200" baseline="0" dirty="0" smtClean="0">
                <a:solidFill>
                  <a:schemeClr val="tx1"/>
                </a:solidFill>
              </a:rPr>
              <a:t>predict</a:t>
            </a:r>
            <a:r>
              <a:rPr lang="en-US" sz="900" b="0" i="0" u="none" strike="noStrike" kern="1200" baseline="0" dirty="0" smtClean="0">
                <a:solidFill>
                  <a:schemeClr val="tx1"/>
                </a:solidFill>
              </a:rPr>
              <a:t> how organisms will behave in certain situations. </a:t>
            </a:r>
          </a:p>
          <a:p>
            <a:pPr marL="628650" lvl="1" indent="-171450">
              <a:buFont typeface="Arial" panose="020B0604020202020204" pitchFamily="34" charset="0"/>
              <a:buChar char="•"/>
            </a:pPr>
            <a:r>
              <a:rPr lang="en-US" sz="900" b="0" i="0" u="none" strike="noStrike" kern="1200" baseline="0" dirty="0" smtClean="0">
                <a:solidFill>
                  <a:schemeClr val="tx1"/>
                </a:solidFill>
              </a:rPr>
              <a:t>Suggest and test an explanation (in the form of a hypothesis).</a:t>
            </a:r>
          </a:p>
          <a:p>
            <a:pPr marL="171450" indent="-171450">
              <a:buFont typeface="Arial" panose="020B0604020202020204" pitchFamily="34" charset="0"/>
              <a:buChar char="•"/>
            </a:pPr>
            <a:r>
              <a:rPr lang="en-US" sz="900" b="0" i="0" u="none" strike="noStrike" kern="1200" baseline="0" dirty="0" smtClean="0">
                <a:solidFill>
                  <a:schemeClr val="tx1"/>
                </a:solidFill>
              </a:rPr>
              <a:t>For some psychologists, the fourth goal of psychology is to </a:t>
            </a:r>
            <a:r>
              <a:rPr lang="en-US" sz="900" b="1" i="0" u="none" strike="noStrike" kern="1200" baseline="0" dirty="0" smtClean="0">
                <a:solidFill>
                  <a:schemeClr val="tx1"/>
                </a:solidFill>
              </a:rPr>
              <a:t>control</a:t>
            </a:r>
            <a:r>
              <a:rPr lang="en-US" sz="900" b="0" i="0" u="none" strike="noStrike" kern="1200" baseline="0" dirty="0" smtClean="0">
                <a:solidFill>
                  <a:schemeClr val="tx1"/>
                </a:solidFill>
              </a:rPr>
              <a:t> an organism’s behavior. </a:t>
            </a:r>
          </a:p>
          <a:p>
            <a:pPr marL="628650" lvl="1" indent="-171450">
              <a:buFont typeface="Arial" panose="020B0604020202020204" pitchFamily="34" charset="0"/>
              <a:buChar char="•"/>
            </a:pPr>
            <a:r>
              <a:rPr lang="en-US" sz="900" b="0" i="0" u="none" strike="noStrike" kern="1200" baseline="0" dirty="0" smtClean="0">
                <a:solidFill>
                  <a:schemeClr val="tx1"/>
                </a:solidFill>
              </a:rPr>
              <a:t>By explaining and understanding the causes of behavior, psychologists can create programs or treatments to control or change the behaviors.</a:t>
            </a:r>
          </a:p>
          <a:p>
            <a:pPr marL="628650" lvl="1" indent="-171450">
              <a:buFont typeface="Arial" panose="020B0604020202020204" pitchFamily="34" charset="0"/>
              <a:buChar char="•"/>
            </a:pPr>
            <a:r>
              <a:rPr lang="en-US" sz="900" b="0" i="0" u="none" strike="noStrike" kern="1200" baseline="0" dirty="0" smtClean="0">
                <a:solidFill>
                  <a:schemeClr val="tx1"/>
                </a:solidFill>
              </a:rPr>
              <a:t>The idea of control can be seen both positively and negatively. </a:t>
            </a:r>
          </a:p>
          <a:p>
            <a:pPr marL="1085850" lvl="2" indent="-171450">
              <a:buFont typeface="Arial" panose="020B0604020202020204" pitchFamily="34" charset="0"/>
              <a:buChar char="•"/>
            </a:pPr>
            <a:r>
              <a:rPr lang="en-US" sz="900" b="0" i="0" u="none" strike="noStrike" kern="1200" baseline="0" dirty="0" smtClean="0">
                <a:solidFill>
                  <a:schemeClr val="tx1"/>
                </a:solidFill>
              </a:rPr>
              <a:t>The positive side is that psychologists can help people learn to control undesirable behaviors by teaching better methods of self-control and ways to deal with situations and relationships. </a:t>
            </a:r>
          </a:p>
          <a:p>
            <a:pPr marL="1085850" lvl="2" indent="-171450">
              <a:buFont typeface="Arial" panose="020B0604020202020204" pitchFamily="34" charset="0"/>
              <a:buChar char="•"/>
            </a:pPr>
            <a:r>
              <a:rPr lang="en-US" sz="900" b="0" i="0" u="none" strike="noStrike" kern="1200" baseline="0" dirty="0" smtClean="0">
                <a:solidFill>
                  <a:schemeClr val="tx1"/>
                </a:solidFill>
              </a:rPr>
              <a:t>The negative side is the concern that psychologists might control people’s behaviors without their knowledge or consent. </a:t>
            </a:r>
          </a:p>
          <a:p>
            <a:endParaRPr lang="en-US" sz="900"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1605194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a:t>
            </a:r>
            <a:r>
              <a:rPr lang="en-US" sz="900" b="0" dirty="0" err="1" smtClean="0"/>
              <a:t>Cacioppo</a:t>
            </a:r>
            <a:r>
              <a:rPr lang="en-US" sz="900" b="0" dirty="0" smtClean="0"/>
              <a:t>,  p. 51)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2 of 20</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dirty="0" smtClean="0"/>
              <a:t>Not all observations are scientific. How does science differ from everyday observations, like the belief that “opposites attract”? </a:t>
            </a:r>
          </a:p>
          <a:p>
            <a:pPr marL="628650" lvl="1" indent="-171450">
              <a:buFont typeface="Arial" panose="020B0604020202020204" pitchFamily="34" charset="0"/>
              <a:buChar char="•"/>
            </a:pPr>
            <a:r>
              <a:rPr lang="en-US" sz="900" dirty="0" smtClean="0"/>
              <a:t>First, science relies on </a:t>
            </a:r>
            <a:r>
              <a:rPr lang="en-US" sz="900" b="1" dirty="0" smtClean="0"/>
              <a:t>objectivity</a:t>
            </a:r>
            <a:r>
              <a:rPr lang="en-US" sz="900" dirty="0" smtClean="0"/>
              <a:t> rather than subjectivity. </a:t>
            </a:r>
          </a:p>
          <a:p>
            <a:pPr marL="1085850" lvl="2" indent="-171450">
              <a:buFont typeface="Arial" panose="020B0604020202020204" pitchFamily="34" charset="0"/>
              <a:buChar char="•"/>
            </a:pPr>
            <a:r>
              <a:rPr lang="en-US" sz="900" dirty="0" smtClean="0"/>
              <a:t>Scientists strive to be objective, but any observation by a human being is, by definition, subjective. </a:t>
            </a:r>
          </a:p>
          <a:p>
            <a:pPr marL="1085850" lvl="2" indent="-171450">
              <a:buFont typeface="Arial" panose="020B0604020202020204" pitchFamily="34" charset="0"/>
              <a:buChar char="•"/>
            </a:pPr>
            <a:r>
              <a:rPr lang="en-US" sz="900" dirty="0" smtClean="0"/>
              <a:t>Recognizing when you are being subjective can be difficult, so scientists cannot rely on their own introspections to maintain objectivity. </a:t>
            </a:r>
          </a:p>
          <a:p>
            <a:pPr marL="1085850" lvl="2" indent="-171450">
              <a:buFont typeface="Arial" panose="020B0604020202020204" pitchFamily="34" charset="0"/>
              <a:buChar char="•"/>
            </a:pPr>
            <a:r>
              <a:rPr lang="en-US" sz="900" dirty="0" smtClean="0"/>
              <a:t>Scientific methods promote objectivity and help prevent biased, subjective observations from distorting a scientist’s work.</a:t>
            </a:r>
          </a:p>
          <a:p>
            <a:pPr marL="628650" lvl="1" indent="-171450">
              <a:buFont typeface="Arial" panose="020B0604020202020204" pitchFamily="34" charset="0"/>
              <a:buChar char="•"/>
            </a:pPr>
            <a:r>
              <a:rPr lang="en-US" sz="900" dirty="0" smtClean="0"/>
              <a:t>The second important difference between science and everyday observations is the use of </a:t>
            </a:r>
            <a:r>
              <a:rPr lang="en-US" sz="900" b="1" dirty="0" smtClean="0"/>
              <a:t>systematic observation </a:t>
            </a:r>
            <a:r>
              <a:rPr lang="en-US" sz="900" dirty="0" smtClean="0"/>
              <a:t>as opposed to hit-or-miss observation. </a:t>
            </a:r>
          </a:p>
          <a:p>
            <a:pPr marL="1085850" lvl="2" indent="-171450">
              <a:buFont typeface="Arial" panose="020B0604020202020204" pitchFamily="34" charset="0"/>
              <a:buChar char="•"/>
            </a:pPr>
            <a:r>
              <a:rPr lang="en-US" sz="900" dirty="0" smtClean="0"/>
              <a:t>By “hit or miss,” we mean making conclusions based only on whatever is happening around us. </a:t>
            </a:r>
          </a:p>
          <a:p>
            <a:pPr marL="628650" lvl="1" indent="-171450">
              <a:buFont typeface="Arial" panose="020B0604020202020204" pitchFamily="34" charset="0"/>
              <a:buChar char="•"/>
            </a:pPr>
            <a:r>
              <a:rPr lang="en-US" sz="900" dirty="0" smtClean="0"/>
              <a:t>Finally, science relies on </a:t>
            </a:r>
            <a:r>
              <a:rPr lang="en-US" sz="900" b="1" dirty="0" smtClean="0"/>
              <a:t>observable, repeatable evidence</a:t>
            </a:r>
            <a:r>
              <a:rPr lang="en-US" sz="900" dirty="0" smtClean="0"/>
              <a:t>, whereas everyday observation often ignores evidence, especially when it runs counter to strongly held beliefs. </a:t>
            </a:r>
          </a:p>
          <a:p>
            <a:pPr marL="171450" lvl="0" indent="-171450">
              <a:buFont typeface="Arial" panose="020B0604020202020204" pitchFamily="34" charset="0"/>
              <a:buChar char="•"/>
            </a:pPr>
            <a:r>
              <a:rPr lang="en-US" sz="900" dirty="0" smtClean="0"/>
              <a:t>Scientific knowledge is both stable and changing. </a:t>
            </a:r>
          </a:p>
          <a:p>
            <a:pPr marL="628650" lvl="1" indent="-171450">
              <a:buFont typeface="Arial" panose="020B0604020202020204" pitchFamily="34" charset="0"/>
              <a:buChar char="•"/>
            </a:pPr>
            <a:r>
              <a:rPr lang="en-US" sz="900" dirty="0" smtClean="0"/>
              <a:t>The fact that we may learn something new tomorrow should not convince you that today’s knowledge is flawed. </a:t>
            </a:r>
          </a:p>
          <a:p>
            <a:pPr marL="628650" lvl="1" indent="-171450">
              <a:buFont typeface="Arial" panose="020B0604020202020204" pitchFamily="34" charset="0"/>
              <a:buChar char="•"/>
            </a:pPr>
            <a:r>
              <a:rPr lang="en-US" sz="900" dirty="0" smtClean="0"/>
              <a:t>Most change occurs very slowly on the “cutting edges” of science, not quickly or at the main core of its knowledge base. </a:t>
            </a:r>
          </a:p>
          <a:p>
            <a:pPr marL="628650" lvl="1" indent="-171450">
              <a:buFont typeface="Arial" panose="020B0604020202020204" pitchFamily="34" charset="0"/>
              <a:buChar char="•"/>
            </a:pPr>
            <a:r>
              <a:rPr lang="en-US" sz="900" dirty="0" smtClean="0"/>
              <a:t>An important feature of scientific literacy is to learn to be comfortable with the idea that scientific knowledge is always open to improvement and will never be considered absolutely certain. </a:t>
            </a:r>
          </a:p>
          <a:p>
            <a:pPr marL="171450" indent="-171450">
              <a:buFont typeface="Arial" panose="020B0604020202020204" pitchFamily="34" charset="0"/>
              <a:buChar char="•"/>
            </a:pPr>
            <a:r>
              <a:rPr lang="en-US" sz="900" b="0" i="0" u="none" strike="noStrike" kern="1200" baseline="0" dirty="0" smtClean="0">
                <a:solidFill>
                  <a:schemeClr val="tx1"/>
                </a:solidFill>
              </a:rPr>
              <a:t>The skilled critical thinker has learned to follow logical arguments, identify mistakes in reasoning, prioritize ideas according to their importance, and apply logic to personal attitudes, beliefs, and values. </a:t>
            </a:r>
          </a:p>
          <a:p>
            <a:pPr marL="628650" lvl="1" indent="-171450">
              <a:buFont typeface="Arial" panose="020B0604020202020204" pitchFamily="34" charset="0"/>
              <a:buChar char="•"/>
            </a:pPr>
            <a:r>
              <a:rPr lang="en-US" sz="900" b="0" i="0" u="none" strike="noStrike" kern="1200" baseline="0" dirty="0" smtClean="0">
                <a:solidFill>
                  <a:schemeClr val="tx1"/>
                </a:solidFill>
              </a:rPr>
              <a:t>Critical thinking is grounded in a skeptical viewpoint.</a:t>
            </a:r>
          </a:p>
          <a:p>
            <a:pPr marL="171450" indent="-171450">
              <a:buFont typeface="Arial" panose="020B0604020202020204" pitchFamily="34" charset="0"/>
              <a:buChar char="•"/>
            </a:pPr>
            <a:r>
              <a:rPr lang="en-US" sz="900" b="0" i="0" u="none" strike="noStrike" kern="1200" baseline="0" dirty="0" smtClean="0">
                <a:solidFill>
                  <a:schemeClr val="tx1"/>
                </a:solidFill>
              </a:rPr>
              <a:t>You can begin by using five critical thinking questions (as illustrated above) to evaluate new information you come across in your everyday life, including in this class.</a:t>
            </a:r>
          </a:p>
          <a:p>
            <a:pPr marL="171450" lvl="0" indent="-171450">
              <a:buFont typeface="Arial" panose="020B0604020202020204" pitchFamily="34" charset="0"/>
              <a:buChar char="•"/>
            </a:pPr>
            <a:r>
              <a:rPr lang="en-US" sz="900" b="0" i="0" u="none" strike="noStrike" kern="1200" baseline="0" dirty="0" smtClean="0">
                <a:solidFill>
                  <a:schemeClr val="tx1"/>
                </a:solidFill>
              </a:rPr>
              <a:t>It is also helpful to recognize the signs that you are not thinking critically:</a:t>
            </a:r>
          </a:p>
          <a:p>
            <a:pPr marL="628650" lvl="1" indent="-171450">
              <a:buFont typeface="Arial" panose="020B0604020202020204" pitchFamily="34" charset="0"/>
              <a:buChar char="•"/>
            </a:pPr>
            <a:r>
              <a:rPr lang="en-US" sz="900" b="0" i="0" u="none" strike="noStrike" kern="1200" baseline="0" dirty="0" smtClean="0">
                <a:solidFill>
                  <a:schemeClr val="tx1"/>
                </a:solidFill>
              </a:rPr>
              <a:t>Instead of figuring out the answer to a problem yourself, you prefer just being given the answer. </a:t>
            </a:r>
          </a:p>
          <a:p>
            <a:pPr marL="628650" lvl="1" indent="-171450">
              <a:buFont typeface="Arial" panose="020B0604020202020204" pitchFamily="34" charset="0"/>
              <a:buChar char="•"/>
            </a:pPr>
            <a:r>
              <a:rPr lang="en-US" sz="900" b="0" i="0" u="none" strike="noStrike" kern="1200" baseline="0" dirty="0" smtClean="0">
                <a:solidFill>
                  <a:schemeClr val="tx1"/>
                </a:solidFill>
              </a:rPr>
              <a:t>You prefer to use “gut feelings” about decisions instead of using reason to choose a solution. </a:t>
            </a:r>
          </a:p>
          <a:p>
            <a:pPr marL="628650" lvl="1" indent="-171450">
              <a:buFont typeface="Arial" panose="020B0604020202020204" pitchFamily="34" charset="0"/>
              <a:buChar char="•"/>
            </a:pPr>
            <a:r>
              <a:rPr lang="en-US" sz="900" b="0" i="0" u="none" strike="noStrike" kern="1200" baseline="0" dirty="0" smtClean="0">
                <a:solidFill>
                  <a:schemeClr val="tx1"/>
                </a:solidFill>
              </a:rPr>
              <a:t>You do not review your mistakes or change your mind if evidence contradicts your original position. </a:t>
            </a:r>
          </a:p>
          <a:p>
            <a:pPr marL="628650" lvl="1" indent="-171450">
              <a:buFont typeface="Arial" panose="020B0604020202020204" pitchFamily="34" charset="0"/>
              <a:buChar char="•"/>
            </a:pPr>
            <a:r>
              <a:rPr lang="en-US" sz="900" b="0" i="0" u="none" strike="noStrike" kern="1200" baseline="0" dirty="0" smtClean="0">
                <a:solidFill>
                  <a:schemeClr val="tx1"/>
                </a:solidFill>
              </a:rPr>
              <a:t>You resent criticism of your ideas.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44825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2.3, p. 40): How to Develop and Test a Theory. 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3600" b="1" i="0" u="none" strike="noStrike" kern="1200" baseline="0" dirty="0" smtClean="0">
                <a:solidFill>
                  <a:schemeClr val="tx1"/>
                </a:solidFill>
              </a:rPr>
              <a:t>Experimental and Nonexperimental Methods 3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36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3600" b="1" dirty="0" smtClean="0"/>
              <a:t>Theory</a:t>
            </a:r>
            <a:r>
              <a:rPr lang="en-US" sz="3600" b="0" dirty="0" smtClean="0"/>
              <a:t> building begins with generating hypotheses that are then systematically tested. </a:t>
            </a:r>
            <a:r>
              <a:rPr lang="en-US" sz="3600" b="1" dirty="0" smtClean="0"/>
              <a:t>Hypotheses </a:t>
            </a:r>
            <a:r>
              <a:rPr lang="en-US" sz="3600" b="0" dirty="0" smtClean="0"/>
              <a:t>that are not rejected contribute to the theory and help generate new hypotheses.</a:t>
            </a:r>
          </a:p>
          <a:p>
            <a:endParaRPr lang="en-US" sz="3600" b="0" i="0" u="none" strike="noStrike" kern="1200" baseline="0" dirty="0" smtClean="0">
              <a:solidFill>
                <a:schemeClr val="tx1"/>
              </a:solidFill>
            </a:endParaRPr>
          </a:p>
          <a:p>
            <a:pPr marL="171450" indent="-171450">
              <a:buFont typeface="Arial" panose="020B0604020202020204" pitchFamily="34" charset="0"/>
              <a:buChar char="•"/>
            </a:pPr>
            <a:r>
              <a:rPr lang="en-US" sz="3600" b="0" i="0" u="none" strike="noStrike" kern="1200" baseline="0" dirty="0" smtClean="0">
                <a:solidFill>
                  <a:schemeClr val="tx1"/>
                </a:solidFill>
              </a:rPr>
              <a:t>Science seeks to develop </a:t>
            </a:r>
            <a:r>
              <a:rPr lang="en-US" sz="3600" b="1" i="0" u="none" strike="noStrike" kern="1200" baseline="0" dirty="0" smtClean="0">
                <a:solidFill>
                  <a:schemeClr val="tx1"/>
                </a:solidFill>
              </a:rPr>
              <a:t>theories</a:t>
            </a:r>
            <a:r>
              <a:rPr lang="en-US" sz="3600" b="0" i="0" u="none" strike="noStrike" kern="1200" baseline="0" dirty="0" smtClean="0">
                <a:solidFill>
                  <a:schemeClr val="tx1"/>
                </a:solidFill>
              </a:rPr>
              <a:t>, which are sets of facts and relationships between facts that can be used to explain and predict phenomena. </a:t>
            </a:r>
          </a:p>
          <a:p>
            <a:pPr marL="628650" lvl="1" indent="-171450">
              <a:buFont typeface="Arial" panose="020B0604020202020204" pitchFamily="34" charset="0"/>
              <a:buChar char="•"/>
            </a:pPr>
            <a:r>
              <a:rPr lang="en-US" sz="3600" b="0" i="0" u="none" strike="noStrike" kern="1200" baseline="0" dirty="0" smtClean="0">
                <a:solidFill>
                  <a:schemeClr val="tx1"/>
                </a:solidFill>
              </a:rPr>
              <a:t>In other words, scientists construct the best possible models of reality based on the facts known to date. </a:t>
            </a:r>
          </a:p>
          <a:p>
            <a:pPr marL="628650" lvl="1" indent="-171450">
              <a:buFont typeface="Arial" panose="020B0604020202020204" pitchFamily="34" charset="0"/>
              <a:buChar char="•"/>
            </a:pPr>
            <a:r>
              <a:rPr lang="en-US" sz="3600" b="0" i="0" u="none" strike="noStrike" kern="1200" baseline="0" dirty="0" smtClean="0">
                <a:solidFill>
                  <a:schemeClr val="tx1"/>
                </a:solidFill>
              </a:rPr>
              <a:t>Confusion over the multiple meanings of the word theory have led people mistakenly to view truly scientific theories, like the theory of evolution, as nothing more than casual guesses or hunches rather than the thoroughly investigated and massively supported principles that they are.</a:t>
            </a:r>
          </a:p>
          <a:p>
            <a:pPr marL="628650" lvl="1" indent="-171450">
              <a:buFont typeface="Arial" panose="020B0604020202020204" pitchFamily="34" charset="0"/>
              <a:buChar char="•"/>
            </a:pPr>
            <a:r>
              <a:rPr lang="en-US" sz="3600" b="0" i="0" u="none" strike="noStrike" kern="1200" baseline="0" dirty="0" smtClean="0">
                <a:solidFill>
                  <a:schemeClr val="tx1"/>
                </a:solidFill>
              </a:rPr>
              <a:t>The best scientific theories not only explain and organize known facts, but they also generate new predictions.</a:t>
            </a:r>
          </a:p>
          <a:p>
            <a:pPr marL="628650" lvl="1" indent="-171450">
              <a:buFont typeface="Arial" panose="020B0604020202020204" pitchFamily="34" charset="0"/>
              <a:buChar char="•"/>
            </a:pPr>
            <a:r>
              <a:rPr lang="en-US" sz="3600" b="0" i="0" u="none" strike="noStrike" kern="1200" baseline="0" dirty="0" smtClean="0">
                <a:solidFill>
                  <a:schemeClr val="tx1"/>
                </a:solidFill>
              </a:rPr>
              <a:t>A scientific prediction is much more than a guess or hunch. </a:t>
            </a:r>
          </a:p>
          <a:p>
            <a:pPr marL="628650" lvl="1" indent="-171450">
              <a:buFont typeface="Arial" panose="020B0604020202020204" pitchFamily="34" charset="0"/>
              <a:buChar char="•"/>
            </a:pPr>
            <a:r>
              <a:rPr lang="en-US" sz="3600" b="0" i="0" u="none" strike="noStrike" kern="1200" baseline="0" dirty="0" smtClean="0">
                <a:solidFill>
                  <a:schemeClr val="tx1"/>
                </a:solidFill>
              </a:rPr>
              <a:t>Before attempting to generate your own scientific questions, it pays to become very familiar with relevant theories and previous discoveries. </a:t>
            </a:r>
          </a:p>
          <a:p>
            <a:pPr marL="628650" lvl="1" indent="-171450">
              <a:buFont typeface="Arial" panose="020B0604020202020204" pitchFamily="34" charset="0"/>
              <a:buChar char="•"/>
            </a:pPr>
            <a:r>
              <a:rPr lang="en-US" sz="3600" b="0" i="0" u="none" strike="noStrike" kern="1200" baseline="0" dirty="0" smtClean="0">
                <a:solidFill>
                  <a:schemeClr val="tx1"/>
                </a:solidFill>
              </a:rPr>
              <a:t>As Sir Isaac Newton noted, scholars stand on the shoulders of giants—we build on the work of those who came before us. </a:t>
            </a:r>
          </a:p>
          <a:p>
            <a:pPr marL="628650" lvl="1" indent="-171450">
              <a:buFont typeface="Arial" panose="020B0604020202020204" pitchFamily="34" charset="0"/>
              <a:buChar char="•"/>
            </a:pPr>
            <a:r>
              <a:rPr lang="en-US" sz="3600" b="0" i="0" u="none" strike="noStrike" kern="1200" baseline="0" dirty="0" smtClean="0">
                <a:solidFill>
                  <a:schemeClr val="tx1"/>
                </a:solidFill>
              </a:rPr>
              <a:t>Scientific progress often takes a giant leap forward when a gifted observer recognizes a deeper meaningfulness in an everyday occurrence.</a:t>
            </a:r>
          </a:p>
          <a:p>
            <a:pPr marL="171450" lvl="0" indent="-171450">
              <a:buFont typeface="Arial" panose="020B0604020202020204" pitchFamily="34" charset="0"/>
              <a:buChar char="•"/>
            </a:pPr>
            <a:r>
              <a:rPr lang="en-US" sz="3600" b="0" i="0" u="none" strike="noStrike" kern="1200" baseline="0" dirty="0" smtClean="0">
                <a:solidFill>
                  <a:schemeClr val="tx1"/>
                </a:solidFill>
              </a:rPr>
              <a:t>Based on your understanding of past work and theoretical foundations in your area of interest, coupled with your own observations, you can now generate a </a:t>
            </a:r>
            <a:r>
              <a:rPr lang="en-US" sz="3600" b="1" i="0" u="none" strike="noStrike" kern="1200" baseline="0" dirty="0" smtClean="0">
                <a:solidFill>
                  <a:schemeClr val="tx1"/>
                </a:solidFill>
              </a:rPr>
              <a:t>hypothesis</a:t>
            </a:r>
            <a:r>
              <a:rPr lang="en-US" sz="3600" b="0" i="0" u="none" strike="noStrike" kern="1200" baseline="0" dirty="0" smtClean="0">
                <a:solidFill>
                  <a:schemeClr val="tx1"/>
                </a:solidFill>
              </a:rPr>
              <a:t>, which is a type of inference, or, in other words, an educated guess, based on prior evidence and logical possibilities. </a:t>
            </a:r>
          </a:p>
          <a:p>
            <a:pPr marL="628650" lvl="1" indent="-171450">
              <a:buFont typeface="Arial" panose="020B0604020202020204" pitchFamily="34" charset="0"/>
              <a:buChar char="•"/>
            </a:pPr>
            <a:r>
              <a:rPr lang="en-US" sz="3600" b="0" i="0" u="none" strike="noStrike" kern="1200" baseline="0" dirty="0" smtClean="0">
                <a:solidFill>
                  <a:schemeClr val="tx1"/>
                </a:solidFill>
              </a:rPr>
              <a:t>Scientific hypotheses must be both falsifiable and testable. </a:t>
            </a:r>
          </a:p>
          <a:p>
            <a:pPr marL="628650" lvl="1" indent="-171450">
              <a:buFont typeface="Arial" panose="020B0604020202020204" pitchFamily="34" charset="0"/>
              <a:buChar char="•"/>
            </a:pPr>
            <a:r>
              <a:rPr lang="en-US" sz="3600" b="0" i="0" u="none" strike="noStrike" kern="1200" baseline="0" dirty="0" smtClean="0">
                <a:solidFill>
                  <a:schemeClr val="tx1"/>
                </a:solidFill>
              </a:rPr>
              <a:t>Falsifiable does not mean “false.” Instead, falsifiable means that you can imagine situations that demonstrate your hypothesis to be false. </a:t>
            </a:r>
          </a:p>
          <a:p>
            <a:pPr marL="1085850" lvl="2" indent="-171450">
              <a:buFont typeface="Arial" panose="020B0604020202020204" pitchFamily="34" charset="0"/>
              <a:buChar char="•"/>
            </a:pPr>
            <a:r>
              <a:rPr lang="en-US" sz="3600" b="0" i="0" u="none" strike="noStrike" kern="1200" baseline="0" dirty="0" smtClean="0">
                <a:solidFill>
                  <a:schemeClr val="tx1"/>
                </a:solidFill>
              </a:rPr>
              <a:t>For example, a hypothesis claiming that all planets outside our solar system are uninhabited is falsifiable, because finding an inhabited planet outside our solar system would show that your hypothesis was wrong. </a:t>
            </a:r>
          </a:p>
          <a:p>
            <a:pPr marL="628650" lvl="1" indent="-171450">
              <a:buFont typeface="Arial" panose="020B0604020202020204" pitchFamily="34" charset="0"/>
              <a:buChar char="•"/>
            </a:pPr>
            <a:r>
              <a:rPr lang="en-US" sz="3600" b="0" i="0" u="none" strike="noStrike" kern="1200" baseline="0" dirty="0" smtClean="0">
                <a:solidFill>
                  <a:schemeClr val="tx1"/>
                </a:solidFill>
              </a:rPr>
              <a:t>Hypotheses can be falsifiable but not necessarily testable, which means you can evaluate the hypothesis using known scientific methods. </a:t>
            </a:r>
          </a:p>
          <a:p>
            <a:pPr marL="628650" lvl="1" indent="-171450">
              <a:buFont typeface="Arial" panose="020B0604020202020204" pitchFamily="34" charset="0"/>
              <a:buChar char="•"/>
            </a:pPr>
            <a:r>
              <a:rPr lang="en-US" sz="3600" b="0" i="0" u="none" strike="noStrike" kern="1200" baseline="0" dirty="0" smtClean="0">
                <a:solidFill>
                  <a:schemeClr val="tx1"/>
                </a:solidFill>
              </a:rPr>
              <a:t>Scientists can never “prove” that their hypotheses are true, because some future experiment, possibly using new technology not currently available, might show the hypothesis to be false after all. </a:t>
            </a:r>
          </a:p>
          <a:p>
            <a:pPr marL="628650" lvl="1" indent="-171450">
              <a:buFont typeface="Arial" panose="020B0604020202020204" pitchFamily="34" charset="0"/>
              <a:buChar char="•"/>
            </a:pPr>
            <a:r>
              <a:rPr lang="en-US" sz="3600" b="0" i="0" u="none" strike="noStrike" kern="1200" baseline="0" dirty="0" smtClean="0">
                <a:solidFill>
                  <a:schemeClr val="tx1"/>
                </a:solidFill>
              </a:rPr>
              <a:t>All we can do is show when a hypothesis is false. </a:t>
            </a:r>
          </a:p>
          <a:p>
            <a:pPr marL="1085850" lvl="2" indent="-171450">
              <a:buFont typeface="Arial" panose="020B0604020202020204" pitchFamily="34" charset="0"/>
              <a:buChar char="•"/>
            </a:pPr>
            <a:r>
              <a:rPr lang="en-US" sz="3600" b="0" i="0" u="none" strike="noStrike" kern="1200" baseline="0" dirty="0" smtClean="0">
                <a:solidFill>
                  <a:schemeClr val="tx1"/>
                </a:solidFill>
              </a:rPr>
              <a:t>A false hypothesis must always be modified or discarded.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422017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4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The purpose of psychological research is to test ideas about behavior. </a:t>
            </a:r>
          </a:p>
          <a:p>
            <a:pPr marL="628650" lvl="1" indent="-171450">
              <a:buFont typeface="Arial" panose="020B0604020202020204" pitchFamily="34" charset="0"/>
              <a:buChar char="•"/>
            </a:pPr>
            <a:r>
              <a:rPr lang="en-US" sz="900" b="0" i="0" u="none" strike="noStrike" kern="1200" baseline="0" dirty="0" smtClean="0">
                <a:solidFill>
                  <a:schemeClr val="tx1"/>
                </a:solidFill>
              </a:rPr>
              <a:t>Researchers use the scientific method when testing ideas about behavior. </a:t>
            </a:r>
          </a:p>
          <a:p>
            <a:pPr marL="628650" lvl="1" indent="-171450">
              <a:buFont typeface="Arial" panose="020B0604020202020204" pitchFamily="34" charset="0"/>
              <a:buChar char="•"/>
            </a:pPr>
            <a:r>
              <a:rPr lang="en-US" sz="900" b="0" i="0" u="none" strike="noStrike" kern="1200" baseline="0" dirty="0" smtClean="0">
                <a:solidFill>
                  <a:schemeClr val="tx1"/>
                </a:solidFill>
              </a:rPr>
              <a:t>The scientific method is a set of rules for gathering and analyzing information that enables you to test an idea or hypothesis. </a:t>
            </a:r>
          </a:p>
          <a:p>
            <a:pPr marL="628650" lvl="1" indent="-171450">
              <a:buFont typeface="Arial" panose="020B0604020202020204" pitchFamily="34" charset="0"/>
              <a:buChar char="•"/>
            </a:pPr>
            <a:r>
              <a:rPr lang="en-US" sz="900" b="0" i="0" u="none" strike="noStrike" kern="1200" baseline="0" dirty="0" smtClean="0">
                <a:solidFill>
                  <a:schemeClr val="tx1"/>
                </a:solidFill>
              </a:rPr>
              <a:t>The decisions that scientists make at each step of the scientific method will ultimately affect the types of conclusions they can draw about behavior. </a:t>
            </a:r>
          </a:p>
          <a:p>
            <a:pPr marL="171450" indent="-171450">
              <a:buFont typeface="Arial" panose="020B0604020202020204" pitchFamily="34" charset="0"/>
              <a:buChar char="•"/>
            </a:pPr>
            <a:r>
              <a:rPr lang="en-US" sz="900" dirty="0" smtClean="0"/>
              <a:t>Step 1: Observe Behavior or Other Phenomena </a:t>
            </a:r>
          </a:p>
          <a:p>
            <a:pPr marL="628650" lvl="1" indent="-171450">
              <a:buFont typeface="Arial" panose="020B0604020202020204" pitchFamily="34" charset="0"/>
              <a:buChar char="•"/>
            </a:pPr>
            <a:r>
              <a:rPr lang="en-US" sz="900" dirty="0" smtClean="0"/>
              <a:t>The scientific method often begins with casual or informal observations. Simply observe the world around you until some behavior or event catches your attention.</a:t>
            </a:r>
          </a:p>
          <a:p>
            <a:pPr marL="171450" lvl="0" indent="-171450">
              <a:buFont typeface="Arial" panose="020B0604020202020204" pitchFamily="34" charset="0"/>
              <a:buChar char="•"/>
            </a:pPr>
            <a:r>
              <a:rPr lang="en-US" sz="900" dirty="0" smtClean="0"/>
              <a:t>Step 2: Formulate a Research</a:t>
            </a:r>
            <a:r>
              <a:rPr lang="en-US" sz="900" baseline="0" dirty="0" smtClean="0"/>
              <a:t> Question</a:t>
            </a:r>
            <a:endParaRPr lang="en-US" sz="900" dirty="0" smtClean="0"/>
          </a:p>
          <a:p>
            <a:pPr marL="628650" lvl="1" indent="-171450">
              <a:buFont typeface="Arial" panose="020B0604020202020204" pitchFamily="34" charset="0"/>
              <a:buChar char="•"/>
            </a:pPr>
            <a:r>
              <a:rPr lang="en-US" sz="900" dirty="0" smtClean="0"/>
              <a:t>This step in the process usually begins by identifying other factors, or  variables, that are associated with your observation. </a:t>
            </a:r>
          </a:p>
          <a:p>
            <a:pPr marL="628650" lvl="1" indent="-171450">
              <a:buFont typeface="Arial" panose="020B0604020202020204" pitchFamily="34" charset="0"/>
              <a:buChar char="•"/>
            </a:pPr>
            <a:r>
              <a:rPr lang="en-US" sz="900" dirty="0" smtClean="0"/>
              <a:t>Use those other variables to generate explanations for the behavior that is of interest to you.</a:t>
            </a:r>
          </a:p>
          <a:p>
            <a:pPr marL="171450" lvl="0" indent="-171450">
              <a:buFont typeface="Arial" panose="020B0604020202020204" pitchFamily="34" charset="0"/>
              <a:buChar char="•"/>
            </a:pPr>
            <a:r>
              <a:rPr lang="en-US" sz="900" dirty="0" smtClean="0"/>
              <a:t>Step 3: Generate a Testable Prediction (Hypothesis)</a:t>
            </a:r>
          </a:p>
          <a:p>
            <a:pPr marL="628650" lvl="1" indent="-171450">
              <a:buFont typeface="Arial" panose="020B0604020202020204" pitchFamily="34" charset="0"/>
              <a:buChar char="•"/>
            </a:pPr>
            <a:r>
              <a:rPr lang="en-US" sz="900" dirty="0" smtClean="0"/>
              <a:t>Once you</a:t>
            </a:r>
            <a:r>
              <a:rPr lang="en-US" sz="900" baseline="0" dirty="0" smtClean="0"/>
              <a:t> have a research question, you must develop a way to answer it.</a:t>
            </a:r>
          </a:p>
          <a:p>
            <a:pPr marL="628650" lvl="1" indent="-171450">
              <a:buFont typeface="Arial" panose="020B0604020202020204" pitchFamily="34" charset="0"/>
              <a:buChar char="•"/>
            </a:pPr>
            <a:r>
              <a:rPr lang="en-US" sz="900" dirty="0" smtClean="0"/>
              <a:t>Notice that a single hypothesis can lead to several different predictions and that each prediction refers to a specific situation or an event that can be observed and measured.</a:t>
            </a:r>
          </a:p>
          <a:p>
            <a:pPr marL="628650" lvl="1" indent="-171450">
              <a:buFont typeface="Arial" panose="020B0604020202020204" pitchFamily="34" charset="0"/>
              <a:buChar char="•"/>
            </a:pPr>
            <a:r>
              <a:rPr lang="en-US" sz="900" dirty="0" smtClean="0"/>
              <a:t>Also notice that the predictions generated from a hypothesis must be testable—that is, it must be possible to demonstrate that the prediction is either correct or incorrect by direct observation. </a:t>
            </a:r>
          </a:p>
          <a:p>
            <a:pPr marL="628650" lvl="1" indent="-171450">
              <a:buFont typeface="Arial" panose="020B0604020202020204" pitchFamily="34" charset="0"/>
              <a:buChar char="•"/>
            </a:pPr>
            <a:r>
              <a:rPr lang="en-US" sz="900" dirty="0" smtClean="0"/>
              <a:t>Either the observations will provide support for the hypothesis or they will refute the hypothesis. </a:t>
            </a:r>
          </a:p>
          <a:p>
            <a:pPr marL="628650" lvl="1" indent="-171450">
              <a:buFont typeface="Arial" panose="020B0604020202020204" pitchFamily="34" charset="0"/>
              <a:buChar char="•"/>
            </a:pPr>
            <a:r>
              <a:rPr lang="en-US" sz="900" dirty="0" smtClean="0"/>
              <a:t>For a prediction to be truly testable, both outcomes must be possible. </a:t>
            </a:r>
          </a:p>
          <a:p>
            <a:pPr marL="171450" lvl="0" indent="-171450">
              <a:buFont typeface="Arial" panose="020B0604020202020204" pitchFamily="34" charset="0"/>
              <a:buChar char="•"/>
            </a:pPr>
            <a:r>
              <a:rPr lang="en-US" sz="900" dirty="0" smtClean="0"/>
              <a:t>Step 4: Collect and Analyze Data</a:t>
            </a:r>
          </a:p>
          <a:p>
            <a:pPr marL="628650" lvl="1" indent="-171450">
              <a:buFont typeface="Arial" panose="020B0604020202020204" pitchFamily="34" charset="0"/>
              <a:buChar char="•"/>
            </a:pPr>
            <a:r>
              <a:rPr lang="en-US" sz="900" dirty="0" smtClean="0"/>
              <a:t>After a specific, testable prediction has been made, the next step is to evaluate the prediction using direct observation. </a:t>
            </a:r>
          </a:p>
          <a:p>
            <a:pPr marL="628650" lvl="1" indent="-171450">
              <a:buFont typeface="Arial" panose="020B0604020202020204" pitchFamily="34" charset="0"/>
              <a:buChar char="•"/>
            </a:pPr>
            <a:r>
              <a:rPr lang="en-US" sz="900" dirty="0" smtClean="0"/>
              <a:t>The goal is to provide a fair and unbiased test of the research hypothesis by observing whether the prediction is correct. </a:t>
            </a:r>
          </a:p>
          <a:p>
            <a:pPr marL="628650" lvl="1" indent="-171450">
              <a:buFont typeface="Arial" panose="020B0604020202020204" pitchFamily="34" charset="0"/>
              <a:buChar char="•"/>
            </a:pPr>
            <a:r>
              <a:rPr lang="en-US" sz="900" dirty="0" smtClean="0"/>
              <a:t>The researcher must be careful to observe and record exactly what happens, free of any subjective interpretation or personal expectations.</a:t>
            </a:r>
          </a:p>
          <a:p>
            <a:pPr marL="1085850" lvl="2" indent="-171450">
              <a:buFont typeface="Arial" panose="020B0604020202020204" pitchFamily="34" charset="0"/>
              <a:buChar char="•"/>
            </a:pPr>
            <a:r>
              <a:rPr lang="en-US" sz="900" dirty="0" smtClean="0"/>
              <a:t>A good research</a:t>
            </a:r>
            <a:r>
              <a:rPr lang="en-US" sz="900" baseline="0" dirty="0" smtClean="0"/>
              <a:t> study will have safeguards in place to minimize the likelihood of bias.</a:t>
            </a:r>
            <a:endParaRPr lang="en-US" sz="900" dirty="0" smtClean="0"/>
          </a:p>
          <a:p>
            <a:pPr marL="171450" lvl="0" indent="-171450">
              <a:buFont typeface="Arial" panose="020B0604020202020204" pitchFamily="34" charset="0"/>
              <a:buChar char="•"/>
            </a:pPr>
            <a:r>
              <a:rPr lang="en-US" sz="900" dirty="0" smtClean="0"/>
              <a:t>Step 5: Draw Conclusions</a:t>
            </a:r>
            <a:r>
              <a:rPr lang="en-US" sz="900" baseline="0" dirty="0" smtClean="0"/>
              <a:t> and Create Theories</a:t>
            </a:r>
            <a:endParaRPr lang="en-US" sz="900" dirty="0" smtClean="0"/>
          </a:p>
          <a:p>
            <a:pPr marL="628650" lvl="1" indent="-171450">
              <a:buFont typeface="Arial" panose="020B0604020202020204" pitchFamily="34" charset="0"/>
              <a:buChar char="•"/>
            </a:pPr>
            <a:r>
              <a:rPr lang="en-US" sz="900" dirty="0" smtClean="0"/>
              <a:t>The final step of the scientific method is to compare the actual observations with the predictions that were made from the hypothesis. To what extent do the observations agree with the predictions? </a:t>
            </a:r>
          </a:p>
          <a:p>
            <a:pPr marL="1085850" lvl="2" indent="-171450">
              <a:buFont typeface="Arial" panose="020B0604020202020204" pitchFamily="34" charset="0"/>
              <a:buChar char="•"/>
            </a:pPr>
            <a:r>
              <a:rPr lang="en-US" sz="900" dirty="0" smtClean="0"/>
              <a:t>Some agreement indicates support for the original hypothesis, and suggests that you consider making new predictions and testing them. </a:t>
            </a:r>
          </a:p>
          <a:p>
            <a:pPr marL="1085850" lvl="2" indent="-171450">
              <a:buFont typeface="Arial" panose="020B0604020202020204" pitchFamily="34" charset="0"/>
              <a:buChar char="•"/>
            </a:pPr>
            <a:r>
              <a:rPr lang="en-US" sz="900" dirty="0" smtClean="0"/>
              <a:t>Lack of agreement indicates that the original hypothesis was wrong or that the hypothesis was used incorrectly, producing faulty predictions. </a:t>
            </a:r>
          </a:p>
          <a:p>
            <a:pPr marL="1543050" lvl="3" indent="-171450">
              <a:buFont typeface="Arial" panose="020B0604020202020204" pitchFamily="34" charset="0"/>
              <a:buChar char="•"/>
            </a:pPr>
            <a:r>
              <a:rPr lang="en-US" sz="900" dirty="0" smtClean="0"/>
              <a:t>In this case, you might want to revise the hypothesis or reconsider how it was used to generate predictions. </a:t>
            </a:r>
          </a:p>
          <a:p>
            <a:pPr marL="628650" lvl="1" indent="-171450">
              <a:buFont typeface="Arial" panose="020B0604020202020204" pitchFamily="34" charset="0"/>
              <a:buChar char="•"/>
            </a:pPr>
            <a:r>
              <a:rPr lang="en-US" sz="900" dirty="0" smtClean="0"/>
              <a:t>In either case, this information is used in</a:t>
            </a:r>
            <a:r>
              <a:rPr lang="en-US" sz="900" baseline="0" dirty="0" smtClean="0"/>
              <a:t> creating new theories or refining existing ones.</a:t>
            </a:r>
          </a:p>
          <a:p>
            <a:pPr marL="1085850" lvl="2" indent="-171450">
              <a:buFont typeface="Arial" panose="020B0604020202020204" pitchFamily="34" charset="0"/>
              <a:buChar char="•"/>
            </a:pPr>
            <a:r>
              <a:rPr lang="en-US" sz="900" dirty="0" smtClean="0"/>
              <a:t>Researchers</a:t>
            </a:r>
            <a:r>
              <a:rPr lang="en-US" sz="900" baseline="0" dirty="0" smtClean="0"/>
              <a:t> attempt to place their findings within a larger context of knowledge.</a:t>
            </a:r>
            <a:endParaRPr lang="en-US" sz="900" dirty="0" smtClean="0"/>
          </a:p>
          <a:p>
            <a:pPr marL="171450" lvl="0" indent="-171450">
              <a:buFont typeface="Arial" panose="020B0604020202020204" pitchFamily="34" charset="0"/>
              <a:buChar char="•"/>
            </a:pPr>
            <a:r>
              <a:rPr lang="en-US" sz="900" dirty="0" smtClean="0"/>
              <a:t>Once completed,</a:t>
            </a:r>
            <a:r>
              <a:rPr lang="en-US" sz="900" baseline="0" dirty="0" smtClean="0"/>
              <a:t> researchers often circle back to s</a:t>
            </a:r>
            <a:r>
              <a:rPr lang="en-US" sz="900" dirty="0" smtClean="0"/>
              <a:t>tep 2; that is, they form a new hypothesis that further explores their theory.</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2241689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Terry Why/Phototake] (Gravetter,  Figure 5.1, p.134)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5 of 20</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An important part of deciding what you are going to research is deciding the group you will be studying.</a:t>
            </a:r>
          </a:p>
          <a:p>
            <a:pPr marL="171450" indent="-171450">
              <a:buFont typeface="Arial" panose="020B0604020202020204" pitchFamily="34" charset="0"/>
              <a:buChar char="•"/>
            </a:pPr>
            <a:r>
              <a:rPr lang="en-US" sz="900" b="0" i="0" u="none" strike="noStrike" kern="1200" baseline="0" dirty="0" smtClean="0">
                <a:solidFill>
                  <a:schemeClr val="tx1"/>
                </a:solidFill>
              </a:rPr>
              <a:t>In a perfect world, researchers would include every person they are interested in studying. </a:t>
            </a:r>
          </a:p>
          <a:p>
            <a:pPr marL="628650" lvl="1" indent="-171450">
              <a:buFont typeface="Arial" panose="020B0604020202020204" pitchFamily="34" charset="0"/>
              <a:buChar char="•"/>
            </a:pPr>
            <a:r>
              <a:rPr lang="en-US" sz="900" b="0" i="0" u="none" strike="noStrike" kern="1200" baseline="0" dirty="0" smtClean="0">
                <a:solidFill>
                  <a:schemeClr val="tx1"/>
                </a:solidFill>
              </a:rPr>
              <a:t>This is termed the population of interest. </a:t>
            </a:r>
          </a:p>
          <a:p>
            <a:pPr marL="1085850" lvl="2" indent="-171450">
              <a:buFont typeface="Arial" panose="020B0604020202020204" pitchFamily="34" charset="0"/>
              <a:buChar char="•"/>
            </a:pPr>
            <a:r>
              <a:rPr lang="en-US" sz="900" b="0" i="0" u="none" strike="noStrike" kern="1200" baseline="0" dirty="0" smtClean="0">
                <a:solidFill>
                  <a:schemeClr val="tx1"/>
                </a:solidFill>
              </a:rPr>
              <a:t>For example, for a developmental psychologist who specializes in infant development, all infants would be the population of interest. </a:t>
            </a:r>
          </a:p>
          <a:p>
            <a:pPr marL="628650" lvl="1" indent="-171450">
              <a:buFont typeface="Arial" panose="020B0604020202020204" pitchFamily="34" charset="0"/>
              <a:buChar char="•"/>
            </a:pPr>
            <a:r>
              <a:rPr lang="en-US" sz="900" b="0" i="0" u="none" strike="noStrike" kern="1200" baseline="0" dirty="0" smtClean="0">
                <a:solidFill>
                  <a:schemeClr val="tx1"/>
                </a:solidFill>
              </a:rPr>
              <a:t>It is impossible to test everyone, however, so researchers select a portion, or subset, of the population of interest called a </a:t>
            </a:r>
            <a:r>
              <a:rPr lang="en-US" sz="900" b="1" i="0" u="none" strike="noStrike" kern="1200" baseline="0" dirty="0" smtClean="0">
                <a:solidFill>
                  <a:schemeClr val="tx1"/>
                </a:solidFill>
              </a:rPr>
              <a:t>sample</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Because the sample will be used to make inferences or judgments about the entire population, the sample should reflect the whole population as much as possible; that is, it should be a representative sample. </a:t>
            </a:r>
          </a:p>
          <a:p>
            <a:pPr marL="1085850" lvl="2" indent="-171450">
              <a:buFont typeface="Arial" panose="020B0604020202020204" pitchFamily="34" charset="0"/>
              <a:buChar char="•"/>
            </a:pPr>
            <a:r>
              <a:rPr lang="en-US" sz="900" b="0" i="0" u="none" strike="noStrike" kern="1200" baseline="0" dirty="0" smtClean="0">
                <a:solidFill>
                  <a:schemeClr val="tx1"/>
                </a:solidFill>
              </a:rPr>
              <a:t>Random sampling of participants ensures a representative sample. </a:t>
            </a:r>
          </a:p>
          <a:p>
            <a:pPr marL="1085850" lvl="2" indent="-171450">
              <a:buFont typeface="Arial" panose="020B0604020202020204" pitchFamily="34" charset="0"/>
              <a:buChar char="•"/>
            </a:pPr>
            <a:r>
              <a:rPr lang="en-US" sz="900" b="0" i="0" u="none" strike="noStrike" kern="1200" baseline="0" dirty="0" smtClean="0">
                <a:solidFill>
                  <a:schemeClr val="tx1"/>
                </a:solidFill>
              </a:rPr>
              <a:t>In a random sample, every member of the population has an equal chance of being selected to participate in the study; this avoids introducing sampling bias into the research. </a:t>
            </a:r>
          </a:p>
          <a:p>
            <a:pPr marL="1085850" lvl="2" indent="-171450">
              <a:buFont typeface="Arial" panose="020B0604020202020204" pitchFamily="34" charset="0"/>
              <a:buChar char="•"/>
            </a:pPr>
            <a:r>
              <a:rPr lang="en-US" sz="900" b="0" i="0" u="none" strike="noStrike" kern="1200" baseline="0" dirty="0" smtClean="0">
                <a:solidFill>
                  <a:schemeClr val="tx1"/>
                </a:solidFill>
              </a:rPr>
              <a:t>The more representative the sample is, the more the results will generalize (or apply) to the population of interest. But random sampling is not always possible. </a:t>
            </a:r>
          </a:p>
          <a:p>
            <a:pPr marL="1085850" lvl="2" indent="-171450">
              <a:buFont typeface="Arial" panose="020B0604020202020204" pitchFamily="34" charset="0"/>
              <a:buChar char="•"/>
            </a:pPr>
            <a:r>
              <a:rPr lang="en-US" sz="900" b="0" i="0" u="none" strike="noStrike" kern="1200" baseline="0" dirty="0" smtClean="0">
                <a:solidFill>
                  <a:schemeClr val="tx1"/>
                </a:solidFill>
              </a:rPr>
              <a:t>Instead, psychological research often uses samples of convenience, or groups of people who are easily accessible to the researcher. </a:t>
            </a:r>
          </a:p>
          <a:p>
            <a:pPr marL="1085850" lvl="2" indent="-171450">
              <a:buFont typeface="Arial" panose="020B0604020202020204" pitchFamily="34" charset="0"/>
              <a:buChar char="•"/>
            </a:pPr>
            <a:r>
              <a:rPr lang="en-US" sz="900" b="0" i="0" u="none" strike="noStrike" kern="1200" baseline="0" dirty="0" smtClean="0">
                <a:solidFill>
                  <a:schemeClr val="tx1"/>
                </a:solidFill>
              </a:rPr>
              <a:t>The students in your psychology course are a sample of convenience. </a:t>
            </a:r>
            <a:endParaRPr lang="en-US" sz="900" b="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275499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BRUCE COLEMAN INC./Alamy] (Cacioppo,  p. 56): Famed naturalist Jane Goodall used naturalistic observation to illuminate the world of the chimpanzee.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6 of 20</a:t>
            </a:r>
          </a:p>
          <a:p>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dirty="0" smtClean="0"/>
              <a:t>If you are interested in learning about larger groups of people than are possible with the case study method, you might pursue a </a:t>
            </a:r>
            <a:r>
              <a:rPr lang="en-US" sz="900" b="1" dirty="0" smtClean="0"/>
              <a:t>naturalistic observation</a:t>
            </a:r>
            <a:r>
              <a:rPr lang="en-US" sz="900" dirty="0" smtClean="0"/>
              <a:t>, or an in-depth study of a phenomenon in its natural setting. </a:t>
            </a:r>
          </a:p>
          <a:p>
            <a:pPr marL="628650" lvl="1" indent="-171450">
              <a:buFont typeface="Arial" panose="020B0604020202020204" pitchFamily="34" charset="0"/>
              <a:buChar char="•"/>
            </a:pPr>
            <a:r>
              <a:rPr lang="en-US" sz="900" dirty="0" smtClean="0"/>
              <a:t>The researcher looks at a much larger group of people than in a case study (next slide), which strengthens the ability to apply results to the population in general. </a:t>
            </a:r>
          </a:p>
          <a:p>
            <a:pPr marL="628650" lvl="1" indent="-171450">
              <a:buFont typeface="Arial" panose="020B0604020202020204" pitchFamily="34" charset="0"/>
              <a:buChar char="•"/>
            </a:pPr>
            <a:r>
              <a:rPr lang="en-US" sz="900" dirty="0" smtClean="0"/>
              <a:t>We also have the advantage of observing individuals in their natural, everyday circumstances. </a:t>
            </a:r>
          </a:p>
          <a:p>
            <a:pPr marL="628650" lvl="1" indent="-171450">
              <a:buFont typeface="Arial" panose="020B0604020202020204" pitchFamily="34" charset="0"/>
              <a:buChar char="•"/>
            </a:pPr>
            <a:r>
              <a:rPr lang="en-US" sz="900" b="0" i="0" u="none" strike="noStrike" kern="1200" baseline="0" dirty="0" smtClean="0">
                <a:solidFill>
                  <a:schemeClr val="tx1"/>
                </a:solidFill>
              </a:rPr>
              <a:t>With the naturalistic observation method, researchers in the field can examine behavior as it unfolds, but they run the risk of influencing the behavior they are observing.</a:t>
            </a:r>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3277078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Courtesy Dr. Suzanne Corkin, Massachusetts Institute of Technology. Copyright © 1997.</a:t>
            </a:r>
            <a:r>
              <a:rPr lang="en-US" sz="900" b="0" dirty="0" smtClean="0"/>
              <a:t>] (Bernstein,  p. 676):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Society for Neuroscience. J. Neurosci., May 15, 1997, 17(10):3964-3979H. M. underwent surgery that removed the hippocampus, the amygdala, and part of the association cortex from both temporal lobes.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7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A </a:t>
            </a:r>
            <a:r>
              <a:rPr lang="en-US" sz="900" b="1" i="0" u="none" strike="noStrike" kern="1200" baseline="0" dirty="0" smtClean="0">
                <a:solidFill>
                  <a:schemeClr val="tx1"/>
                </a:solidFill>
              </a:rPr>
              <a:t>case study </a:t>
            </a:r>
            <a:r>
              <a:rPr lang="en-US" sz="900" b="0" i="0" u="none" strike="noStrike" kern="1200" baseline="0" dirty="0" smtClean="0">
                <a:solidFill>
                  <a:schemeClr val="tx1"/>
                </a:solidFill>
              </a:rPr>
              <a:t>provides an in-depth analysis of the behavior of one person or a small number of people. </a:t>
            </a:r>
          </a:p>
          <a:p>
            <a:pPr marL="628650" lvl="1" indent="-171450">
              <a:buFont typeface="Arial" panose="020B0604020202020204" pitchFamily="34" charset="0"/>
              <a:buChar char="•"/>
            </a:pPr>
            <a:r>
              <a:rPr lang="en-US" sz="900" b="0" i="0" u="none" strike="noStrike" kern="1200" baseline="0" dirty="0" smtClean="0">
                <a:solidFill>
                  <a:schemeClr val="tx1"/>
                </a:solidFill>
              </a:rPr>
              <a:t>Many fields, including medicine, law, and business, use the case study method. </a:t>
            </a:r>
          </a:p>
          <a:p>
            <a:pPr marL="628650" lvl="1" indent="-171450">
              <a:buFont typeface="Arial" panose="020B0604020202020204" pitchFamily="34" charset="0"/>
              <a:buChar char="•"/>
            </a:pPr>
            <a:r>
              <a:rPr lang="en-US" sz="900" b="0" i="0" u="none" strike="noStrike" kern="1200" baseline="0" dirty="0" smtClean="0">
                <a:solidFill>
                  <a:schemeClr val="tx1"/>
                </a:solidFill>
              </a:rPr>
              <a:t>Psychologists often use case studies in situations where large numbers of participants are not available or when a particular participant possesses unique characteristics, like a particular disease or specific injury. </a:t>
            </a:r>
          </a:p>
          <a:p>
            <a:pPr marL="628650" lvl="1" indent="-171450">
              <a:buFont typeface="Arial" panose="020B0604020202020204" pitchFamily="34" charset="0"/>
              <a:buChar char="•"/>
            </a:pPr>
            <a:r>
              <a:rPr lang="en-US" sz="900" b="0" i="0" u="none" strike="noStrike" kern="1200" baseline="0" dirty="0" smtClean="0">
                <a:solidFill>
                  <a:schemeClr val="tx1"/>
                </a:solidFill>
              </a:rPr>
              <a:t>Interviews, background records, observation, personality tests, cognitive tests, and brain imaging provide information necessary to evaluate the case. </a:t>
            </a:r>
          </a:p>
          <a:p>
            <a:pPr marL="628650" lvl="1" indent="-171450">
              <a:buFont typeface="Arial" panose="020B0604020202020204" pitchFamily="34" charset="0"/>
              <a:buChar char="•"/>
            </a:pPr>
            <a:r>
              <a:rPr lang="en-US" sz="900" b="0" i="0" u="none" strike="noStrike" kern="1200" baseline="0" dirty="0" smtClean="0">
                <a:solidFill>
                  <a:schemeClr val="tx1"/>
                </a:solidFill>
              </a:rPr>
              <a:t>Consider the famous case of Henry Molaison, known for much of his life as patient H.M. to protect his identity (Scoville &amp; Milner, 1957). In 1953, as a twenty-seven-year-old man, his epilepsy was so severe that he had brain surgery in an effort to stop his seizures. The surgery removed parts of both his left and right temporal lobes, including parts of the hippocampus on both sides. The surgery removed parts of both his left and right temporal lobes, including parts of the hippocampus on both sides. This radical treatment helped control his seizures, but it left H.M. with a dense amnestic syndrome that persisted until he died at age of eighty-two in 2008. H.M. was carefully studied for years, and the lessons learned from him prompted research on memory loss in other people after medial temporal lobe damage.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345930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DustIt Shutterstock.com</a:t>
            </a:r>
            <a:r>
              <a:rPr lang="en-US" sz="900" b="0" dirty="0" smtClean="0"/>
              <a:t>] (Cacioppo,  p. 45)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8 of 20</a:t>
            </a:r>
          </a:p>
          <a:p>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1" dirty="0" smtClean="0"/>
              <a:t>Surveys or questionnaires </a:t>
            </a:r>
            <a:r>
              <a:rPr lang="en-US" sz="900" dirty="0" smtClean="0"/>
              <a:t>allow you to ask large numbers of people questions about attitudes and behavior. </a:t>
            </a:r>
          </a:p>
          <a:p>
            <a:pPr marL="628650" lvl="1" indent="-171450">
              <a:buFont typeface="Arial" panose="020B0604020202020204" pitchFamily="34" charset="0"/>
              <a:buChar char="•"/>
            </a:pPr>
            <a:r>
              <a:rPr lang="en-US" sz="900" dirty="0" smtClean="0"/>
              <a:t>Surveys provide a great deal of useful information very quickly at relatively little expense. </a:t>
            </a:r>
          </a:p>
          <a:p>
            <a:pPr marL="1085850" lvl="2" indent="-171450">
              <a:buFont typeface="Arial" panose="020B0604020202020204" pitchFamily="34" charset="0"/>
              <a:buChar char="•"/>
            </a:pPr>
            <a:r>
              <a:rPr lang="en-US" sz="900" dirty="0" smtClean="0"/>
              <a:t>Surveys can be conducted</a:t>
            </a:r>
            <a:r>
              <a:rPr lang="en-US" sz="900" baseline="0" dirty="0" smtClean="0"/>
              <a:t> in several different ways (telephone, internet, paper-and-pencil forms)</a:t>
            </a:r>
          </a:p>
          <a:p>
            <a:pPr marL="1543050" lvl="3" indent="-171450">
              <a:buFont typeface="Arial" panose="020B0604020202020204" pitchFamily="34" charset="0"/>
              <a:buChar char="•"/>
            </a:pPr>
            <a:r>
              <a:rPr lang="en-US" sz="900" baseline="0" dirty="0" smtClean="0"/>
              <a:t>It’s important to be aware of limitations that arise from the method used. For instance, if you conduct a telephone survey, are you excluding people that don’t have landlines?</a:t>
            </a:r>
            <a:endParaRPr lang="en-US" sz="900" dirty="0" smtClean="0"/>
          </a:p>
          <a:p>
            <a:pPr marL="628650" lvl="1" indent="-171450">
              <a:buFont typeface="Arial" panose="020B0604020202020204" pitchFamily="34" charset="0"/>
              <a:buChar char="•"/>
            </a:pPr>
            <a:r>
              <a:rPr lang="en-US" sz="900" dirty="0" smtClean="0"/>
              <a:t>One of the primary requirements for a good survey is the use of an appropriate sample, or subset of a population being studied. </a:t>
            </a:r>
          </a:p>
          <a:p>
            <a:pPr marL="1085850" lvl="2" indent="-171450">
              <a:buFont typeface="Arial" panose="020B0604020202020204" pitchFamily="34" charset="0"/>
              <a:buChar char="•"/>
            </a:pPr>
            <a:r>
              <a:rPr lang="en-US" sz="900" dirty="0" smtClean="0"/>
              <a:t>Good results require large samples that are typical, or representative, of the population you wish to describe. </a:t>
            </a:r>
          </a:p>
          <a:p>
            <a:pPr marL="628650" lvl="1" indent="-171450">
              <a:buFont typeface="Arial" panose="020B0604020202020204" pitchFamily="34" charset="0"/>
              <a:buChar char="•"/>
            </a:pPr>
            <a:r>
              <a:rPr lang="en-US" sz="900" dirty="0" smtClean="0"/>
              <a:t>Surveys use self-report, so results can be influenced by people’s natural tendency to want to appear socially appropriate.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420468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2.5, p.</a:t>
            </a:r>
            <a:r>
              <a:rPr lang="en-US" sz="900" b="0" baseline="0" dirty="0" smtClean="0"/>
              <a:t> 47</a:t>
            </a:r>
            <a:r>
              <a:rPr lang="en-US" sz="900" b="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9 of 20</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1" dirty="0" smtClean="0"/>
              <a:t>Correlational</a:t>
            </a:r>
            <a:r>
              <a:rPr lang="en-US" sz="900" b="1" baseline="0" dirty="0" smtClean="0"/>
              <a:t> research </a:t>
            </a:r>
            <a:r>
              <a:rPr lang="en-US" sz="900" dirty="0" smtClean="0"/>
              <a:t>measure the direction and strength of the relationship between two </a:t>
            </a:r>
            <a:r>
              <a:rPr lang="en-US" sz="900" b="1" dirty="0" smtClean="0"/>
              <a:t>variables</a:t>
            </a:r>
            <a:r>
              <a:rPr lang="en-US" sz="900" dirty="0" smtClean="0"/>
              <a:t>, or factors that have values that can “vary,” (have a range of values) like a person’s height and weight.</a:t>
            </a:r>
          </a:p>
          <a:p>
            <a:pPr marL="628650" lvl="1" indent="-171450">
              <a:buFont typeface="Arial" panose="020B0604020202020204" pitchFamily="34" charset="0"/>
              <a:buChar char="•"/>
            </a:pPr>
            <a:r>
              <a:rPr lang="en-US" sz="900" dirty="0" smtClean="0"/>
              <a:t>We begin our analysis of correlations by measuring our variables. </a:t>
            </a:r>
          </a:p>
          <a:p>
            <a:pPr marL="1085850" lvl="2" indent="-171450">
              <a:buFont typeface="Arial" panose="020B0604020202020204" pitchFamily="34" charset="0"/>
              <a:buChar char="•"/>
            </a:pPr>
            <a:r>
              <a:rPr lang="en-US" sz="900" dirty="0" smtClean="0"/>
              <a:t>A measure answers the simple question of “how much” of a variable you have observed. </a:t>
            </a:r>
          </a:p>
          <a:p>
            <a:pPr marL="628650" lvl="1" indent="-171450">
              <a:buFont typeface="Arial" panose="020B0604020202020204" pitchFamily="34" charset="0"/>
              <a:buChar char="•"/>
            </a:pPr>
            <a:r>
              <a:rPr lang="en-US" sz="900" dirty="0" smtClean="0"/>
              <a:t>After we obtain measures of each variable, we compare the values of one variable to those of the other and conduct a statistical analysis of the results using a </a:t>
            </a:r>
            <a:r>
              <a:rPr lang="en-US" sz="900" b="1" dirty="0" smtClean="0"/>
              <a:t>correlation coefficient</a:t>
            </a:r>
            <a:r>
              <a:rPr lang="en-US" sz="900" dirty="0" smtClean="0"/>
              <a:t>. </a:t>
            </a:r>
          </a:p>
          <a:p>
            <a:pPr marL="1085850" lvl="2" indent="-171450">
              <a:buFont typeface="Arial" panose="020B0604020202020204" pitchFamily="34" charset="0"/>
              <a:buChar char="•"/>
            </a:pPr>
            <a:r>
              <a:rPr lang="en-US" sz="900" dirty="0" smtClean="0"/>
              <a:t>Three possible outcomes from the comparison between our two variables can occur: positive, negative, or zero correlations. </a:t>
            </a:r>
          </a:p>
          <a:p>
            <a:pPr marL="1085850" lvl="2" indent="-171450">
              <a:buFont typeface="Arial" panose="020B0604020202020204" pitchFamily="34" charset="0"/>
              <a:buChar char="•"/>
            </a:pPr>
            <a:r>
              <a:rPr lang="en-US" sz="900" dirty="0" smtClean="0"/>
              <a:t>In a positive correlation, high levels of one variable are associated with high levels of the other variable. </a:t>
            </a:r>
          </a:p>
          <a:p>
            <a:pPr marL="1085850" lvl="2" indent="-171450">
              <a:buFont typeface="Arial" panose="020B0604020202020204" pitchFamily="34" charset="0"/>
              <a:buChar char="•"/>
            </a:pPr>
            <a:r>
              <a:rPr lang="en-US" sz="900" dirty="0" smtClean="0"/>
              <a:t>Height and weight usually show this type of relationship. In most cases, people who are taller weigh more than people who are shorter. </a:t>
            </a:r>
          </a:p>
          <a:p>
            <a:pPr marL="1085850" lvl="2" indent="-171450">
              <a:buFont typeface="Arial" panose="020B0604020202020204" pitchFamily="34" charset="0"/>
              <a:buChar char="•"/>
            </a:pPr>
            <a:r>
              <a:rPr lang="en-US" sz="900" dirty="0" smtClean="0"/>
              <a:t>Two variables can also show a negative correlation, in which high values of one variable are associated with low values of another. </a:t>
            </a:r>
          </a:p>
          <a:p>
            <a:pPr marL="1085850" lvl="2" indent="-171450">
              <a:buFont typeface="Arial" panose="020B0604020202020204" pitchFamily="34" charset="0"/>
              <a:buChar char="•"/>
            </a:pPr>
            <a:r>
              <a:rPr lang="en-US" sz="900" dirty="0" smtClean="0"/>
              <a:t>For example, high levels of alcohol consumption among college students are usually associated with low grade point averages. </a:t>
            </a:r>
          </a:p>
          <a:p>
            <a:pPr marL="1085850" lvl="2" indent="-171450">
              <a:buFont typeface="Arial" panose="020B0604020202020204" pitchFamily="34" charset="0"/>
              <a:buChar char="•"/>
            </a:pPr>
            <a:r>
              <a:rPr lang="en-US" sz="900" dirty="0" smtClean="0"/>
              <a:t>The third possible outcome is a zero correlation, in which the two variables do not have any systematic relationship with each other at all. </a:t>
            </a:r>
          </a:p>
          <a:p>
            <a:pPr marL="1085850" lvl="2" indent="-171450">
              <a:buFont typeface="Arial" panose="020B0604020202020204" pitchFamily="34" charset="0"/>
              <a:buChar char="•"/>
            </a:pPr>
            <a:r>
              <a:rPr lang="en-US" sz="900" dirty="0" smtClean="0"/>
              <a:t>When variables have a zero correlation, knowing the value of one variable does not tell you anything about the value of the other variable </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308671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(Coon, Figure 5.1, p.</a:t>
            </a:r>
            <a:r>
              <a:rPr lang="en-US" sz="900" b="0" baseline="0" dirty="0" smtClean="0"/>
              <a:t> 46</a:t>
            </a:r>
            <a:r>
              <a:rPr lang="en-US" sz="900" b="0" dirty="0" smtClean="0"/>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Proceedings of the National Academy of Sciences of the United States of America. vol. 104 no. Copyright (2007) National Academy of Sciences, U.S.A.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10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indent="-171450">
              <a:buFont typeface="Arial" panose="020B0604020202020204" pitchFamily="34" charset="0"/>
              <a:buChar char="•"/>
            </a:pPr>
            <a:r>
              <a:rPr lang="en-US" sz="900" b="0" i="1" u="none" strike="noStrike" kern="1200" baseline="0" dirty="0" smtClean="0">
                <a:solidFill>
                  <a:schemeClr val="tx1"/>
                </a:solidFill>
              </a:rPr>
              <a:t>How is the degree of correlation expressed? </a:t>
            </a:r>
          </a:p>
          <a:p>
            <a:pPr marL="628650" lvl="1" indent="-171450">
              <a:buFont typeface="Arial" panose="020B0604020202020204" pitchFamily="34" charset="0"/>
              <a:buChar char="•"/>
            </a:pPr>
            <a:r>
              <a:rPr lang="en-US" sz="900" b="0" i="0" u="none" strike="noStrike" kern="1200" baseline="0" dirty="0" smtClean="0">
                <a:solidFill>
                  <a:schemeClr val="tx1"/>
                </a:solidFill>
              </a:rPr>
              <a:t>The strength and direction of a relationship can be expressed as a </a:t>
            </a:r>
            <a:r>
              <a:rPr lang="en-US" sz="900" b="1" i="0" u="none" strike="noStrike" kern="1200" baseline="0" dirty="0" smtClean="0">
                <a:solidFill>
                  <a:schemeClr val="tx1"/>
                </a:solidFill>
              </a:rPr>
              <a:t>coefficient of correlation</a:t>
            </a:r>
            <a:r>
              <a:rPr lang="en-US" sz="900" b="0" i="0" u="none" strike="noStrike" kern="1200" baseline="0" dirty="0" smtClean="0">
                <a:solidFill>
                  <a:schemeClr val="tx1"/>
                </a:solidFill>
              </a:rPr>
              <a:t>. This can be calculated as a number falling somewhere between +1.00 and −1.00. Drawing graphs of relationships can also help clarify their nature. If the number is zero or close to zero, the association between two measures is weak or nonexistent. If the correlation is +1.00, a perfect positive relationship exists. If it is −1.00, a perfect negative relationship has been discovered.</a:t>
            </a:r>
          </a:p>
          <a:p>
            <a:pPr marL="628650" lvl="1" indent="-171450">
              <a:buFont typeface="Arial" panose="020B0604020202020204" pitchFamily="34" charset="0"/>
              <a:buChar char="•"/>
            </a:pPr>
            <a:r>
              <a:rPr lang="en-US" sz="900" b="0" i="0" u="none" strike="noStrike" kern="1200" baseline="0" dirty="0" smtClean="0">
                <a:solidFill>
                  <a:schemeClr val="tx1"/>
                </a:solidFill>
              </a:rPr>
              <a:t>Note that the strength of the correlation is NOT influenced by its sign. A correlation of −.67 is stronger than a correlation of +.32</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These graphs show a range of relationships between two measures, X and Y. If a correlation is negative (a), increases in one measure are associated with decreases in the other. (As Y gets larger, X gets smaller.) In a positive correlation (e), increases in one measure are associated with increases in the other. (As Y gets larger, X gets larger.) The center-left graph (b, moderate negative relationship) might result from comparing time spent playing computer games (Y) with grades (X): More time spent playing computer games is associated with lower grades. The center graph (c, no relationship) would result from plotting a person’s shoe size (Y) and his or her IQ (X). The center-right graph (d, moderate positive relationship) could be a plot of grades in high school (Y) and grades in college (X) for a group of students: Higher grades in high school are associated with higher grades in college.</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4071185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2.7, p.</a:t>
            </a:r>
            <a:r>
              <a:rPr lang="en-US" sz="900" b="0" baseline="0" dirty="0" smtClean="0"/>
              <a:t> 47</a:t>
            </a:r>
            <a:r>
              <a:rPr lang="en-US" sz="900" b="0" dirty="0" smtClean="0"/>
              <a:t>) Third Variables and Correlations. 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11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Third variables can be responsible for the correlation we observe in two other variables. In an example of video game violence and aggression, being bullied could be a third variable that predicts both choice of violent games and a tendency to be aggressive at school. The possibility of third variables is one reason we must be very careful when we reach conclusions based on correlational data.</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dirty="0" smtClean="0"/>
              <a:t>Correlational research results are frequently misunderstood. </a:t>
            </a:r>
          </a:p>
          <a:p>
            <a:pPr marL="628650" lvl="1" indent="-171450">
              <a:buFont typeface="Arial" panose="020B0604020202020204" pitchFamily="34" charset="0"/>
              <a:buChar char="•"/>
            </a:pPr>
            <a:r>
              <a:rPr lang="en-US" sz="900" dirty="0" smtClean="0"/>
              <a:t>Correlations permit us to discuss the relationships between two variables but tell us nothing about whether one variable causes changes in the other. </a:t>
            </a:r>
          </a:p>
          <a:p>
            <a:pPr marL="1085850" lvl="2" indent="-171450">
              <a:buFont typeface="Arial" panose="020B0604020202020204" pitchFamily="34" charset="0"/>
              <a:buChar char="•"/>
            </a:pPr>
            <a:r>
              <a:rPr lang="en-US" sz="900" dirty="0" smtClean="0"/>
              <a:t>Let us say that we discover a positive correlation between violent video games and aggression: Youth who play the most hours of violent video games have the most reports of physical aggression at school. </a:t>
            </a:r>
          </a:p>
          <a:p>
            <a:pPr marL="1085850" lvl="2" indent="-171450">
              <a:buFont typeface="Arial" panose="020B0604020202020204" pitchFamily="34" charset="0"/>
              <a:buChar char="•"/>
            </a:pPr>
            <a:r>
              <a:rPr lang="en-US" sz="900" dirty="0" smtClean="0"/>
              <a:t>However, we still cannot say that playing violent video games causes physical aggression at school. </a:t>
            </a:r>
          </a:p>
          <a:p>
            <a:pPr marL="1085850" lvl="2" indent="-171450">
              <a:buFont typeface="Arial" panose="020B0604020202020204" pitchFamily="34" charset="0"/>
              <a:buChar char="•"/>
            </a:pPr>
            <a:r>
              <a:rPr lang="en-US" sz="900" dirty="0" smtClean="0"/>
              <a:t>This conclusion may seem very reasonable to you, and it may actually be true, so why must we abandon it? </a:t>
            </a:r>
          </a:p>
          <a:p>
            <a:pPr marL="1085850" lvl="2" indent="-171450">
              <a:buFont typeface="Arial" panose="020B0604020202020204" pitchFamily="34" charset="0"/>
              <a:buChar char="•"/>
            </a:pPr>
            <a:r>
              <a:rPr lang="en-US" sz="900" dirty="0" smtClean="0"/>
              <a:t>First, the two variables in a correlation can influence each other simultaneously. </a:t>
            </a:r>
          </a:p>
          <a:p>
            <a:pPr marL="1085850" lvl="2" indent="-171450">
              <a:buFont typeface="Arial" panose="020B0604020202020204" pitchFamily="34" charset="0"/>
              <a:buChar char="•"/>
            </a:pPr>
            <a:r>
              <a:rPr lang="en-US" sz="900" dirty="0" smtClean="0"/>
              <a:t>Although it may be true that playing violent video games leads to physical aggression at school, youth who experience physical aggression at school may be more attracted to violent video games as an outlet for their frustration. </a:t>
            </a:r>
          </a:p>
          <a:p>
            <a:pPr marL="1085850" lvl="2" indent="-171450">
              <a:buFont typeface="Arial" panose="020B0604020202020204" pitchFamily="34" charset="0"/>
              <a:buChar char="•"/>
            </a:pPr>
            <a:r>
              <a:rPr lang="en-US" sz="900" dirty="0" smtClean="0"/>
              <a:t>Second, we might be observing a situation in which a third variable is responsible for the correlation we see between our two variables of interest. </a:t>
            </a:r>
          </a:p>
          <a:p>
            <a:pPr marL="1085850" lvl="2" indent="-171450">
              <a:buFont typeface="Arial" panose="020B0604020202020204" pitchFamily="34" charset="0"/>
              <a:buChar char="•"/>
            </a:pPr>
            <a:r>
              <a:rPr lang="en-US" sz="900" dirty="0" smtClean="0"/>
              <a:t>Consider the observation that many school shootings have been perpetrated by people who had been bullied relentlessly by others. </a:t>
            </a:r>
          </a:p>
          <a:p>
            <a:pPr marL="1085850" lvl="2" indent="-171450">
              <a:buFont typeface="Arial" panose="020B0604020202020204" pitchFamily="34" charset="0"/>
              <a:buChar char="•"/>
            </a:pPr>
            <a:r>
              <a:rPr lang="en-US" sz="900" dirty="0" smtClean="0"/>
              <a:t>Perhaps the experience of having been bullied (the third variable in this case) predisposes both a choice of violent recreation and a tendency to engage in aggressive behavior at school</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29</a:t>
            </a:fld>
            <a:endParaRPr lang="en-US" altLang="en-US" dirty="0"/>
          </a:p>
        </p:txBody>
      </p:sp>
    </p:spTree>
    <p:extLst>
      <p:ext uri="{BB962C8B-B14F-4D97-AF65-F5344CB8AC3E}">
        <p14:creationId xmlns:p14="http://schemas.microsoft.com/office/powerpoint/2010/main" val="5621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dirty="0" smtClean="0"/>
              <a:t>IMAGE: </a:t>
            </a:r>
            <a:r>
              <a:rPr lang="en-US" sz="900" b="0" i="0" dirty="0" smtClean="0"/>
              <a:t>[©</a:t>
            </a:r>
            <a:r>
              <a:rPr lang="en-US" sz="900" b="0" i="0" baseline="0" dirty="0" smtClean="0"/>
              <a:t> </a:t>
            </a:r>
            <a:r>
              <a:rPr lang="en-US" sz="900" b="0" i="0" u="none" strike="noStrike" kern="1200" baseline="0" dirty="0" smtClean="0">
                <a:solidFill>
                  <a:schemeClr val="tx1"/>
                </a:solidFill>
              </a:rPr>
              <a:t>Cengage Learning, 2014</a:t>
            </a:r>
            <a:r>
              <a:rPr lang="en-US" sz="900" b="0" i="0" dirty="0" smtClean="0"/>
              <a:t>] Table 1.1 (</a:t>
            </a:r>
            <a:r>
              <a:rPr lang="en-US" sz="900" b="0" i="0" baseline="0" dirty="0" smtClean="0"/>
              <a:t>Pastorino,</a:t>
            </a:r>
            <a:r>
              <a:rPr lang="en-US" sz="900" b="0" i="0" dirty="0" smtClean="0"/>
              <a:t> p. 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3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0" u="none" strike="noStrike" kern="1200" baseline="0" dirty="0" smtClean="0">
                <a:solidFill>
                  <a:schemeClr val="tx1"/>
                </a:solidFill>
              </a:rPr>
              <a:t>How many of the items did you mark as true? </a:t>
            </a:r>
          </a:p>
          <a:p>
            <a:pPr marL="171450" indent="-171450">
              <a:buFont typeface="Arial" panose="020B0604020202020204" pitchFamily="34" charset="0"/>
              <a:buChar char="•"/>
            </a:pPr>
            <a:r>
              <a:rPr lang="en-US" sz="900" b="0" i="0" u="none" strike="noStrike" kern="1200" baseline="0" dirty="0" smtClean="0">
                <a:solidFill>
                  <a:schemeClr val="tx1"/>
                </a:solidFill>
              </a:rPr>
              <a:t>All the statements are false, yet many students have such misconceptions or believe such myths about human behavior. </a:t>
            </a:r>
          </a:p>
          <a:p>
            <a:pPr marL="171450" indent="-171450">
              <a:buFont typeface="Arial" panose="020B0604020202020204" pitchFamily="34" charset="0"/>
              <a:buChar char="•"/>
            </a:pPr>
            <a:r>
              <a:rPr lang="en-US" sz="900" b="0" i="0" u="none" strike="noStrike" kern="1200" baseline="0" dirty="0" smtClean="0">
                <a:solidFill>
                  <a:schemeClr val="tx1"/>
                </a:solidFill>
              </a:rPr>
              <a:t>Psychological findings do not always confirm our everyday observations about behavior. </a:t>
            </a:r>
          </a:p>
          <a:p>
            <a:pPr marL="171450" indent="-171450">
              <a:buFont typeface="Arial" panose="020B0604020202020204" pitchFamily="34" charset="0"/>
              <a:buChar char="•"/>
            </a:pPr>
            <a:r>
              <a:rPr lang="en-US" sz="900" b="0" i="0" u="none" strike="noStrike" kern="1200" baseline="0" dirty="0" smtClean="0">
                <a:solidFill>
                  <a:schemeClr val="tx1"/>
                </a:solidFill>
              </a:rPr>
              <a:t>Only by objectively measuring and testing our ideas and observations about behavior can we determine which ideas are more likely to stand up to scientific scrutiny. </a:t>
            </a:r>
          </a:p>
          <a:p>
            <a:pPr marL="171450" indent="-171450">
              <a:buFont typeface="Arial" panose="020B0604020202020204" pitchFamily="34" charset="0"/>
              <a:buChar char="•"/>
            </a:pPr>
            <a:r>
              <a:rPr lang="en-US" sz="900" b="0" i="0" u="none" strike="noStrike" kern="1200" baseline="0" dirty="0" smtClean="0">
                <a:solidFill>
                  <a:schemeClr val="tx1"/>
                </a:solidFill>
              </a:rPr>
              <a:t>Behavior is much more complex than the simple statements suggest.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201643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2.8,</a:t>
            </a:r>
            <a:r>
              <a:rPr lang="en-US" sz="1000" b="0" baseline="0" dirty="0" smtClean="0"/>
              <a:t> </a:t>
            </a:r>
            <a:r>
              <a:rPr lang="en-US" sz="1000" b="0" dirty="0" smtClean="0"/>
              <a:t>p.</a:t>
            </a:r>
            <a:r>
              <a:rPr lang="en-US" sz="1000" b="0" baseline="0" dirty="0" smtClean="0"/>
              <a:t> 49</a:t>
            </a:r>
            <a:r>
              <a:rPr lang="en-US" sz="1000" b="0" dirty="0" smtClean="0"/>
              <a:t>): How to Design an Experiment. 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Experimental and Nonexperimental Methods 12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indent="-171450">
              <a:buFont typeface="Arial" panose="020B0604020202020204" pitchFamily="34" charset="0"/>
              <a:buChar char="•"/>
            </a:pPr>
            <a:r>
              <a:rPr lang="en-US" sz="1000" dirty="0" smtClean="0"/>
              <a:t>The scientist’s most powerful tool for drawing conclusions about research questions is the formal </a:t>
            </a:r>
            <a:r>
              <a:rPr lang="en-US" sz="1000" b="1" dirty="0" smtClean="0"/>
              <a:t>experiment</a:t>
            </a:r>
            <a:r>
              <a:rPr lang="en-US" sz="1000" dirty="0" smtClean="0"/>
              <a:t>. </a:t>
            </a:r>
          </a:p>
          <a:p>
            <a:pPr marL="628650" lvl="1" indent="-171450">
              <a:buFont typeface="Arial" panose="020B0604020202020204" pitchFamily="34" charset="0"/>
              <a:buChar char="•"/>
            </a:pPr>
            <a:r>
              <a:rPr lang="en-US" sz="1000" dirty="0" smtClean="0"/>
              <a:t>Unlike cases in which descriptive methods are used, the researcher conducting an experiment has a great deal of control over the situation. </a:t>
            </a:r>
          </a:p>
          <a:p>
            <a:pPr marL="628650" lvl="1" indent="-171450">
              <a:buFont typeface="Arial" panose="020B0604020202020204" pitchFamily="34" charset="0"/>
              <a:buChar char="•"/>
            </a:pPr>
            <a:r>
              <a:rPr lang="en-US" sz="1000" dirty="0" smtClean="0"/>
              <a:t>Unlike correlational methods, the use of the formal experiment allows us to talk about “cause” </a:t>
            </a:r>
          </a:p>
          <a:p>
            <a:pPr marL="171450" indent="-171450">
              <a:buFont typeface="Arial" panose="020B0604020202020204" pitchFamily="34" charset="0"/>
              <a:buChar char="•"/>
            </a:pPr>
            <a:r>
              <a:rPr lang="en-US" sz="1000" dirty="0" smtClean="0"/>
              <a:t>A researcher begins designing an experiment with a hypothesis, which can be viewed as a highly educated guess based on systematic observations, a review of previous research, or a scientific theory. </a:t>
            </a:r>
          </a:p>
          <a:p>
            <a:pPr marL="171450" indent="-171450">
              <a:buFont typeface="Arial" panose="020B0604020202020204" pitchFamily="34" charset="0"/>
              <a:buChar char="•"/>
            </a:pPr>
            <a:r>
              <a:rPr lang="en-US" sz="1000" dirty="0" smtClean="0"/>
              <a:t>To test the hypothesis, the researcher manipulates or modifies one or more variables and observes changes in others. </a:t>
            </a:r>
          </a:p>
          <a:p>
            <a:pPr marL="628650" lvl="1" indent="-171450">
              <a:buFont typeface="Arial" panose="020B0604020202020204" pitchFamily="34" charset="0"/>
              <a:buChar char="•"/>
            </a:pPr>
            <a:r>
              <a:rPr lang="en-US" sz="1000" dirty="0" smtClean="0"/>
              <a:t>The variable controlled and manipulated by an experimenter (“If I do this . . . .) is known as the </a:t>
            </a:r>
            <a:r>
              <a:rPr lang="en-US" sz="1000" b="1" dirty="0" smtClean="0"/>
              <a:t>independent variable</a:t>
            </a:r>
            <a:r>
              <a:rPr lang="en-US" sz="1000" dirty="0" smtClean="0"/>
              <a:t>. </a:t>
            </a:r>
          </a:p>
          <a:p>
            <a:pPr marL="628650" lvl="1" indent="-171450">
              <a:buFont typeface="Arial" panose="020B0604020202020204" pitchFamily="34" charset="0"/>
              <a:buChar char="•"/>
            </a:pPr>
            <a:r>
              <a:rPr lang="en-US" sz="1000" dirty="0" smtClean="0"/>
              <a:t>We need some way to evaluate the effects of this manipulation. </a:t>
            </a:r>
          </a:p>
          <a:p>
            <a:pPr marL="628650" lvl="1" indent="-171450">
              <a:buFont typeface="Arial" panose="020B0604020202020204" pitchFamily="34" charset="0"/>
              <a:buChar char="•"/>
            </a:pPr>
            <a:r>
              <a:rPr lang="en-US" sz="1000" dirty="0" smtClean="0"/>
              <a:t>We use a dependent variable, defined as the observed result of the manipulation of the </a:t>
            </a:r>
            <a:r>
              <a:rPr lang="en-US" sz="1000" b="1" dirty="0" smtClean="0"/>
              <a:t>independent variable</a:t>
            </a:r>
            <a:r>
              <a:rPr lang="en-US" sz="1000" dirty="0" smtClean="0"/>
              <a:t>, to tell us “that will happen” as a result of the independent variable. </a:t>
            </a:r>
          </a:p>
          <a:p>
            <a:pPr marL="628650" lvl="1" indent="-171450">
              <a:buFont typeface="Arial" panose="020B0604020202020204" pitchFamily="34" charset="0"/>
              <a:buChar char="•"/>
            </a:pPr>
            <a:r>
              <a:rPr lang="en-US" sz="1000" dirty="0" smtClean="0"/>
              <a:t>Like the independent variable, our choice of dependent variable is based on our original hypothesis.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30</a:t>
            </a:fld>
            <a:endParaRPr lang="en-US" altLang="en-US" dirty="0"/>
          </a:p>
        </p:txBody>
      </p:sp>
    </p:spTree>
    <p:extLst>
      <p:ext uri="{BB962C8B-B14F-4D97-AF65-F5344CB8AC3E}">
        <p14:creationId xmlns:p14="http://schemas.microsoft.com/office/powerpoint/2010/main" val="3828622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dirty="0" smtClean="0"/>
              <a:t>IMAGE: </a:t>
            </a:r>
            <a:r>
              <a:rPr lang="en-US" sz="900" b="0" dirty="0" smtClean="0"/>
              <a:t>[© </a:t>
            </a:r>
            <a:r>
              <a:rPr lang="en-US" sz="900" dirty="0" smtClean="0"/>
              <a:t>Stephen Kelly/PA Photos/</a:t>
            </a:r>
            <a:r>
              <a:rPr lang="en-US" sz="900" dirty="0" err="1" smtClean="0"/>
              <a:t>Landov</a:t>
            </a:r>
            <a:r>
              <a:rPr lang="en-US" sz="900" dirty="0" smtClean="0"/>
              <a:t>] (Coon, p. 41)</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i="0" u="none" strike="noStrike" kern="1200" baseline="0" dirty="0" smtClean="0">
                <a:solidFill>
                  <a:schemeClr val="tx1"/>
                </a:solidFill>
              </a:rPr>
              <a:t>Experimental and Nonexperimental Methods 13 of 20</a:t>
            </a:r>
          </a:p>
          <a:p>
            <a:pPr marL="171450" indent="-171450">
              <a:buFont typeface="Arial" panose="020B0604020202020204" pitchFamily="34" charset="0"/>
              <a:buChar char="•"/>
            </a:pPr>
            <a:endParaRPr lang="en-US" sz="900" dirty="0" smtClean="0"/>
          </a:p>
          <a:p>
            <a:pPr marL="171450" indent="-171450">
              <a:buFont typeface="Arial" panose="020B0604020202020204" pitchFamily="34" charset="0"/>
              <a:buChar char="•"/>
            </a:pPr>
            <a:r>
              <a:rPr lang="en-US" sz="900" dirty="0" smtClean="0"/>
              <a:t>After determining our independent and dependent variables, we still have quite a bit of work to do. </a:t>
            </a:r>
          </a:p>
          <a:p>
            <a:pPr marL="171450" indent="-171450">
              <a:buFont typeface="Arial" panose="020B0604020202020204" pitchFamily="34" charset="0"/>
              <a:buChar char="•"/>
            </a:pPr>
            <a:r>
              <a:rPr lang="en-US" sz="900" dirty="0" smtClean="0"/>
              <a:t>In most experiments, we want to know how simply going through the procedures of being in an experiment influences our dependent variable. </a:t>
            </a:r>
          </a:p>
          <a:p>
            <a:pPr marL="628650" lvl="1" indent="-171450">
              <a:buFont typeface="Arial" panose="020B0604020202020204" pitchFamily="34" charset="0"/>
              <a:buChar char="•"/>
            </a:pPr>
            <a:r>
              <a:rPr lang="en-US" sz="900" dirty="0" smtClean="0"/>
              <a:t>Perhaps the hassle of going to a laboratory and filling out paperwork changes our behavior. </a:t>
            </a:r>
          </a:p>
          <a:p>
            <a:pPr marL="628650" lvl="1" indent="-171450">
              <a:buFont typeface="Arial" panose="020B0604020202020204" pitchFamily="34" charset="0"/>
              <a:buChar char="•"/>
            </a:pPr>
            <a:r>
              <a:rPr lang="en-US" sz="900" dirty="0" smtClean="0"/>
              <a:t>To evaluate these effects, we assign some of our participants to a </a:t>
            </a:r>
            <a:r>
              <a:rPr lang="en-US" sz="900" b="1" dirty="0" smtClean="0"/>
              <a:t>control group</a:t>
            </a:r>
            <a:r>
              <a:rPr lang="en-US" sz="900" dirty="0" smtClean="0"/>
              <a:t>, or a group that experiences all experimental procedures with the exception of exposure to the independent variable. </a:t>
            </a:r>
          </a:p>
          <a:p>
            <a:pPr marL="628650" lvl="1" indent="-171450">
              <a:buFont typeface="Arial" panose="020B0604020202020204" pitchFamily="34" charset="0"/>
              <a:buChar char="•"/>
            </a:pPr>
            <a:r>
              <a:rPr lang="en-US" sz="900" dirty="0" smtClean="0"/>
              <a:t>The experience of the control group should be as similar as possible to that of the </a:t>
            </a:r>
            <a:r>
              <a:rPr lang="en-US" sz="900" b="1" dirty="0" smtClean="0"/>
              <a:t>experimental groups</a:t>
            </a:r>
            <a:r>
              <a:rPr lang="en-US" sz="900" dirty="0" smtClean="0"/>
              <a:t>, who do experience the independent variable. </a:t>
            </a:r>
          </a:p>
          <a:p>
            <a:pPr marL="1085850" lvl="2" indent="-171450">
              <a:buFont typeface="Arial" panose="020B0604020202020204" pitchFamily="34" charset="0"/>
              <a:buChar char="•"/>
            </a:pPr>
            <a:r>
              <a:rPr lang="en-US" sz="900" dirty="0" smtClean="0"/>
              <a:t>A special type</a:t>
            </a:r>
            <a:r>
              <a:rPr lang="en-US" sz="900" baseline="0" dirty="0" smtClean="0"/>
              <a:t> of control group is a placebo control group.</a:t>
            </a:r>
          </a:p>
          <a:p>
            <a:pPr marL="1085850" lvl="2" indent="-171450">
              <a:buFont typeface="Arial" panose="020B0604020202020204" pitchFamily="34" charset="0"/>
              <a:buChar char="•"/>
            </a:pPr>
            <a:r>
              <a:rPr lang="en-US" sz="900" baseline="0" dirty="0" smtClean="0"/>
              <a:t>A  </a:t>
            </a:r>
            <a:r>
              <a:rPr lang="en-US" sz="900" b="1" baseline="0" dirty="0" smtClean="0"/>
              <a:t>placebo</a:t>
            </a:r>
            <a:r>
              <a:rPr lang="en-US" sz="900" baseline="0" dirty="0" smtClean="0"/>
              <a:t> is a treatment that contains nothing known to be helpful but that still produces benefits because the person receiving the treatment believes it will be beneficial (the </a:t>
            </a:r>
            <a:r>
              <a:rPr lang="en-US" sz="900" b="1" baseline="0" dirty="0" smtClean="0"/>
              <a:t>placebo effect</a:t>
            </a:r>
            <a:r>
              <a:rPr lang="en-US" sz="900" baseline="0" dirty="0" smtClean="0"/>
              <a:t>)</a:t>
            </a:r>
            <a:endParaRPr lang="en-US" sz="900" dirty="0" smtClean="0"/>
          </a:p>
          <a:p>
            <a:pPr marL="628650" lvl="1" indent="-171450">
              <a:buFont typeface="Arial" panose="020B0604020202020204" pitchFamily="34" charset="0"/>
              <a:buChar char="•"/>
            </a:pPr>
            <a:r>
              <a:rPr lang="en-US" sz="900" dirty="0" smtClean="0"/>
              <a:t>We want to ensure that our dependent variables reflect the outcomes of our independent variables, instead of individual differences among the participants’ personalities, abilities, motivations, and other similar factors. </a:t>
            </a:r>
          </a:p>
          <a:p>
            <a:pPr marL="1085850" lvl="2" indent="-171450">
              <a:buFont typeface="Arial" panose="020B0604020202020204" pitchFamily="34" charset="0"/>
              <a:buChar char="•"/>
            </a:pPr>
            <a:r>
              <a:rPr lang="en-US" sz="900" dirty="0" smtClean="0"/>
              <a:t>To prevent these individual differences from masking or distorting the effects of our independent variable, we </a:t>
            </a:r>
            <a:r>
              <a:rPr lang="en-US" sz="900" b="0" dirty="0" smtClean="0"/>
              <a:t>randomly assign participants to experimental or control groups. </a:t>
            </a:r>
          </a:p>
          <a:p>
            <a:pPr marL="1085850" lvl="2" indent="-171450">
              <a:buFont typeface="Arial" panose="020B0604020202020204" pitchFamily="34" charset="0"/>
              <a:buChar char="•"/>
            </a:pPr>
            <a:r>
              <a:rPr lang="en-US" sz="900" b="0" dirty="0" smtClean="0"/>
              <a:t>Random assignment means that each participant has an equal chance of being assigned to any group in an experiment. </a:t>
            </a:r>
          </a:p>
          <a:p>
            <a:pPr marL="1085850" lvl="2" indent="-171450">
              <a:buFont typeface="Arial" panose="020B0604020202020204" pitchFamily="34" charset="0"/>
              <a:buChar char="•"/>
            </a:pPr>
            <a:r>
              <a:rPr lang="en-US" sz="900" b="0" dirty="0" smtClean="0"/>
              <a:t>With random assignment, any differences we see between the behavior of one group and that of another is unlikely to be the result of the individual differences among the participants, which tend to cancel each other out. </a:t>
            </a:r>
          </a:p>
          <a:p>
            <a:pPr marL="1085850" lvl="2" indent="-171450">
              <a:buFont typeface="Arial" panose="020B0604020202020204" pitchFamily="34" charset="0"/>
              <a:buChar char="•"/>
            </a:pPr>
            <a:r>
              <a:rPr lang="en-US" sz="900" b="0" dirty="0" smtClean="0"/>
              <a:t>Individual differences among participants are an example of confounding variables, or variables that are irrelevant to the hypothesis being tested that can alter our conclusions. </a:t>
            </a:r>
          </a:p>
          <a:p>
            <a:pPr marL="1085850" lvl="2" indent="-171450">
              <a:buFont typeface="Arial" panose="020B0604020202020204" pitchFamily="34" charset="0"/>
              <a:buChar char="•"/>
            </a:pPr>
            <a:r>
              <a:rPr lang="en-US" sz="900" b="0" dirty="0" smtClean="0"/>
              <a:t>Random assignment to groups typically controls for confounds due to these types of individual differences, but other sources of confound exist. </a:t>
            </a:r>
          </a:p>
          <a:p>
            <a:pPr marL="1085850" lvl="2" indent="-171450">
              <a:buFont typeface="Arial" panose="020B0604020202020204" pitchFamily="34" charset="0"/>
              <a:buChar char="•"/>
            </a:pPr>
            <a:r>
              <a:rPr lang="en-US" sz="900" b="0" dirty="0" smtClean="0"/>
              <a:t>Situational confounds, such as time of day or noise levels in a laboratory, could also affect the interpretation of an experiment. </a:t>
            </a:r>
          </a:p>
          <a:p>
            <a:pPr marL="1085850" lvl="2" indent="-171450">
              <a:buFont typeface="Arial" panose="020B0604020202020204" pitchFamily="34" charset="0"/>
              <a:buChar char="•"/>
            </a:pPr>
            <a:r>
              <a:rPr lang="en-US" sz="900" b="0" dirty="0" smtClean="0"/>
              <a:t>Scientists attempt to run their experiments under the most constant circumstances possible to rule out situational confounding variables. </a:t>
            </a:r>
          </a:p>
          <a:p>
            <a:pPr marL="628650" lvl="1" indent="-171450">
              <a:buFont typeface="Arial" panose="020B0604020202020204" pitchFamily="34" charset="0"/>
              <a:buChar char="•"/>
            </a:pPr>
            <a:r>
              <a:rPr lang="en-US" sz="900" b="0" dirty="0" smtClean="0"/>
              <a:t>Another potential confound is experimenter bias, the unintentional effect that researchers may exert on their resu</a:t>
            </a:r>
            <a:r>
              <a:rPr lang="en-US" sz="900" dirty="0" smtClean="0"/>
              <a:t>lts.</a:t>
            </a:r>
          </a:p>
          <a:p>
            <a:pPr marL="1085850" lvl="2" indent="-171450">
              <a:buFont typeface="Arial" panose="020B0604020202020204" pitchFamily="34" charset="0"/>
              <a:buChar char="•"/>
            </a:pPr>
            <a:r>
              <a:rPr lang="en-US" sz="900" dirty="0" smtClean="0"/>
              <a:t>To prevent experimenter bias from influencing results, experimenters may use a </a:t>
            </a:r>
            <a:r>
              <a:rPr lang="en-US" sz="900" b="1" dirty="0" smtClean="0"/>
              <a:t>double-blind design</a:t>
            </a:r>
            <a:r>
              <a:rPr lang="en-US" sz="900" dirty="0" smtClean="0"/>
              <a:t>. </a:t>
            </a:r>
          </a:p>
          <a:p>
            <a:pPr marL="1085850" lvl="2" indent="-171450">
              <a:buFont typeface="Arial" panose="020B0604020202020204" pitchFamily="34" charset="0"/>
              <a:buChar char="•"/>
            </a:pPr>
            <a:r>
              <a:rPr lang="en-US" sz="900" dirty="0" smtClean="0"/>
              <a:t>In this arrangement, both the research participants and those giving the treatments are unaware of (“blind”) who gets the placebo. </a:t>
            </a:r>
          </a:p>
          <a:p>
            <a:pPr marL="1085850" lvl="2" indent="-171450">
              <a:buFont typeface="Arial" panose="020B0604020202020204" pitchFamily="34" charset="0"/>
              <a:buChar char="•"/>
            </a:pPr>
            <a:r>
              <a:rPr lang="en-US" sz="900" dirty="0" smtClean="0"/>
              <a:t>Only researchers who have no direct contact with participants have this information, and they do not reveal it until the experiment is over. </a:t>
            </a:r>
          </a:p>
          <a:p>
            <a:pPr marL="1085850" lvl="2" indent="-171450">
              <a:buFont typeface="Arial" panose="020B0604020202020204" pitchFamily="34" charset="0"/>
              <a:buChar char="•"/>
            </a:pPr>
            <a:r>
              <a:rPr lang="en-US" sz="900" dirty="0" smtClean="0"/>
              <a:t>Double-blind testing has shown that at least 50 percent of the effectiveness of antidepressant drugs, such as the wonder drug Prozac, is due to the placebo effect (Kirsch &amp; Sapirstein, 1998; Rihmer et al., 2012). Much of the popularity of herbal health remedies also is based on the placebo effect (Seidman, 2001).</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31</a:t>
            </a:fld>
            <a:endParaRPr lang="en-US" altLang="en-US" dirty="0"/>
          </a:p>
        </p:txBody>
      </p:sp>
    </p:spTree>
    <p:extLst>
      <p:ext uri="{BB962C8B-B14F-4D97-AF65-F5344CB8AC3E}">
        <p14:creationId xmlns:p14="http://schemas.microsoft.com/office/powerpoint/2010/main" val="8125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i="0" u="none" strike="noStrike" kern="1200" baseline="0" dirty="0" smtClean="0">
                <a:solidFill>
                  <a:schemeClr val="tx1"/>
                </a:solidFill>
              </a:rPr>
              <a:t>Experimental and Nonexperimental Methods 14 of 20</a:t>
            </a:r>
          </a:p>
          <a:p>
            <a:pPr marL="171450" indent="-171450">
              <a:buFont typeface="Arial" panose="020B0604020202020204" pitchFamily="34" charset="0"/>
              <a:buChar char="•"/>
            </a:pPr>
            <a:r>
              <a:rPr lang="en-US" sz="900" b="0" dirty="0" smtClean="0"/>
              <a:t>When conducting experiments, researchers must be mindful of problems</a:t>
            </a:r>
            <a:r>
              <a:rPr lang="en-US" sz="900" b="0" baseline="0" dirty="0" smtClean="0"/>
              <a:t> that can produce inaccurate results.</a:t>
            </a:r>
            <a:endParaRPr lang="en-US" sz="900" b="0" dirty="0" smtClean="0"/>
          </a:p>
          <a:p>
            <a:pPr marL="628650" lvl="1" indent="-171450">
              <a:buFont typeface="Arial" panose="020B0604020202020204" pitchFamily="34" charset="0"/>
              <a:buChar char="•"/>
            </a:pPr>
            <a:r>
              <a:rPr lang="en-US" sz="900" b="1" dirty="0" smtClean="0"/>
              <a:t>Confounding variables</a:t>
            </a:r>
            <a:r>
              <a:rPr lang="en-US" sz="900" b="0" dirty="0" smtClean="0"/>
              <a:t> (sometimes called extraneous variables) are uncontrolled factors that influence the results of an experiment</a:t>
            </a:r>
            <a:r>
              <a:rPr lang="en-US" sz="900" b="0" baseline="0" dirty="0" smtClean="0"/>
              <a:t>.</a:t>
            </a:r>
            <a:endParaRPr lang="en-US" sz="900" b="1" dirty="0" smtClean="0"/>
          </a:p>
          <a:p>
            <a:pPr marL="1085850" lvl="2" indent="-171450">
              <a:buFont typeface="Arial" panose="020B0604020202020204" pitchFamily="34" charset="0"/>
              <a:buChar char="•"/>
            </a:pPr>
            <a:r>
              <a:rPr lang="en-US" sz="900" b="0" dirty="0" smtClean="0"/>
              <a:t>Individual differences among participants are an example of confounding variables. </a:t>
            </a:r>
          </a:p>
          <a:p>
            <a:pPr marL="1543050" lvl="3" indent="-171450">
              <a:buFont typeface="Arial" panose="020B0604020202020204" pitchFamily="34" charset="0"/>
              <a:buChar char="•"/>
            </a:pPr>
            <a:r>
              <a:rPr lang="en-US" sz="900" b="0" dirty="0" smtClean="0"/>
              <a:t>Random assignment to groups typically controls for confounds due to these types of individual differences, but other sources of confound exist. </a:t>
            </a:r>
          </a:p>
          <a:p>
            <a:pPr marL="1085850" lvl="2" indent="-171450">
              <a:buFont typeface="Arial" panose="020B0604020202020204" pitchFamily="34" charset="0"/>
              <a:buChar char="•"/>
            </a:pPr>
            <a:r>
              <a:rPr lang="en-US" sz="900" b="0" dirty="0" smtClean="0"/>
              <a:t>Situational confounds, such as time of day or noise levels in a laboratory, could also affect the interpretation of an experiment. </a:t>
            </a:r>
          </a:p>
          <a:p>
            <a:pPr marL="1543050" lvl="3" indent="-171450">
              <a:buFont typeface="Arial" panose="020B0604020202020204" pitchFamily="34" charset="0"/>
              <a:buChar char="•"/>
            </a:pPr>
            <a:r>
              <a:rPr lang="en-US" sz="900" b="0" dirty="0" smtClean="0"/>
              <a:t>Scientists attempt to run their experiments under the most constant circumstances possible to rule out situational confounding variables. </a:t>
            </a:r>
          </a:p>
          <a:p>
            <a:pPr marL="628650" lvl="1" indent="-171450">
              <a:buFont typeface="Arial" panose="020B0604020202020204" pitchFamily="34" charset="0"/>
              <a:buChar char="•"/>
            </a:pPr>
            <a:r>
              <a:rPr lang="en-US" sz="900" b="0" dirty="0" smtClean="0"/>
              <a:t>Another hazard is </a:t>
            </a:r>
            <a:r>
              <a:rPr lang="en-US" sz="900" b="1" dirty="0" smtClean="0"/>
              <a:t>experimenter bias</a:t>
            </a:r>
            <a:r>
              <a:rPr lang="en-US" sz="900" b="0" dirty="0" smtClean="0"/>
              <a:t>, the unintentional effect that researchers may exert on their resu</a:t>
            </a:r>
            <a:r>
              <a:rPr lang="en-US" sz="900" dirty="0" smtClean="0"/>
              <a:t>lts.</a:t>
            </a:r>
          </a:p>
          <a:p>
            <a:pPr marL="1085850" lvl="2" indent="-171450">
              <a:buFont typeface="Arial" panose="020B0604020202020204" pitchFamily="34" charset="0"/>
              <a:buChar char="•"/>
            </a:pPr>
            <a:r>
              <a:rPr lang="en-US" sz="900" dirty="0" smtClean="0"/>
              <a:t>To prevent experimenter bias from influencing results, experimenters may use a </a:t>
            </a:r>
            <a:r>
              <a:rPr lang="en-US" sz="900" b="1" dirty="0" smtClean="0"/>
              <a:t>double-blind design</a:t>
            </a:r>
            <a:r>
              <a:rPr lang="en-US" sz="900" dirty="0" smtClean="0"/>
              <a:t>. </a:t>
            </a:r>
          </a:p>
          <a:p>
            <a:pPr marL="1085850" lvl="2" indent="-171450">
              <a:buFont typeface="Arial" panose="020B0604020202020204" pitchFamily="34" charset="0"/>
              <a:buChar char="•"/>
            </a:pPr>
            <a:r>
              <a:rPr lang="en-US" sz="900" dirty="0" smtClean="0"/>
              <a:t>In this arrangement, both the research participants and those giving the treatments are unaware of (“blind”) who gets the placebo. </a:t>
            </a:r>
          </a:p>
          <a:p>
            <a:pPr marL="1085850" lvl="2" indent="-171450">
              <a:buFont typeface="Arial" panose="020B0604020202020204" pitchFamily="34" charset="0"/>
              <a:buChar char="•"/>
            </a:pPr>
            <a:r>
              <a:rPr lang="en-US" sz="900" dirty="0" smtClean="0"/>
              <a:t>Only researchers who have no direct contact with participants have this information, and they do not reveal it until the experiment is over. </a:t>
            </a:r>
          </a:p>
          <a:p>
            <a:pPr marL="1085850" lvl="2" indent="-171450">
              <a:buFont typeface="Arial" panose="020B0604020202020204" pitchFamily="34" charset="0"/>
              <a:buChar char="•"/>
            </a:pPr>
            <a:r>
              <a:rPr lang="en-US" sz="900" dirty="0" smtClean="0"/>
              <a:t>Double-blind testing has shown that at least 50 percent of the effectiveness of antidepressant drugs, such as the wonder drug Prozac, is due to the placebo effect (Kirsch &amp; Sapirstein, 1998; Rihmer et al., 2012). Much of the popularity of herbal health remedies also is based on the placebo effect (Seidman, 2001).</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32</a:t>
            </a:fld>
            <a:endParaRPr lang="en-US" altLang="en-US" dirty="0"/>
          </a:p>
        </p:txBody>
      </p:sp>
    </p:spTree>
    <p:extLst>
      <p:ext uri="{BB962C8B-B14F-4D97-AF65-F5344CB8AC3E}">
        <p14:creationId xmlns:p14="http://schemas.microsoft.com/office/powerpoint/2010/main" val="355648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Cengage Learning 2013] (Coon, Fig. 4.1, p.</a:t>
            </a:r>
            <a:r>
              <a:rPr lang="en-US" sz="900" b="0" baseline="0" dirty="0" smtClean="0"/>
              <a:t> 40</a:t>
            </a:r>
            <a:r>
              <a:rPr lang="en-US" sz="900" b="0" dirty="0" smtClean="0"/>
              <a:t>): </a:t>
            </a:r>
            <a:r>
              <a:rPr lang="en-US" sz="900" b="0" i="0" u="none" strike="noStrike" kern="1200" baseline="0" dirty="0" smtClean="0">
                <a:solidFill>
                  <a:schemeClr val="tx1"/>
                </a:solidFill>
              </a:rPr>
              <a:t>Elements of a simple psychological experiment to assess the effects of music during study on test scores.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15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good experimental design features random assignment of participants to groups, appropriate control groups, control of situational variables, and carefully selected independent and dependent variables.</a:t>
            </a:r>
          </a:p>
          <a:p>
            <a:pPr marL="171450" indent="-171450">
              <a:buFont typeface="Arial" panose="020B0604020202020204" pitchFamily="34" charset="0"/>
              <a:buChar char="•"/>
            </a:pPr>
            <a:r>
              <a:rPr lang="en-US" sz="900" b="0" i="0" u="none" strike="noStrike" kern="1200" baseline="0" dirty="0" smtClean="0">
                <a:solidFill>
                  <a:schemeClr val="tx1"/>
                </a:solidFill>
              </a:rPr>
              <a:t>Let’s examine a simple experiment. Suppose you notice  that you seem to study better while listening to your iPod. This suggests the hypothesis that listening to music improves learning. </a:t>
            </a:r>
          </a:p>
          <a:p>
            <a:pPr marL="628650" lvl="1" indent="-171450">
              <a:buFont typeface="Arial" panose="020B0604020202020204" pitchFamily="34" charset="0"/>
              <a:buChar char="•"/>
            </a:pPr>
            <a:r>
              <a:rPr lang="en-US" sz="900" b="0" i="0" u="none" strike="noStrike" kern="1200" baseline="0" dirty="0" smtClean="0">
                <a:solidFill>
                  <a:schemeClr val="tx1"/>
                </a:solidFill>
              </a:rPr>
              <a:t>We could test this idea by forming an experimental group that studies with music. A control group would study without music. Then we could compare their scores on a test.</a:t>
            </a:r>
          </a:p>
          <a:p>
            <a:pPr marL="1085850" lvl="2" indent="-171450">
              <a:buFont typeface="Arial" panose="020B0604020202020204" pitchFamily="34" charset="0"/>
              <a:buChar char="•"/>
            </a:pPr>
            <a:r>
              <a:rPr lang="en-US" sz="900" b="0" i="0" u="none" strike="noStrike" kern="1200" baseline="0" dirty="0" smtClean="0">
                <a:solidFill>
                  <a:schemeClr val="tx1"/>
                </a:solidFill>
              </a:rPr>
              <a:t>In this experiment, the amount learned (indicated by scores on the test) is the dependent variable. We are asking, Does the independent variable affect the dependent variable? (Does listening to music affect or influence learning?)</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33</a:t>
            </a:fld>
            <a:endParaRPr lang="en-US" altLang="en-US" dirty="0"/>
          </a:p>
        </p:txBody>
      </p:sp>
    </p:spTree>
    <p:extLst>
      <p:ext uri="{BB962C8B-B14F-4D97-AF65-F5344CB8AC3E}">
        <p14:creationId xmlns:p14="http://schemas.microsoft.com/office/powerpoint/2010/main" val="19374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2.12,</a:t>
            </a:r>
            <a:r>
              <a:rPr lang="en-US" sz="900" b="0" baseline="0" dirty="0" smtClean="0"/>
              <a:t> </a:t>
            </a:r>
            <a:r>
              <a:rPr lang="en-US" sz="900" b="0" dirty="0" smtClean="0"/>
              <a:t>p.</a:t>
            </a:r>
            <a:r>
              <a:rPr lang="en-US" sz="900" b="0" baseline="0" dirty="0" smtClean="0"/>
              <a:t> 55</a:t>
            </a:r>
            <a:r>
              <a:rPr lang="en-US" sz="900" b="0" dirty="0" smtClean="0"/>
              <a:t>): Special Designs Let Us See Behaviors Associated With Age. 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16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indent="-171450">
              <a:buFont typeface="Arial" panose="020B0604020202020204" pitchFamily="34" charset="0"/>
              <a:buChar char="•"/>
            </a:pPr>
            <a:r>
              <a:rPr lang="en-US" sz="900" dirty="0" smtClean="0"/>
              <a:t>Psychologists have three specific techniques for assessing the normal behaviors associated with age</a:t>
            </a:r>
            <a:r>
              <a:rPr lang="en-US" sz="900" b="0" dirty="0" smtClean="0"/>
              <a:t>: cross-sectional, longitudinal, and mixed longitudinal designs. </a:t>
            </a:r>
          </a:p>
          <a:p>
            <a:pPr marL="628650" lvl="1" indent="-171450">
              <a:buFont typeface="Arial" panose="020B0604020202020204" pitchFamily="34" charset="0"/>
              <a:buChar char="•"/>
            </a:pPr>
            <a:r>
              <a:rPr lang="en-US" sz="900" dirty="0" smtClean="0"/>
              <a:t>To do a </a:t>
            </a:r>
            <a:r>
              <a:rPr lang="en-US" sz="900" b="1" dirty="0" smtClean="0"/>
              <a:t>cross-sectional </a:t>
            </a:r>
            <a:r>
              <a:rPr lang="en-US" sz="900" dirty="0" smtClean="0"/>
              <a:t>study, we might gather groups of people of varying ages and assess both their exposure to violent video games and their levels of physical aggression. </a:t>
            </a:r>
          </a:p>
          <a:p>
            <a:pPr marL="1085850" lvl="2" indent="-171450">
              <a:buFont typeface="Arial" panose="020B0604020202020204" pitchFamily="34" charset="0"/>
              <a:buChar char="•"/>
            </a:pPr>
            <a:r>
              <a:rPr lang="en-US" sz="900" dirty="0" smtClean="0"/>
              <a:t>We might be able to plot a developmental course for age-related differences in both video game exposure and aggressive behavior. </a:t>
            </a:r>
          </a:p>
          <a:p>
            <a:pPr marL="1085850" lvl="2" indent="-171450">
              <a:buFont typeface="Arial" panose="020B0604020202020204" pitchFamily="34" charset="0"/>
              <a:buChar char="•"/>
            </a:pPr>
            <a:r>
              <a:rPr lang="en-US" sz="900" dirty="0" smtClean="0"/>
              <a:t>However, the cross-sectional method introduces what we refer to as cohort effects, or the generational effects of having been born at a particular point in history. </a:t>
            </a:r>
          </a:p>
          <a:p>
            <a:pPr marL="1085850" lvl="2" indent="-171450">
              <a:buFont typeface="Arial" panose="020B0604020202020204" pitchFamily="34" charset="0"/>
              <a:buChar char="•"/>
            </a:pPr>
            <a:r>
              <a:rPr lang="en-US" sz="900" dirty="0" smtClean="0"/>
              <a:t>Being 20 years old in 1950 was very different from being 20 years old in 1980 or in 2010, due to a variety of cultural influences. </a:t>
            </a:r>
          </a:p>
          <a:p>
            <a:pPr marL="628650" lvl="1" indent="-171450">
              <a:buFont typeface="Arial" panose="020B0604020202020204" pitchFamily="34" charset="0"/>
              <a:buChar char="•"/>
            </a:pPr>
            <a:r>
              <a:rPr lang="en-US" sz="900" dirty="0" smtClean="0"/>
              <a:t>A method that lessens this dilemma is the </a:t>
            </a:r>
            <a:r>
              <a:rPr lang="en-US" sz="900" b="1" dirty="0" smtClean="0"/>
              <a:t>longitudinal </a:t>
            </a:r>
            <a:r>
              <a:rPr lang="en-US" sz="900" dirty="0" smtClean="0"/>
              <a:t>study, in which a group of individuals is observed for a long period. </a:t>
            </a:r>
          </a:p>
          <a:p>
            <a:pPr marL="1085850" lvl="2" indent="-171450">
              <a:buFont typeface="Arial" panose="020B0604020202020204" pitchFamily="34" charset="0"/>
              <a:buChar char="•"/>
            </a:pPr>
            <a:r>
              <a:rPr lang="en-US" sz="900" dirty="0" smtClean="0"/>
              <a:t>The longitudinal approach has few logical drawbacks, but it is expensive and time-consuming to do. Participants drop out of the study due to moves or lack of incentive. </a:t>
            </a:r>
          </a:p>
          <a:p>
            <a:pPr marL="1085850" lvl="2" indent="-171450">
              <a:buFont typeface="Arial" panose="020B0604020202020204" pitchFamily="34" charset="0"/>
              <a:buChar char="•"/>
            </a:pPr>
            <a:r>
              <a:rPr lang="en-US" sz="900" dirty="0" smtClean="0"/>
              <a:t>Researchers then must worry about whether those who remain in the study still comprise a representative sample. </a:t>
            </a:r>
          </a:p>
          <a:p>
            <a:pPr marL="628650" lvl="1" indent="-171450">
              <a:buFont typeface="Arial" panose="020B0604020202020204" pitchFamily="34" charset="0"/>
              <a:buChar char="•"/>
            </a:pPr>
            <a:r>
              <a:rPr lang="en-US" sz="900" dirty="0" smtClean="0"/>
              <a:t>The third approach, the </a:t>
            </a:r>
            <a:r>
              <a:rPr lang="en-US" sz="900" b="1" dirty="0" smtClean="0"/>
              <a:t>mixed longitudinal </a:t>
            </a:r>
            <a:r>
              <a:rPr lang="en-US" sz="900" dirty="0" smtClean="0"/>
              <a:t>design, combines the cross-sectional and longitudinal methods. </a:t>
            </a:r>
          </a:p>
          <a:p>
            <a:pPr marL="1085850" lvl="2" indent="-171450">
              <a:buFont typeface="Arial" panose="020B0604020202020204" pitchFamily="34" charset="0"/>
              <a:buChar char="•"/>
            </a:pPr>
            <a:r>
              <a:rPr lang="en-US" sz="900" dirty="0" smtClean="0"/>
              <a:t>Participants from a range of ages are observed for a limited period of time, usually about five years. </a:t>
            </a:r>
          </a:p>
          <a:p>
            <a:pPr marL="1085850" lvl="2" indent="-171450">
              <a:buFont typeface="Arial" panose="020B0604020202020204" pitchFamily="34" charset="0"/>
              <a:buChar char="•"/>
            </a:pPr>
            <a:r>
              <a:rPr lang="en-US" sz="900" dirty="0" smtClean="0"/>
              <a:t>This approach is faster and less expensive than the longitudinal method and avoids some of the cohort effects of the pure cross-sectional method.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Longitudinal designs control for the cohort effects that are often seen in cross-sectional designs. The longitudinal study above shows that verbal ability and verbal memory are fairly stable over the lifetime, but that perceptual speed gradually worsens with age. Source: Adapted from Schaie (1996).</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34</a:t>
            </a:fld>
            <a:endParaRPr lang="en-US" altLang="en-US" dirty="0"/>
          </a:p>
        </p:txBody>
      </p:sp>
    </p:spTree>
    <p:extLst>
      <p:ext uri="{BB962C8B-B14F-4D97-AF65-F5344CB8AC3E}">
        <p14:creationId xmlns:p14="http://schemas.microsoft.com/office/powerpoint/2010/main" val="1192412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17 of 20</a:t>
            </a:r>
          </a:p>
          <a:p>
            <a:endParaRPr lang="en-US" sz="900" b="0" dirty="0" smtClean="0"/>
          </a:p>
          <a:p>
            <a:r>
              <a:rPr lang="en-US" sz="900" b="0" dirty="0" smtClean="0"/>
              <a:t>What</a:t>
            </a:r>
            <a:r>
              <a:rPr lang="en-US" sz="900" b="0" baseline="0" dirty="0" smtClean="0"/>
              <a:t> ethical standards are researchers expected to uphold?</a:t>
            </a:r>
            <a:endParaRPr lang="en-US" sz="900" b="0" dirty="0" smtClean="0"/>
          </a:p>
          <a:p>
            <a:endParaRPr lang="en-US" sz="900" b="0" dirty="0" smtClean="0"/>
          </a:p>
          <a:p>
            <a:r>
              <a:rPr lang="en-US" sz="900" b="0" i="0" u="none" strike="noStrike" kern="1200" baseline="0" dirty="0" smtClean="0">
                <a:solidFill>
                  <a:schemeClr val="tx1"/>
                </a:solidFill>
              </a:rPr>
              <a:t>As a reply to such questions, American Psychological Association guidelines state: “Psychologists must carry out investigations with respect for the people who participate and with concern for their dignity and welfare” (American Psychological Association, 2010a). </a:t>
            </a:r>
          </a:p>
          <a:p>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Researchers working in universities and other agencies receiving federal funding must receive the approval of institutional review boards (IRBs) for human participant research and institutional animal care and use committees (IACUCs) before conducting research.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IRBs and IACUCs are guided by federal regulations and research ethics endorsed by professional societies such as the American Psychological Association, the Association for Psychological Science, and the Society for Neuroscience.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the core of ethical standards for human research is the idea that participation is voluntary.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No participant should be coerced into participating.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psychologists are well aware that people who volunteer to participate in research are probably quite different in important ways from those who don’t volunteer, we have chosen to give research ethics a higher priority than our ability to generalize research results.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Scientists have a duty to obtain </a:t>
            </a:r>
            <a:r>
              <a:rPr lang="en-US" sz="900" b="1" i="0" u="none" strike="noStrike" kern="1200" baseline="0" dirty="0" smtClean="0">
                <a:solidFill>
                  <a:schemeClr val="tx1"/>
                </a:solidFill>
              </a:rPr>
              <a:t>informed consent</a:t>
            </a:r>
            <a:r>
              <a:rPr lang="en-US" sz="900" b="0" i="0" u="none" strike="noStrike" kern="1200" baseline="0" dirty="0" smtClean="0">
                <a:solidFill>
                  <a:schemeClr val="tx1"/>
                </a:solidFill>
              </a:rPr>
              <a:t> from all participants.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doing so, researchers must briefly describe the goals of the project, the potential risks and/or benefits to the participants, the procedures for maintaining confidentiality, and the incentives or payments offered for participation. Only after these items have been communicated, can participants agree to involvement in the study.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should also be conducted in a manner that does no irreversible harm to participants.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cases of deception are quite mild, as when participants are told that a study is about memory when it is actually a study of some social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researchers must deceive their participants, extra care must be taken to debrief participants and answer all their questions following the experiment.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using human participants should be rigorously private and confidential.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Privacy refers to the participants’ control over the sharing of their personal information with others, and methods for ensuring privacy are usually stated in the informed consent.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some studies involve the use of medical records, which participants’ agree to share with the researchers for the purpose of the experiment.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Confidentiality refers to the participants’ rights to not have their data revealed to others without their permission.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Confidentiality is usually maintained by such practices as substituting codes for names and storing data in locked cabinets.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35</a:t>
            </a:fld>
            <a:endParaRPr lang="en-US" altLang="en-US" dirty="0"/>
          </a:p>
        </p:txBody>
      </p:sp>
    </p:spTree>
    <p:extLst>
      <p:ext uri="{BB962C8B-B14F-4D97-AF65-F5344CB8AC3E}">
        <p14:creationId xmlns:p14="http://schemas.microsoft.com/office/powerpoint/2010/main" val="115875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baseline="0" dirty="0" err="1" smtClean="0">
                <a:solidFill>
                  <a:schemeClr val="tx1"/>
                </a:solidFill>
                <a:latin typeface="+mn-lt"/>
                <a:ea typeface="MS PGothic" panose="020B0600070205080204" pitchFamily="34" charset="-128"/>
                <a:cs typeface="+mn-cs"/>
              </a:rPr>
              <a:t>Teich</a:t>
            </a:r>
            <a:r>
              <a:rPr lang="en-US" sz="1200" b="0" i="0" u="none" strike="noStrike" kern="1200" baseline="0" dirty="0" smtClean="0">
                <a:solidFill>
                  <a:schemeClr val="tx1"/>
                </a:solidFill>
                <a:latin typeface="+mn-lt"/>
                <a:ea typeface="MS PGothic" panose="020B0600070205080204" pitchFamily="34" charset="-128"/>
                <a:cs typeface="+mn-cs"/>
              </a:rPr>
              <a:t>/Caro/</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1200" b="0"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err="1" smtClean="0">
                <a:solidFill>
                  <a:schemeClr val="tx1"/>
                </a:solidFill>
                <a:latin typeface="+mn-lt"/>
                <a:ea typeface="MS PGothic" panose="020B0600070205080204" pitchFamily="34" charset="-128"/>
                <a:cs typeface="+mn-cs"/>
              </a:rPr>
              <a:t>Cacioppo</a:t>
            </a:r>
            <a:r>
              <a:rPr lang="en-US" sz="1200" b="0" i="0" u="none" strike="noStrike" kern="1200" baseline="0" dirty="0" smtClean="0">
                <a:solidFill>
                  <a:schemeClr val="tx1"/>
                </a:solidFill>
                <a:latin typeface="+mn-lt"/>
                <a:ea typeface="MS PGothic" panose="020B0600070205080204" pitchFamily="34" charset="-128"/>
                <a:cs typeface="+mn-cs"/>
              </a:rPr>
              <a:t> p. 66</a:t>
            </a:r>
            <a:r>
              <a:rPr lang="en-US" sz="900" b="0" i="0" u="none" strike="noStrike" kern="1200" baseline="0" dirty="0" smtClean="0">
                <a:solidFill>
                  <a:schemeClr val="tx1"/>
                </a:solidFill>
                <a:latin typeface="+mn-lt"/>
                <a:ea typeface="MS PGothic" panose="020B0600070205080204" pitchFamily="34" charset="-128"/>
                <a:cs typeface="+mn-cs"/>
              </a:rPr>
              <a:t>)</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18 of 20</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topic of using animals in research is guaranteed to stimulate lively, and possibly heated, discussion.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people are adamantly opposed to animal research of any kind, whereas others accept the concept of using animals as long as certain conditions are met.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Currently, about 7 to 8% of published research in psychology journals involves the use of animals as subjects.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Ninety percent of the animals used are rodents and birds, with 5% or fewer studies involving monkeys and other primates.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the American Psychological Association (APA), the use of dogs and cats in psychological research is rare.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using animals must demonstrate a clear purpose, such as benefiting the health of humans or other animals.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serving a clear purpose, animal research requires excellent housing, food, and veterinary care.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most controversial ethical standards relate to minimizing the pain and suffering experienced by animal research subjects.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American Psychological Association provides guidelines for the use of pain, surgery, stress, and deprivation with animal subjects, as well as the termination of an animal’s life.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standards approximate the community standards we would expect from local humane societies tasked with euthanizing animals that are not adopted.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36</a:t>
            </a:fld>
            <a:endParaRPr lang="en-US" altLang="en-US" dirty="0"/>
          </a:p>
        </p:txBody>
      </p:sp>
    </p:spTree>
    <p:extLst>
      <p:ext uri="{BB962C8B-B14F-4D97-AF65-F5344CB8AC3E}">
        <p14:creationId xmlns:p14="http://schemas.microsoft.com/office/powerpoint/2010/main" val="2827886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[National Archives and Records Administration, ARC Identifier 824608] (Cacioppo, p. 65)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19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One of the most egregious examples of unethical research was the Tuskegee syphilis experiment, which lasted from 1932 until 1972. </a:t>
            </a:r>
          </a:p>
          <a:p>
            <a:pPr marL="628650" lvl="1" indent="-171450">
              <a:buFont typeface="Arial" panose="020B0604020202020204" pitchFamily="34" charset="0"/>
              <a:buChar char="•"/>
            </a:pPr>
            <a:r>
              <a:rPr lang="en-US" sz="900" b="0" i="0" u="none" strike="noStrike" kern="1200" baseline="0" dirty="0" smtClean="0">
                <a:solidFill>
                  <a:schemeClr val="tx1"/>
                </a:solidFill>
              </a:rPr>
              <a:t>Researchers from the U.S. Public Health Service recruited about 400 impoverished African American men who had contracted syphilis to study the progression of the disease. </a:t>
            </a:r>
          </a:p>
          <a:p>
            <a:pPr marL="1085850" lvl="2" indent="-171450">
              <a:buFont typeface="Arial" panose="020B0604020202020204" pitchFamily="34" charset="0"/>
              <a:buChar char="•"/>
            </a:pPr>
            <a:r>
              <a:rPr lang="en-US" sz="900" b="0" i="0" u="none" strike="noStrike" kern="1200" baseline="0" dirty="0" smtClean="0">
                <a:solidFill>
                  <a:schemeClr val="tx1"/>
                </a:solidFill>
              </a:rPr>
              <a:t>None of the men was told he had syphilis,  and none was treated, even though penicillin became the standard treatment for syphilis in 1947. </a:t>
            </a:r>
          </a:p>
          <a:p>
            <a:pPr marL="171450" lvl="0" indent="-171450">
              <a:buFont typeface="Arial" panose="020B0604020202020204" pitchFamily="34" charset="0"/>
              <a:buChar char="•"/>
            </a:pPr>
            <a:r>
              <a:rPr lang="en-US" sz="900" b="0" i="0" u="none" strike="noStrike" kern="1200" baseline="0" dirty="0" smtClean="0">
                <a:solidFill>
                  <a:schemeClr val="tx1"/>
                </a:solidFill>
              </a:rPr>
              <a:t>While examining the papers of Dr. John Cutler, who led the Tuskegee syphilis study, Wellesley historian Susan Reverby discovered that during the 1940s, U.S. and Guatemalan health officials had deliberately exposed prisoners, soldiers, and mental patients to syphilis and gonorrhea to test the effectiveness of penicillin.</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37</a:t>
            </a:fld>
            <a:endParaRPr lang="en-US" altLang="en-US" dirty="0"/>
          </a:p>
        </p:txBody>
      </p:sp>
    </p:spTree>
    <p:extLst>
      <p:ext uri="{BB962C8B-B14F-4D97-AF65-F5344CB8AC3E}">
        <p14:creationId xmlns:p14="http://schemas.microsoft.com/office/powerpoint/2010/main" val="856898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Cengage Learning 2013] (</a:t>
            </a:r>
            <a:r>
              <a:rPr lang="en-US" sz="900" dirty="0" smtClean="0"/>
              <a:t>Nevid, Figure 1.9, p. 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Experimental and Nonexperimental Methods 20 of 20</a:t>
            </a:r>
          </a:p>
          <a:p>
            <a:endParaRPr lang="en-US" sz="900" dirty="0" smtClean="0"/>
          </a:p>
          <a:p>
            <a:r>
              <a:rPr lang="en-US" sz="900" b="0" i="0" u="none" strike="noStrike" kern="1200" baseline="0" dirty="0" smtClean="0">
                <a:solidFill>
                  <a:schemeClr val="tx1"/>
                </a:solidFill>
              </a:rPr>
              <a:t>To present someone else’s ideas or words as your own is to commit plagiarism. Plagiarism, like fraud, is a serious breach of ethics. Reference citations (giving others credit when credit is due) must be included in your paper whenever someone else’s ideas or work has influenced your thinking and writing. Whenever you use direct quotations or even paraphrase someone else’s work, you need to give that person credit.</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38</a:t>
            </a:fld>
            <a:endParaRPr lang="en-US" altLang="en-US" dirty="0"/>
          </a:p>
        </p:txBody>
      </p:sp>
    </p:spTree>
    <p:extLst>
      <p:ext uri="{BB962C8B-B14F-4D97-AF65-F5344CB8AC3E}">
        <p14:creationId xmlns:p14="http://schemas.microsoft.com/office/powerpoint/2010/main" val="325983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1 of 9</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Issues in measurement</a:t>
            </a:r>
          </a:p>
          <a:p>
            <a:pPr lvl="1" indent="-228600">
              <a:buFont typeface="Arial" panose="020B0604020202020204" pitchFamily="34" charset="0"/>
              <a:buChar char="•"/>
            </a:pPr>
            <a:r>
              <a:rPr lang="en-US" sz="900" baseline="0" dirty="0" smtClean="0"/>
              <a:t>Descriptive statistics</a:t>
            </a:r>
          </a:p>
          <a:p>
            <a:pPr lvl="1" indent="-228600">
              <a:buFont typeface="Arial" panose="020B0604020202020204" pitchFamily="34" charset="0"/>
              <a:buChar char="•"/>
            </a:pPr>
            <a:r>
              <a:rPr lang="en-US" sz="900" baseline="0" dirty="0" smtClean="0"/>
              <a:t>Inferential statistics</a:t>
            </a:r>
          </a:p>
          <a:p>
            <a:pPr lvl="1" indent="-228600">
              <a:buFont typeface="Arial" panose="020B0604020202020204" pitchFamily="34" charset="0"/>
              <a:buChar char="•"/>
            </a:pPr>
            <a:endParaRPr lang="en-US" sz="900" baseline="0" dirty="0" smtClean="0"/>
          </a:p>
          <a:p>
            <a:pPr marL="171450" indent="-171450">
              <a:buFont typeface="Arial" panose="020B0604020202020204" pitchFamily="34" charset="0"/>
              <a:buChar char="•"/>
            </a:pPr>
            <a:r>
              <a:rPr lang="en-US" sz="900" b="0" i="0" u="none" strike="noStrike" kern="1200" baseline="0" dirty="0" smtClean="0">
                <a:solidFill>
                  <a:schemeClr val="tx1"/>
                </a:solidFill>
              </a:rPr>
              <a:t>Some psychologists specialize in administering, scoring, and interpreting psychological tests, such as tests of intelligence, creativity, personality, or aptitude. This specialty, which is called psychometrics, is an example of using psychology to predict future behavior.</a:t>
            </a:r>
          </a:p>
          <a:p>
            <a:pPr marL="400050" lvl="1" indent="-171450">
              <a:buFont typeface="Arial" panose="020B0604020202020204" pitchFamily="34" charset="0"/>
              <a:buChar char="•"/>
            </a:pPr>
            <a:endParaRPr lang="en-US" sz="900"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do psychologists</a:t>
            </a:r>
            <a:r>
              <a:rPr lang="en-US" sz="900" b="0" baseline="0" dirty="0" smtClean="0"/>
              <a:t> draw conclusions from data?</a:t>
            </a:r>
            <a:endParaRPr lang="en-US" sz="900" b="0" dirty="0" smtClean="0"/>
          </a:p>
          <a:p>
            <a:pPr marL="400050" lvl="1" indent="-171450">
              <a:buFont typeface="Arial" panose="020B0604020202020204" pitchFamily="34" charset="0"/>
              <a:buChar char="•"/>
            </a:pPr>
            <a:endParaRPr lang="en-US" sz="900" baseline="0" dirty="0" smtClean="0"/>
          </a:p>
          <a:p>
            <a:pPr marL="0" lvl="0" indent="-228600">
              <a:buFont typeface="Arial" panose="020B0604020202020204" pitchFamily="34" charset="0"/>
              <a:buNone/>
            </a:pPr>
            <a:endParaRPr lang="en-US" sz="9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kern="1200" dirty="0" smtClean="0">
              <a:solidFill>
                <a:schemeClr val="tx1"/>
              </a:solidFill>
              <a:effectLst/>
              <a:latin typeface="+mn-lt"/>
              <a:ea typeface="MS PGothic" panose="020B0600070205080204" pitchFamily="34" charset="-128"/>
              <a:cs typeface="+mn-cs"/>
            </a:endParaRPr>
          </a:p>
          <a:p>
            <a:pPr marL="0" lvl="0" indent="-228600">
              <a:buFont typeface="Arial" panose="020B0604020202020204" pitchFamily="34" charset="0"/>
              <a:buNone/>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39</a:t>
            </a:fld>
            <a:endParaRPr lang="en-US" altLang="en-US" dirty="0"/>
          </a:p>
        </p:txBody>
      </p:sp>
    </p:spTree>
    <p:extLst>
      <p:ext uri="{BB962C8B-B14F-4D97-AF65-F5344CB8AC3E}">
        <p14:creationId xmlns:p14="http://schemas.microsoft.com/office/powerpoint/2010/main" val="186118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4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ancient Greek philosopher Plato (427–347 BCE) was one of the earliest thinkers to tackle the question “What is the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Plato’s version of the mind featured three parts that must be in balance: reason, spirit, and appetite.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Plato’s division of the mind is echoed in the more modern work of Sigmund Freud (1856–1939) (the id, the ego, and the superego).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question with ancient roots asks about the relationship between body and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 one side of the question were thinkers who believed in dualism, or the idea that body and mind are quite different and separate.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the dualist, our bodies are physical, but our minds are some- thing nonphysical and somewhat more mysterious.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Arguing against this point of view were the proponents of monism, the idea that mind and body are not separate.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ancient Greek philosophers were nearly evenly split between monism and dualism. </a:t>
            </a:r>
          </a:p>
          <a:p>
            <a:pPr marL="628650" lvl="1" indent="-171450">
              <a:buFont typeface="Arial" panose="020B0604020202020204" pitchFamily="34" charset="0"/>
              <a:buChar char="•"/>
              <a:defRPr/>
            </a:pPr>
            <a:r>
              <a:rPr lang="en-US" sz="900" b="0" i="0" u="none" strike="noStrike" kern="1200" baseline="0" dirty="0" smtClean="0">
                <a:solidFill>
                  <a:schemeClr val="tx1"/>
                </a:solidFill>
              </a:rPr>
              <a:t>The French philosopher René Descartes (1596–1650) was a vocal proponent of dualism. He saw the body as mechanical but the mind as a nonphysical entity not suitable for scientific inquiry.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Just as philosophers disagreed about the relationship of mind and body, they argued about whether the mind’s knowledge was inborn or the product of experience.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philosophers, including Descartes, argued that ideas and emotions were innate or inborn.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More commonly, philosophers beginning with Aristotle believed that all knowledge is gained through sensory experience.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Beginning in the 17th century, this idea flourished in the British philosophical school of empiricism.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empiricists viewed the mind as a “blank slate” at birth that was filled with ideas gained by observing the world.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one of the major empiricists, John Locke (1632–1704), wrote in An Essay Concerning Human Understanding: “Let us then suppose the mind to be, as we say, white paper void of all characters, without any ideas. How comes it to be furnished? . . . To this I answer, in one word, from EXPERIENCE. (Locke, 1690, II.1.2)”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philosophical debate about the source of knowledge is echoed in psychology as researchers consider the relative contributions of inborn or innate factors (nature) and experience (nurture) to particular behaviors.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early psychologists were trained in physiology and sought to apply their scientific training to the study of the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important distinction between psychology and philosophy is the emphasis on adhering to the scientific method.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Psychologists conduct research and formulate theories based on empirical evidence.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NA] (Trochim, Figure 5.30, p.</a:t>
            </a:r>
            <a:r>
              <a:rPr lang="en-US" sz="900" b="0" baseline="0" dirty="0" smtClean="0"/>
              <a:t> 140): The target metaphor for reliability and validity of measurement. (</a:t>
            </a:r>
            <a:r>
              <a:rPr lang="en-US" sz="900" b="0" i="1" baseline="0" dirty="0" smtClean="0"/>
              <a:t>Modified to remove the second target, per our reviewer’s suggestion</a:t>
            </a:r>
            <a:r>
              <a:rPr lang="en-US" sz="900" b="0" i="0" baseline="0" dirty="0" smtClean="0"/>
              <a:t>)</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1" i="0" u="none" strike="noStrike" kern="1200" baseline="0" dirty="0" smtClean="0">
                <a:solidFill>
                  <a:schemeClr val="tx1"/>
                </a:solidFill>
              </a:rPr>
              <a:t>Reliability </a:t>
            </a:r>
            <a:r>
              <a:rPr lang="en-US" sz="900" b="0" i="0" u="none" strike="noStrike" kern="1200" baseline="0" dirty="0" smtClean="0">
                <a:solidFill>
                  <a:schemeClr val="tx1"/>
                </a:solidFill>
              </a:rPr>
              <a:t>is an important aspect of measurement quality. </a:t>
            </a:r>
          </a:p>
          <a:p>
            <a:pPr marL="628650" lvl="1" indent="-171450">
              <a:buFont typeface="Arial" panose="020B0604020202020204" pitchFamily="34" charset="0"/>
              <a:buChar char="•"/>
            </a:pPr>
            <a:r>
              <a:rPr lang="en-US" sz="900" b="0" i="0" u="none" strike="noStrike" kern="1200" baseline="0" dirty="0" smtClean="0">
                <a:solidFill>
                  <a:schemeClr val="tx1"/>
                </a:solidFill>
              </a:rPr>
              <a:t>In its everyday sense, reliability is the consistency or stability of an observation. </a:t>
            </a:r>
          </a:p>
          <a:p>
            <a:pPr marL="171450" lvl="0" indent="-171450">
              <a:buFont typeface="Arial" panose="020B0604020202020204" pitchFamily="34" charset="0"/>
              <a:buChar char="•"/>
            </a:pPr>
            <a:r>
              <a:rPr lang="en-US" sz="900" b="0" i="0" u="none" strike="noStrike" kern="1200" baseline="0" dirty="0" smtClean="0">
                <a:solidFill>
                  <a:schemeClr val="tx1"/>
                </a:solidFill>
              </a:rPr>
              <a:t>While reliability is necessary for ensuring the quality of any measurement, it alone is not sufficient. </a:t>
            </a:r>
          </a:p>
          <a:p>
            <a:pPr marL="628650" lvl="1" indent="-171450">
              <a:buFont typeface="Arial" panose="020B0604020202020204" pitchFamily="34" charset="0"/>
              <a:buChar char="•"/>
            </a:pPr>
            <a:r>
              <a:rPr lang="en-US" sz="900" b="1" i="0" u="none" strike="noStrike" kern="1200" baseline="0" dirty="0" smtClean="0">
                <a:solidFill>
                  <a:schemeClr val="tx1"/>
                </a:solidFill>
              </a:rPr>
              <a:t>Validity </a:t>
            </a:r>
            <a:r>
              <a:rPr lang="en-US" sz="900" b="0" i="0" u="none" strike="noStrike" kern="1200" baseline="0" dirty="0" smtClean="0">
                <a:solidFill>
                  <a:schemeClr val="tx1"/>
                </a:solidFill>
              </a:rPr>
              <a:t>is the other important dimension that is crucial for any kind of meaningful measurement, in particular, and research, in general. </a:t>
            </a:r>
          </a:p>
          <a:p>
            <a:pPr marL="628650" lvl="1" indent="-171450">
              <a:buFont typeface="Arial" panose="020B0604020202020204" pitchFamily="34" charset="0"/>
              <a:buChar char="•"/>
            </a:pPr>
            <a:r>
              <a:rPr lang="en-US" sz="900" b="0" i="0" u="none" strike="noStrike" kern="1200" baseline="0" dirty="0" smtClean="0">
                <a:solidFill>
                  <a:schemeClr val="tx1"/>
                </a:solidFill>
              </a:rPr>
              <a:t>Validity deals with accuracy or precision of measurement.</a:t>
            </a:r>
          </a:p>
          <a:p>
            <a:pPr marL="171450" lvl="0" indent="-171450">
              <a:buFont typeface="Arial" panose="020B0604020202020204" pitchFamily="34" charset="0"/>
              <a:buChar char="•"/>
            </a:pPr>
            <a:r>
              <a:rPr lang="en-US" sz="900" b="0" i="0" u="none" strike="noStrike" kern="1200" baseline="0" dirty="0" smtClean="0">
                <a:solidFill>
                  <a:schemeClr val="tx1"/>
                </a:solidFill>
              </a:rPr>
              <a:t>We often think of reliability and validity as separate ideas but, in fact, they’re intimately interconnected. </a:t>
            </a:r>
          </a:p>
          <a:p>
            <a:pPr marL="628650" lvl="1" indent="-171450">
              <a:buFont typeface="Arial" panose="020B0604020202020204" pitchFamily="34" charset="0"/>
              <a:buChar char="•"/>
            </a:pPr>
            <a:r>
              <a:rPr lang="en-US" sz="900" b="0" i="0" u="none" strike="noStrike" kern="1200" baseline="0" dirty="0" smtClean="0">
                <a:solidFill>
                  <a:schemeClr val="tx1"/>
                </a:solidFill>
              </a:rPr>
              <a:t>A favorite metaphor for the relationship between reliability and validity is that of a target. </a:t>
            </a:r>
          </a:p>
          <a:p>
            <a:pPr marL="1085850" lvl="2" indent="-171450">
              <a:buFont typeface="Arial" panose="020B0604020202020204" pitchFamily="34" charset="0"/>
              <a:buChar char="•"/>
            </a:pPr>
            <a:r>
              <a:rPr lang="en-US" sz="900" b="0" i="0" u="none" strike="noStrike" kern="1200" baseline="0" dirty="0" smtClean="0">
                <a:solidFill>
                  <a:schemeClr val="tx1"/>
                </a:solidFill>
              </a:rPr>
              <a:t>Think of the center of the target as the concept or construct you are trying to measure. </a:t>
            </a:r>
          </a:p>
          <a:p>
            <a:pPr marL="1085850" lvl="2" indent="-171450">
              <a:buFont typeface="Arial" panose="020B0604020202020204" pitchFamily="34" charset="0"/>
              <a:buChar char="•"/>
            </a:pPr>
            <a:r>
              <a:rPr lang="en-US" sz="900" b="0" i="0" u="none" strike="noStrike" kern="1200" baseline="0" dirty="0" smtClean="0">
                <a:solidFill>
                  <a:schemeClr val="tx1"/>
                </a:solidFill>
              </a:rPr>
              <a:t>Imagine that for each person you are measuring, you are taking a shot at the target. </a:t>
            </a:r>
          </a:p>
          <a:p>
            <a:pPr marL="1085850" lvl="2" indent="-171450">
              <a:buFont typeface="Arial" panose="020B0604020202020204" pitchFamily="34" charset="0"/>
              <a:buChar char="•"/>
            </a:pPr>
            <a:r>
              <a:rPr lang="en-US" sz="900" b="0" i="0" u="none" strike="noStrike" kern="1200" baseline="0" dirty="0" smtClean="0">
                <a:solidFill>
                  <a:schemeClr val="tx1"/>
                </a:solidFill>
              </a:rPr>
              <a:t>If you measure the concept perfectly for a person, you are hitting the center of the target. </a:t>
            </a:r>
          </a:p>
          <a:p>
            <a:pPr marL="1085850" lvl="2" indent="-171450">
              <a:buFont typeface="Arial" panose="020B0604020202020204" pitchFamily="34" charset="0"/>
              <a:buChar char="•"/>
            </a:pPr>
            <a:r>
              <a:rPr lang="en-US" sz="900" b="0" i="0" u="none" strike="noStrike" kern="1200" baseline="0" dirty="0" smtClean="0">
                <a:solidFill>
                  <a:schemeClr val="tx1"/>
                </a:solidFill>
              </a:rPr>
              <a:t>If you don’t, you are missing the center. The more “off” you are for that person, the further you are from the center.</a:t>
            </a:r>
          </a:p>
          <a:p>
            <a:pPr marL="1085850" lvl="2" indent="-171450">
              <a:buFont typeface="Arial" panose="020B0604020202020204" pitchFamily="34" charset="0"/>
              <a:buChar char="•"/>
            </a:pPr>
            <a:r>
              <a:rPr lang="en-US" sz="900" b="0" i="0" u="none" strike="noStrike" kern="1200" baseline="0" dirty="0" smtClean="0">
                <a:solidFill>
                  <a:schemeClr val="tx1"/>
                </a:solidFill>
              </a:rPr>
              <a:t>The figure shows three possible situations. </a:t>
            </a:r>
          </a:p>
          <a:p>
            <a:pPr marL="1085850" lvl="2" indent="-171450">
              <a:buFont typeface="Arial" panose="020B0604020202020204" pitchFamily="34" charset="0"/>
              <a:buChar char="•"/>
            </a:pPr>
            <a:r>
              <a:rPr lang="en-US" sz="900" b="0" i="0" u="none" strike="noStrike" kern="1200" baseline="0" dirty="0" smtClean="0">
                <a:solidFill>
                  <a:schemeClr val="tx1"/>
                </a:solidFill>
              </a:rPr>
              <a:t>In the first one, you are hitting the target consistently, but you are missing the center of the target. </a:t>
            </a:r>
          </a:p>
          <a:p>
            <a:pPr marL="1543050" lvl="3" indent="-171450">
              <a:buFont typeface="Arial" panose="020B0604020202020204" pitchFamily="34" charset="0"/>
              <a:buChar char="•"/>
            </a:pPr>
            <a:r>
              <a:rPr lang="en-US" sz="900" b="0" i="0" u="none" strike="noStrike" kern="1200" baseline="0" dirty="0" smtClean="0">
                <a:solidFill>
                  <a:schemeClr val="tx1"/>
                </a:solidFill>
              </a:rPr>
              <a:t>That is, you are consistently and systematically measuring the wrong value for all respondents. </a:t>
            </a:r>
          </a:p>
          <a:p>
            <a:pPr marL="1543050" lvl="3" indent="-171450">
              <a:buFont typeface="Arial" panose="020B0604020202020204" pitchFamily="34" charset="0"/>
              <a:buChar char="•"/>
            </a:pPr>
            <a:r>
              <a:rPr lang="en-US" sz="900" b="0" i="0" u="none" strike="noStrike" kern="1200" baseline="0" dirty="0" smtClean="0">
                <a:solidFill>
                  <a:schemeClr val="tx1"/>
                </a:solidFill>
              </a:rPr>
              <a:t>This measure is reliable, but not valid. (It’s consistent but wrong.) </a:t>
            </a:r>
          </a:p>
          <a:p>
            <a:pPr marL="1085850" lvl="2" indent="-171450">
              <a:buFont typeface="Arial" panose="020B0604020202020204" pitchFamily="34" charset="0"/>
              <a:buChar char="•"/>
            </a:pPr>
            <a:r>
              <a:rPr lang="en-US" sz="900" b="0" i="0" u="none" strike="noStrike" kern="1200" baseline="0" dirty="0" smtClean="0">
                <a:solidFill>
                  <a:schemeClr val="tx1"/>
                </a:solidFill>
              </a:rPr>
              <a:t>The second scenario shows a case where your hits are spread across the target and you are consistently missing the center. </a:t>
            </a:r>
          </a:p>
          <a:p>
            <a:pPr marL="1543050" lvl="3" indent="-171450">
              <a:buFont typeface="Arial" panose="020B0604020202020204" pitchFamily="34" charset="0"/>
              <a:buChar char="•"/>
            </a:pPr>
            <a:r>
              <a:rPr lang="en-US" sz="900" b="0" i="0" u="none" strike="noStrike" kern="1200" baseline="0" dirty="0" smtClean="0">
                <a:solidFill>
                  <a:schemeClr val="tx1"/>
                </a:solidFill>
              </a:rPr>
              <a:t>Your measure in this case is neither reliable nor valid. </a:t>
            </a:r>
          </a:p>
          <a:p>
            <a:pPr marL="1085850" lvl="2" indent="-171450">
              <a:buFont typeface="Arial" panose="020B0604020202020204" pitchFamily="34" charset="0"/>
              <a:buChar char="•"/>
            </a:pPr>
            <a:r>
              <a:rPr lang="en-US" sz="900" b="0" i="0" u="none" strike="noStrike" kern="1200" baseline="0" dirty="0" smtClean="0">
                <a:solidFill>
                  <a:schemeClr val="tx1"/>
                </a:solidFill>
              </a:rPr>
              <a:t>The last figure shows the Robin Hood or William Tell scenario; you consistently hit the center of the target. Your measure is both reliable and valid.</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40</a:t>
            </a:fld>
            <a:endParaRPr lang="en-US" altLang="en-US" dirty="0"/>
          </a:p>
        </p:txBody>
      </p:sp>
    </p:spTree>
    <p:extLst>
      <p:ext uri="{BB962C8B-B14F-4D97-AF65-F5344CB8AC3E}">
        <p14:creationId xmlns:p14="http://schemas.microsoft.com/office/powerpoint/2010/main" val="3389278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2.13, p. 58): Frequency Distributions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1" dirty="0" smtClean="0"/>
              <a:t>Descriptive statistics</a:t>
            </a:r>
            <a:r>
              <a:rPr lang="en-US" sz="900" b="0" dirty="0" smtClean="0"/>
              <a:t>, such as these frequency distributions of SAT mathematics scores, are one way of viewing the numeric results of a research study. </a:t>
            </a:r>
          </a:p>
          <a:p>
            <a:pPr marL="628650" lvl="1" indent="-171450">
              <a:buFont typeface="Arial" panose="020B0604020202020204" pitchFamily="34" charset="0"/>
              <a:buChar char="•"/>
            </a:pPr>
            <a:r>
              <a:rPr lang="en-US" sz="900" b="0" dirty="0" smtClean="0"/>
              <a:t>These statistics give researchers a broad</a:t>
            </a:r>
            <a:r>
              <a:rPr lang="en-US" sz="900" b="0" baseline="0" dirty="0" smtClean="0"/>
              <a:t> snapshot of the data.</a:t>
            </a:r>
          </a:p>
          <a:p>
            <a:pPr marL="628650" lvl="1" indent="-171450">
              <a:buFont typeface="Arial" panose="020B0604020202020204" pitchFamily="34" charset="0"/>
              <a:buChar char="•"/>
            </a:pPr>
            <a:r>
              <a:rPr lang="en-US" sz="900" b="0" baseline="0" dirty="0" smtClean="0"/>
              <a:t>Typically, they’re used to summarize the results.</a:t>
            </a:r>
          </a:p>
          <a:p>
            <a:pPr marL="1085850" lvl="2" indent="-171450">
              <a:buFont typeface="Arial" panose="020B0604020202020204" pitchFamily="34" charset="0"/>
              <a:buChar char="•"/>
            </a:pPr>
            <a:r>
              <a:rPr lang="en-US" sz="900" b="0" baseline="0" dirty="0" smtClean="0"/>
              <a:t>Descriptive statistics can also illustrate trends or patterns within the data.</a:t>
            </a:r>
          </a:p>
          <a:p>
            <a:pPr marL="628650" lvl="1" indent="-171450">
              <a:buFont typeface="Arial" panose="020B0604020202020204" pitchFamily="34" charset="0"/>
              <a:buChar char="•"/>
            </a:pPr>
            <a:r>
              <a:rPr lang="en-US" sz="900" b="0" baseline="0" dirty="0" smtClean="0"/>
              <a:t>Researchers must use additional methods, however, to understand and interpret the data.</a:t>
            </a:r>
          </a:p>
          <a:p>
            <a:pPr marL="171450" lvl="0" indent="-171450">
              <a:buFont typeface="Arial" panose="020B0604020202020204" pitchFamily="34" charset="0"/>
              <a:buChar char="•"/>
            </a:pPr>
            <a:r>
              <a:rPr lang="en-US" sz="900" b="0" baseline="0" dirty="0" smtClean="0"/>
              <a:t>Among the most frequently used descriptive statistics are measures of central tendency</a:t>
            </a:r>
          </a:p>
          <a:p>
            <a:pPr marL="628650" lvl="1" indent="-171450">
              <a:buFont typeface="Arial" panose="020B0604020202020204" pitchFamily="34" charset="0"/>
              <a:buChar char="•"/>
            </a:pPr>
            <a:r>
              <a:rPr lang="en-US" sz="900" b="0" baseline="0" dirty="0" smtClean="0"/>
              <a:t>This gives researchers an idea of how the typical participant performs.</a:t>
            </a:r>
          </a:p>
          <a:p>
            <a:pPr marL="1085850" lvl="2" indent="-171450">
              <a:buFont typeface="Arial" panose="020B0604020202020204" pitchFamily="34" charset="0"/>
              <a:buChar char="•"/>
            </a:pPr>
            <a:r>
              <a:rPr lang="en-US" sz="900" b="0" baseline="0" dirty="0" smtClean="0"/>
              <a:t>The 3 most popular measures of central tendency are: </a:t>
            </a:r>
            <a:r>
              <a:rPr lang="en-US" sz="900" b="1" baseline="0" dirty="0" smtClean="0"/>
              <a:t>Mean</a:t>
            </a:r>
            <a:r>
              <a:rPr lang="en-US" sz="900" b="0" baseline="0" dirty="0" smtClean="0"/>
              <a:t>,</a:t>
            </a:r>
            <a:r>
              <a:rPr lang="en-US" sz="900" b="1" baseline="0" dirty="0" smtClean="0"/>
              <a:t> Median</a:t>
            </a:r>
            <a:r>
              <a:rPr lang="en-US" sz="900" b="0" baseline="0" dirty="0" smtClean="0"/>
              <a:t>, and </a:t>
            </a:r>
            <a:r>
              <a:rPr lang="en-US" sz="900" b="1" baseline="0" dirty="0" smtClean="0"/>
              <a:t>Mode</a:t>
            </a:r>
            <a:r>
              <a:rPr lang="en-US" sz="900" b="0" baseline="0" dirty="0" smtClean="0"/>
              <a:t>.</a:t>
            </a:r>
            <a:endParaRPr lang="en-US" sz="900" b="0" dirty="0" smtClean="0"/>
          </a:p>
          <a:p>
            <a:pPr marL="171450" lvl="0" indent="-171450">
              <a:buFont typeface="Arial" panose="020B0604020202020204" pitchFamily="34" charset="0"/>
              <a:buChar char="•"/>
            </a:pPr>
            <a:r>
              <a:rPr lang="en-US" sz="900" b="0" dirty="0" smtClean="0"/>
              <a:t>Source: Adapted from “2009 College-Bound Seniors: Total Group Profile Report,” by The College Board, 2009, retrieved from http://professionals.collegeboard.com/profdownload/cbs-2009-national-TOTAL-GROUP.pdf.</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41</a:t>
            </a:fld>
            <a:endParaRPr lang="en-US" altLang="en-US" dirty="0"/>
          </a:p>
        </p:txBody>
      </p:sp>
    </p:spTree>
    <p:extLst>
      <p:ext uri="{BB962C8B-B14F-4D97-AF65-F5344CB8AC3E}">
        <p14:creationId xmlns:p14="http://schemas.microsoft.com/office/powerpoint/2010/main" val="2647786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4 of 9</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t>
            </a:r>
            <a:r>
              <a:rPr lang="en-US" sz="900" b="1" dirty="0" smtClean="0"/>
              <a:t>mean </a:t>
            </a:r>
            <a:r>
              <a:rPr lang="en-US" sz="900" b="0" dirty="0" smtClean="0"/>
              <a:t>represents the numeric average of a data set.</a:t>
            </a:r>
          </a:p>
          <a:p>
            <a:pPr marL="628650" lvl="1" indent="-171450">
              <a:buFont typeface="Arial" panose="020B0604020202020204" pitchFamily="34" charset="0"/>
              <a:buChar char="•"/>
            </a:pPr>
            <a:r>
              <a:rPr lang="en-US" sz="900" b="0" i="0" u="none" strike="noStrike" kern="1200" baseline="0" dirty="0" smtClean="0">
                <a:solidFill>
                  <a:schemeClr val="tx1"/>
                </a:solidFill>
              </a:rPr>
              <a:t>You take the total scores of everyone and divide by the number of scores you have.</a:t>
            </a:r>
          </a:p>
          <a:p>
            <a:pPr marL="628650" lvl="1" indent="-171450">
              <a:buFont typeface="Arial" panose="020B0604020202020204" pitchFamily="34" charset="0"/>
              <a:buChar char="•"/>
            </a:pPr>
            <a:r>
              <a:rPr lang="en-US" sz="900" b="0" i="0" u="none" strike="noStrike" kern="1200" baseline="0" dirty="0" smtClean="0">
                <a:solidFill>
                  <a:schemeClr val="tx1"/>
                </a:solidFill>
              </a:rPr>
              <a:t>If I want the mean score of the first exam, I would add up every student’s score and divide by the number of students I have.</a:t>
            </a:r>
          </a:p>
          <a:p>
            <a:pPr marL="171450" lvl="0" indent="-171450">
              <a:buFont typeface="Arial" panose="020B0604020202020204" pitchFamily="34" charset="0"/>
              <a:buChar char="•"/>
            </a:pPr>
            <a:r>
              <a:rPr lang="en-US" sz="900" b="0" i="0" u="none" strike="noStrike" kern="1200" baseline="0" dirty="0" smtClean="0">
                <a:solidFill>
                  <a:schemeClr val="tx1"/>
                </a:solidFill>
              </a:rPr>
              <a:t>One problem with the mean is that it can be skewed by extreme values.</a:t>
            </a:r>
          </a:p>
          <a:p>
            <a:pPr marL="628650" lvl="1" indent="-171450">
              <a:buFont typeface="Arial" panose="020B0604020202020204" pitchFamily="34" charset="0"/>
              <a:buChar char="•"/>
            </a:pPr>
            <a:r>
              <a:rPr lang="en-US" sz="900" b="0" i="0" u="none" strike="noStrike" kern="1200" baseline="0" dirty="0" smtClean="0">
                <a:solidFill>
                  <a:schemeClr val="tx1"/>
                </a:solidFill>
              </a:rPr>
              <a:t>If the data contain a particularly high (or low) score, the mean may not represent the typical participant.</a:t>
            </a:r>
          </a:p>
          <a:p>
            <a:pPr marL="1085850" lvl="2" indent="-171450">
              <a:buFont typeface="Arial" panose="020B0604020202020204" pitchFamily="34" charset="0"/>
              <a:buChar char="•"/>
            </a:pPr>
            <a:r>
              <a:rPr lang="en-US" sz="900" b="0" i="0" u="none" strike="noStrike" kern="1200" baseline="0" dirty="0" smtClean="0">
                <a:solidFill>
                  <a:schemeClr val="tx1"/>
                </a:solidFill>
              </a:rPr>
              <a:t>Imagine that you’re looking at the net worth of the faculty at this college/university. You’ll probably find some professors doing well (maybe very well), while others are at the start of their careers.</a:t>
            </a:r>
          </a:p>
          <a:p>
            <a:pPr marL="1085850" lvl="2" indent="-171450">
              <a:buFont typeface="Arial" panose="020B0604020202020204" pitchFamily="34" charset="0"/>
              <a:buChar char="•"/>
            </a:pPr>
            <a:r>
              <a:rPr lang="en-US" sz="900" b="0" i="0" u="none" strike="noStrike" kern="1200" baseline="0" dirty="0" smtClean="0">
                <a:solidFill>
                  <a:schemeClr val="tx1"/>
                </a:solidFill>
              </a:rPr>
              <a:t>Now, imagine that Bill Gates, who is worth roughly $80 Billion, joins the faculty. The mean net worth will skyrocket, but it probably won’t be very representative of what’s typical.</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42</a:t>
            </a:fld>
            <a:endParaRPr lang="en-US" altLang="en-US" dirty="0"/>
          </a:p>
        </p:txBody>
      </p:sp>
    </p:spTree>
    <p:extLst>
      <p:ext uri="{BB962C8B-B14F-4D97-AF65-F5344CB8AC3E}">
        <p14:creationId xmlns:p14="http://schemas.microsoft.com/office/powerpoint/2010/main" val="473151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Cengage Learning 2013] (Cacioppo, Figure</a:t>
            </a:r>
            <a:r>
              <a:rPr lang="en-US" sz="900" b="0" baseline="0" dirty="0" smtClean="0"/>
              <a:t> 2.14, </a:t>
            </a:r>
            <a:r>
              <a:rPr lang="en-US" sz="900" b="0" dirty="0" smtClean="0"/>
              <a:t>p. 59): </a:t>
            </a:r>
            <a:r>
              <a:rPr lang="en-US" sz="900" b="0" i="0" u="none" strike="noStrike" kern="1200" baseline="0" dirty="0" smtClean="0">
                <a:solidFill>
                  <a:schemeClr val="tx1"/>
                </a:solidFill>
              </a:rPr>
              <a:t>What New Information Can We Learn From a Median?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5 of 9</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t>
            </a:r>
            <a:r>
              <a:rPr lang="en-US" sz="900" b="1" dirty="0" smtClean="0"/>
              <a:t>median</a:t>
            </a:r>
            <a:r>
              <a:rPr lang="en-US" sz="900" b="0" dirty="0" smtClean="0"/>
              <a:t> represents a halfway mark in the data set, with half of the scores above and half below. The median is far less affected by extreme scores, or outliers, than the mean.</a:t>
            </a:r>
          </a:p>
          <a:p>
            <a:pPr marL="171450" lvl="0" indent="-171450">
              <a:buFont typeface="Arial" panose="020B0604020202020204" pitchFamily="34" charset="0"/>
              <a:buChar char="•"/>
            </a:pPr>
            <a:r>
              <a:rPr lang="en-US" sz="900" b="0" i="0" u="none" strike="noStrike" kern="1200" baseline="0" dirty="0" smtClean="0">
                <a:solidFill>
                  <a:schemeClr val="tx1"/>
                </a:solidFill>
              </a:rPr>
              <a:t>In many cases, like the SAT data, means and medians are very close together. </a:t>
            </a:r>
          </a:p>
          <a:p>
            <a:pPr marL="628650" lvl="1" indent="-171450">
              <a:buFont typeface="Arial" panose="020B0604020202020204" pitchFamily="34" charset="0"/>
              <a:buChar char="•"/>
            </a:pPr>
            <a:r>
              <a:rPr lang="en-US" sz="900" b="0" i="0" u="none" strike="noStrike" kern="1200" baseline="0" dirty="0" smtClean="0">
                <a:solidFill>
                  <a:schemeClr val="tx1"/>
                </a:solidFill>
              </a:rPr>
              <a:t>However, in other cases, like reported lifetime sex partners, these two measures of central tendency provide very different pictures. </a:t>
            </a:r>
          </a:p>
          <a:p>
            <a:pPr marL="628650" lvl="1" indent="-171450">
              <a:buFont typeface="Arial" panose="020B0604020202020204" pitchFamily="34" charset="0"/>
              <a:buChar char="•"/>
            </a:pPr>
            <a:r>
              <a:rPr lang="en-US" sz="900" b="0" i="0" u="none" strike="noStrike" kern="1200" baseline="0" dirty="0" smtClean="0">
                <a:solidFill>
                  <a:schemeClr val="tx1"/>
                </a:solidFill>
              </a:rPr>
              <a:t>The average number of sex partners for males is 20, but half of all men report having had 8 or fewer partners. </a:t>
            </a:r>
          </a:p>
          <a:p>
            <a:pPr marL="628650" lvl="1" indent="-171450">
              <a:buFont typeface="Arial" panose="020B0604020202020204" pitchFamily="34" charset="0"/>
              <a:buChar char="•"/>
            </a:pPr>
            <a:r>
              <a:rPr lang="en-US" sz="900" b="0" i="0" u="none" strike="noStrike" kern="1200" baseline="0" dirty="0" smtClean="0">
                <a:solidFill>
                  <a:schemeClr val="tx1"/>
                </a:solidFill>
              </a:rPr>
              <a:t>This suggests that the upper half of males have a very large number of partners indeed. Source: Adapted from ABC News: Primetime (2001).</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43</a:t>
            </a:fld>
            <a:endParaRPr lang="en-US" altLang="en-US" dirty="0"/>
          </a:p>
        </p:txBody>
      </p:sp>
    </p:spTree>
    <p:extLst>
      <p:ext uri="{BB962C8B-B14F-4D97-AF65-F5344CB8AC3E}">
        <p14:creationId xmlns:p14="http://schemas.microsoft.com/office/powerpoint/2010/main" val="1084161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Cengage Learning 2013] (Cacioppo, Figure 2.15, p. 59): </a:t>
            </a:r>
            <a:r>
              <a:rPr lang="en-US" sz="900" b="0" i="0" u="none" strike="noStrike" kern="1200" baseline="0" dirty="0" smtClean="0">
                <a:solidFill>
                  <a:schemeClr val="tx1"/>
                </a:solidFill>
              </a:rPr>
              <a:t>What New Information Can We Learn From a Mode?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t>
            </a:r>
            <a:r>
              <a:rPr lang="en-US" sz="900" b="1" dirty="0" smtClean="0"/>
              <a:t>mode</a:t>
            </a:r>
            <a:r>
              <a:rPr lang="en-US" sz="900" b="0" dirty="0" smtClean="0"/>
              <a:t> in a data set refers to the score that occurs most frequently and is easy to determine from looking at a histogram. </a:t>
            </a:r>
          </a:p>
          <a:p>
            <a:pPr marL="171450" lvl="0" indent="-171450">
              <a:buFont typeface="Arial" panose="020B0604020202020204" pitchFamily="34" charset="0"/>
              <a:buChar char="•"/>
            </a:pPr>
            <a:r>
              <a:rPr lang="en-US" sz="900" b="0" i="0" u="none" strike="noStrike" kern="1200" baseline="0" dirty="0" smtClean="0">
                <a:solidFill>
                  <a:schemeClr val="tx1"/>
                </a:solidFill>
              </a:rPr>
              <a:t>The average age of onset for the eating disorder anorexia nervosa is 17 years, but this measure masks the important fact that age of onset shows </a:t>
            </a:r>
            <a:r>
              <a:rPr lang="en-US" sz="900" b="1" i="0" u="none" strike="noStrike" kern="1200" baseline="0" dirty="0" smtClean="0">
                <a:solidFill>
                  <a:schemeClr val="tx1"/>
                </a:solidFill>
              </a:rPr>
              <a:t>two </a:t>
            </a:r>
            <a:r>
              <a:rPr lang="en-US" sz="900" b="0" i="0" u="none" strike="noStrike" kern="1200" baseline="0" dirty="0" smtClean="0">
                <a:solidFill>
                  <a:schemeClr val="tx1"/>
                </a:solidFill>
              </a:rPr>
              <a:t>modes— one at 14 years and the second at 18 years. </a:t>
            </a:r>
          </a:p>
          <a:p>
            <a:pPr marL="171450" lvl="0" indent="-171450">
              <a:buFont typeface="Arial" panose="020B0604020202020204" pitchFamily="34" charset="0"/>
              <a:buChar char="•"/>
            </a:pPr>
            <a:r>
              <a:rPr lang="en-US" sz="900" b="0" i="0" u="none" strike="noStrike" kern="1200" baseline="0" dirty="0" smtClean="0">
                <a:solidFill>
                  <a:schemeClr val="tx1"/>
                </a:solidFill>
              </a:rPr>
              <a:t>For public health officials wishing to target vulnerable groups for preventive education, the modes provide better information than the mean. Source: Adapted from Halmi (1979).</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44</a:t>
            </a:fld>
            <a:endParaRPr lang="en-US" altLang="en-US" dirty="0"/>
          </a:p>
        </p:txBody>
      </p:sp>
    </p:spTree>
    <p:extLst>
      <p:ext uri="{BB962C8B-B14F-4D97-AF65-F5344CB8AC3E}">
        <p14:creationId xmlns:p14="http://schemas.microsoft.com/office/powerpoint/2010/main" val="1891428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2.16, p.</a:t>
            </a:r>
            <a:r>
              <a:rPr lang="en-US" sz="900" b="0" baseline="0" dirty="0" smtClean="0"/>
              <a:t> 60): The Normal Curve.  Many measures of interest to psychologists take the approximate form of a normal distribution.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7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might be interested in identifying the “average” score on our measures, or the central tendency of our data set.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There are three types of measures for central tendency: the mean, median, and mode for each group of scores: the mode, the median, and the mean.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mean is the numerical average of a set of scores, computed by adding all scores together and dividing by the number of scores.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traditional way to look at the variability of scores is to use a measure known as the </a:t>
            </a:r>
            <a:r>
              <a:rPr lang="en-US" sz="900" b="1" dirty="0" smtClean="0"/>
              <a:t>standard deviation</a:t>
            </a:r>
            <a:r>
              <a:rPr lang="en-US" sz="900" b="0" dirty="0" smtClean="0"/>
              <a:t>. This measure tells you how tightly clustered a group of scores is</a:t>
            </a:r>
            <a:r>
              <a:rPr lang="en-US" sz="900" b="0" baseline="0" dirty="0" smtClean="0"/>
              <a:t> around the mean.</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measures of interest to psychologists, such as scores on intelligence tests appear to form a </a:t>
            </a:r>
            <a:r>
              <a:rPr lang="en-US" sz="900" b="1" dirty="0" smtClean="0"/>
              <a:t>normal distribution</a:t>
            </a:r>
            <a:r>
              <a:rPr lang="en-US" sz="9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ideal normal curve in this illustration has several important features. One, it is symmetrical. Equal numbers of scores should occur above and below the mean. Second, its shape indicates that most of the scores occur near the mean, which is where our measure of variability plays a role. In the standard normal curve, shown in (a), 68% of the population falls within one standard deviation of the mean, 95% falls within two standard deviations, and 99% of the population falls within three standard deviations.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45</a:t>
            </a:fld>
            <a:endParaRPr lang="en-US" altLang="en-US" dirty="0"/>
          </a:p>
        </p:txBody>
      </p:sp>
    </p:spTree>
    <p:extLst>
      <p:ext uri="{BB962C8B-B14F-4D97-AF65-F5344CB8AC3E}">
        <p14:creationId xmlns:p14="http://schemas.microsoft.com/office/powerpoint/2010/main" val="2673461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  Cengage Learning 2013] (Cacioppo, Figure 2.19, p. 64): Are Male and Female Scores on the Math SAT Really Different? 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Inferential statistics </a:t>
            </a:r>
            <a:r>
              <a:rPr lang="en-US" sz="900" b="0" dirty="0" smtClean="0"/>
              <a:t>allow us to decide whether the observed differences between the performance of males and females on the math SAT represents a real gender difference or is just due to chance.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we can learn a great deal from our descriptive statistics, most of research features the use of inferential statistics, so called because they permit us to draw inferences or conclusions from data.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descriptive statistics described earlier allow us to talk about our sample data, but do not allow us to decide what our sample data might mean more generally.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reach conclusions about how our observations fit the big picture, we use inferential statistics.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do we know when a hypothesis should be rejected? Like most sciences, psychology has accepted odds of 5 out of 100 that an observed result is due to chance as an acceptable standard for </a:t>
            </a:r>
            <a:r>
              <a:rPr lang="en-US" sz="900" b="1" dirty="0" smtClean="0"/>
              <a:t>statistical significance</a:t>
            </a:r>
            <a:r>
              <a:rPr lang="en-US" sz="900" b="0" dirty="0" smtClean="0"/>
              <a:t>. We can assess the likelihood of observing a result due to chance by repeating a study, like throwing dice multiple times.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46</a:t>
            </a:fld>
            <a:endParaRPr lang="en-US" altLang="en-US" dirty="0"/>
          </a:p>
        </p:txBody>
      </p:sp>
    </p:spTree>
    <p:extLst>
      <p:ext uri="{BB962C8B-B14F-4D97-AF65-F5344CB8AC3E}">
        <p14:creationId xmlns:p14="http://schemas.microsoft.com/office/powerpoint/2010/main" val="3618867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2.10,</a:t>
            </a:r>
            <a:r>
              <a:rPr lang="en-US" sz="900" b="0" baseline="0" dirty="0" smtClean="0"/>
              <a:t> </a:t>
            </a:r>
            <a:r>
              <a:rPr lang="en-US" sz="900" b="0" dirty="0" smtClean="0"/>
              <a:t>p.</a:t>
            </a:r>
            <a:r>
              <a:rPr lang="en-US" sz="900" b="0" baseline="0" dirty="0" smtClean="0"/>
              <a:t> 53</a:t>
            </a:r>
            <a:r>
              <a:rPr lang="en-US" sz="900" b="0" dirty="0" smtClean="0"/>
              <a:t>): Insights From Meta-analyses. 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Behavioral Statistics 9 of 9</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dirty="0" smtClean="0"/>
              <a:t>Conducting a </a:t>
            </a:r>
            <a:r>
              <a:rPr lang="en-US" sz="900" b="0" dirty="0" smtClean="0"/>
              <a:t>meta-analysis, or a statistical analysis of many previous experiments on the same topic, often provides a clearer picture than single experiments observed in isolation.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In the example shown, </a:t>
            </a:r>
            <a:r>
              <a:rPr lang="en-US" sz="900" b="0" dirty="0" smtClean="0"/>
              <a:t>combining the findings of over 300 studies representing more than 50,000 participants, Anderson and Bushman (2002) argue that a positive relationship exists between exposure to video game violence and aggression, aggressive cognitions, aggressive affect or mood, and arousal.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Video game violence was negatively correlated with helping behaviors.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type of graph is known as a boxplot.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width of each box corresponds to the number of studies of each type.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Twenty-five percent of the results fall below the bottom of the box and another 25% are above the top of each box.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line in the middle of a box shows the median, the point where half of the data are above and half below. Source: Adapted from Anderson and Bushman (2001).</a:t>
            </a:r>
          </a:p>
          <a:p>
            <a:pPr marL="171450" indent="-171450">
              <a:buFont typeface="Arial" panose="020B0604020202020204" pitchFamily="34" charset="0"/>
              <a:buChar char="•"/>
            </a:pP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47</a:t>
            </a:fld>
            <a:endParaRPr lang="en-US" altLang="en-US" dirty="0"/>
          </a:p>
        </p:txBody>
      </p:sp>
    </p:spTree>
    <p:extLst>
      <p:ext uri="{BB962C8B-B14F-4D97-AF65-F5344CB8AC3E}">
        <p14:creationId xmlns:p14="http://schemas.microsoft.com/office/powerpoint/2010/main" val="19836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a:t>
            </a:r>
            <a:r>
              <a:rPr lang="en-US" sz="1200" b="0" i="0" u="none" strike="noStrike" kern="1200" baseline="0" dirty="0" smtClean="0">
                <a:solidFill>
                  <a:schemeClr val="tx1"/>
                </a:solidFill>
                <a:latin typeface="+mn-lt"/>
                <a:ea typeface="MS PGothic" panose="020B0600070205080204" pitchFamily="34" charset="-128"/>
                <a:cs typeface="+mn-cs"/>
              </a:rPr>
              <a:t>INTERFOTO/Personalities/</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900" b="0" dirty="0" smtClean="0"/>
              <a:t>] (Cacioppo, p. 11): Wilhelm Wundt (1832–1920), seated in this photo, is considered to be the first experimental psychologist.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5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Wilhelm Wundt (1832–1920) established the first formal psychology laboratory at the University of Leipzig in 1879, earning him the nickname of “The father of psychology.”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first documented psychology experiment was a simple test of reaction time.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 quickly after hearing a ball drop onto a platform could a person respond by striking a telegraph key?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Wundt, trained in medicine and physiology, was one of the physical scientists who became interested in the mind.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Wundt believed that the goal of a new science of psychology was to understand consciousness.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Wundt saw mental experience as a hierarchy.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mind constructs an overall perception (the food I’m eating tastes good) out of building blocks made up of separate sensations (such as taste or vision) and emotional responses.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of Wundt’s students, Edward Titchener (1867–1923), expanded on Wundt’s views to establish a theory of </a:t>
            </a:r>
            <a:r>
              <a:rPr lang="en-US" sz="900" b="1" i="0" u="none" strike="noStrike" kern="1200" baseline="0" dirty="0" smtClean="0">
                <a:solidFill>
                  <a:schemeClr val="tx1"/>
                </a:solidFill>
              </a:rPr>
              <a:t>structuralism</a:t>
            </a:r>
            <a:r>
              <a:rPr lang="en-US" sz="900" b="0" i="0" u="none" strike="noStrike" kern="1200" baseline="0" dirty="0" smtClean="0">
                <a:solidFill>
                  <a:schemeClr val="tx1"/>
                </a:solidFill>
              </a:rPr>
              <a:t>, in which the mind could be broken down into the smallest elements of mental experience.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Titchener’s approach to psychology paralleled the general trends in the physical sciences of his day, such as efforts in chemistry to break molecules into elements and attempts by physicists to describe matter at the level of the atom. </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(Bernstein, p.</a:t>
            </a:r>
            <a:r>
              <a:rPr lang="en-US" sz="900" b="0" baseline="0" dirty="0" smtClean="0"/>
              <a:t> 13)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6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Wilhelm Wundt was interested in studying mental experiences. </a:t>
            </a:r>
          </a:p>
          <a:p>
            <a:pPr marL="628650" lvl="1" indent="-171450">
              <a:buFont typeface="Arial" panose="020B0604020202020204" pitchFamily="34" charset="0"/>
              <a:buChar char="•"/>
            </a:pPr>
            <a:r>
              <a:rPr lang="en-US" sz="900" b="0" i="0" u="none" strike="noStrike" kern="1200" baseline="0" dirty="0" smtClean="0">
                <a:solidFill>
                  <a:schemeClr val="tx1"/>
                </a:solidFill>
              </a:rPr>
              <a:t>He used a method called </a:t>
            </a:r>
            <a:r>
              <a:rPr lang="en-US" sz="900" b="1" i="0" u="none" strike="noStrike" kern="1200" baseline="0" dirty="0" smtClean="0">
                <a:solidFill>
                  <a:schemeClr val="tx1"/>
                </a:solidFill>
              </a:rPr>
              <a:t>introspection</a:t>
            </a:r>
            <a:r>
              <a:rPr lang="en-US" sz="900" b="0" i="0" u="none" strike="noStrike" kern="1200" baseline="0" dirty="0" smtClean="0">
                <a:solidFill>
                  <a:schemeClr val="tx1"/>
                </a:solidFill>
              </a:rPr>
              <a:t>, or careful self-examination and reporting of one’s conscious experiences.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it is difficult for others to confirm an individual’s introspections, this subjective approach does not lend itself well to the scientific method.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last 30 years, however, revolutions in the methods used to observe brain activity have allowed psychologists to revisit the question of mental processes with much greater objectivity and success. </a:t>
            </a:r>
          </a:p>
          <a:p>
            <a:pPr marL="628650" lvl="1" indent="-171450">
              <a:buFont typeface="Arial" panose="020B0604020202020204" pitchFamily="34" charset="0"/>
              <a:buChar char="•"/>
            </a:pPr>
            <a:r>
              <a:rPr lang="en-US" sz="900" b="0" i="0" u="none" strike="noStrike" kern="1200" baseline="0" dirty="0" smtClean="0">
                <a:solidFill>
                  <a:schemeClr val="tx1"/>
                </a:solidFill>
              </a:rPr>
              <a:t>For example, he would present subjects with an object, such as piece of fruit, and ask them to describe their impressions or perceptions of the object in terms of its shape, color, or texture</a:t>
            </a:r>
          </a:p>
          <a:p>
            <a:pPr marL="628650" lvl="1" indent="-171450">
              <a:buFont typeface="Arial" panose="020B0604020202020204" pitchFamily="34" charset="0"/>
              <a:buChar char="•"/>
            </a:pPr>
            <a:r>
              <a:rPr lang="en-US" sz="900" b="0" i="0" u="none" strike="noStrike" kern="1200" baseline="0" dirty="0" smtClean="0">
                <a:solidFill>
                  <a:schemeClr val="tx1"/>
                </a:solidFill>
              </a:rPr>
              <a:t>and how the object felt when touched. Or subjects might be asked to sniff a scent and describe the sensations or feelings the scent evoked in them. </a:t>
            </a:r>
          </a:p>
          <a:p>
            <a:pPr marL="628650" lvl="1" indent="-171450">
              <a:buFont typeface="Arial" panose="020B0604020202020204" pitchFamily="34" charset="0"/>
              <a:buChar char="•"/>
            </a:pPr>
            <a:r>
              <a:rPr lang="en-US" sz="900" b="0" i="0" u="none" strike="noStrike" kern="1200" baseline="0" dirty="0" smtClean="0">
                <a:solidFill>
                  <a:schemeClr val="tx1"/>
                </a:solidFill>
              </a:rPr>
              <a:t>In this way, Wundt and Titchener sought to break down mental experiences into their component parts, including sensations, perceptions, and feelings, and then discover the rules that determine how these elements come together to produce the full range of conscious experiences.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358038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a:t>
            </a:r>
            <a:r>
              <a:rPr lang="en-US" sz="900" b="0" i="0" u="none" strike="noStrike" kern="1200" baseline="0" dirty="0" smtClean="0">
                <a:solidFill>
                  <a:schemeClr val="tx1"/>
                </a:solidFill>
              </a:rPr>
              <a:t>Bettmann/Corbis] (Pastorino, p.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7 of 13</a:t>
            </a:r>
          </a:p>
          <a:p>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Functionalism emerged as a new type of psychology, partly in response to the publication of Charles Darwin’s The Origin of Species in 1859 and The Descent of Man in 1871. </a:t>
            </a:r>
          </a:p>
          <a:p>
            <a:pPr marL="628650" lvl="1" indent="-171450">
              <a:buFont typeface="Arial" panose="020B0604020202020204" pitchFamily="34" charset="0"/>
              <a:buChar char="•"/>
            </a:pPr>
            <a:r>
              <a:rPr lang="en-US" sz="900" b="1" i="0" u="none" strike="noStrike" kern="1200" baseline="0" dirty="0" smtClean="0">
                <a:solidFill>
                  <a:schemeClr val="tx1"/>
                </a:solidFill>
              </a:rPr>
              <a:t>Functionalism </a:t>
            </a:r>
            <a:r>
              <a:rPr lang="en-US" sz="900" b="0" i="0" u="none" strike="noStrike" kern="1200" baseline="0" dirty="0" smtClean="0">
                <a:solidFill>
                  <a:schemeClr val="tx1"/>
                </a:solidFill>
              </a:rPr>
              <a:t>viewed behavior as purposeful, since it led to survival. </a:t>
            </a:r>
          </a:p>
          <a:p>
            <a:pPr marL="628650" lvl="1" indent="-171450">
              <a:buFont typeface="Arial" panose="020B0604020202020204" pitchFamily="34" charset="0"/>
              <a:buChar char="•"/>
            </a:pPr>
            <a:r>
              <a:rPr lang="en-US" sz="900" b="0" i="0" u="none" strike="noStrike" kern="1200" baseline="0" dirty="0" smtClean="0">
                <a:solidFill>
                  <a:schemeClr val="tx1"/>
                </a:solidFill>
              </a:rPr>
              <a:t>Nineteenth-century United States politics and culture, which valued individuality, practicality, and frontier survival, embraced functionalism. </a:t>
            </a:r>
          </a:p>
          <a:p>
            <a:pPr marL="628650" lvl="1" indent="-171450">
              <a:buFont typeface="Arial" panose="020B0604020202020204" pitchFamily="34" charset="0"/>
              <a:buChar char="•"/>
            </a:pPr>
            <a:r>
              <a:rPr lang="en-US" sz="900" b="0" i="0" u="none" strike="noStrike" kern="1200" baseline="0" dirty="0" smtClean="0">
                <a:solidFill>
                  <a:schemeClr val="tx1"/>
                </a:solidFill>
              </a:rPr>
              <a:t>Instead of restricting themselves to exploring the structure of the mind, functionalists were more interested in why behavior and mental processes worked in a particular way. </a:t>
            </a:r>
          </a:p>
          <a:p>
            <a:pPr marL="1085850" lvl="2" indent="-171450">
              <a:buFont typeface="Arial" panose="020B0604020202020204" pitchFamily="34" charset="0"/>
              <a:buChar char="•"/>
            </a:pPr>
            <a:r>
              <a:rPr lang="en-US" sz="900" b="0" i="0" u="none" strike="noStrike" kern="1200" baseline="0" dirty="0" smtClean="0">
                <a:solidFill>
                  <a:schemeClr val="tx1"/>
                </a:solidFill>
              </a:rPr>
              <a:t>In short, they were more interested in what consciousness could DO, rather than what it was made of.</a:t>
            </a:r>
          </a:p>
          <a:p>
            <a:pPr marL="1085850" lvl="2" indent="-171450">
              <a:buFont typeface="Arial" panose="020B0604020202020204" pitchFamily="34" charset="0"/>
              <a:buChar char="•"/>
            </a:pPr>
            <a:r>
              <a:rPr lang="en-US" sz="900" b="0" i="0" u="none" strike="noStrike" kern="1200" baseline="0" dirty="0" smtClean="0">
                <a:solidFill>
                  <a:schemeClr val="tx1"/>
                </a:solidFill>
              </a:rPr>
              <a:t>To answer these questions, functionalists broadened their research techniques beyond the introspection used by Wundt and Titchener. </a:t>
            </a:r>
          </a:p>
          <a:p>
            <a:pPr marL="628650" lvl="1" indent="-171450">
              <a:buFont typeface="Arial" panose="020B0604020202020204" pitchFamily="34" charset="0"/>
              <a:buChar char="•"/>
            </a:pPr>
            <a:r>
              <a:rPr lang="en-US" sz="900" b="0" i="0" u="none" strike="noStrike" kern="1200" baseline="0" dirty="0" smtClean="0">
                <a:solidFill>
                  <a:schemeClr val="tx1"/>
                </a:solidFill>
              </a:rPr>
              <a:t>Functionalism’s chief proponent was William James (1842–1910), whose textbook, </a:t>
            </a:r>
            <a:r>
              <a:rPr lang="en-US" sz="900" b="0" i="1" u="none" strike="noStrike" kern="1200" baseline="0" dirty="0" smtClean="0">
                <a:solidFill>
                  <a:schemeClr val="tx1"/>
                </a:solidFill>
              </a:rPr>
              <a:t>Principles of Psychology </a:t>
            </a:r>
            <a:r>
              <a:rPr lang="en-US" sz="900" b="0" i="0" u="none" strike="noStrike" kern="1200" baseline="0" dirty="0" smtClean="0">
                <a:solidFill>
                  <a:schemeClr val="tx1"/>
                </a:solidFill>
              </a:rPr>
              <a:t>(1890), dominated the field of psychology for 50 years. </a:t>
            </a:r>
          </a:p>
          <a:p>
            <a:pPr marL="171450" lvl="0" indent="-171450">
              <a:buFont typeface="Arial" panose="020B0604020202020204" pitchFamily="34" charset="0"/>
              <a:buChar char="•"/>
            </a:pPr>
            <a:r>
              <a:rPr lang="en-US" sz="900" b="0" i="0" u="none" strike="noStrike" kern="1200" baseline="0" dirty="0" smtClean="0">
                <a:solidFill>
                  <a:schemeClr val="tx1"/>
                </a:solidFill>
              </a:rPr>
              <a:t>It is difficult to overestimate the impact of William James on psychology. </a:t>
            </a:r>
          </a:p>
          <a:p>
            <a:pPr marL="628650" lvl="1" indent="-171450">
              <a:buFont typeface="Arial" panose="020B0604020202020204" pitchFamily="34" charset="0"/>
              <a:buChar char="•"/>
            </a:pPr>
            <a:r>
              <a:rPr lang="en-US" sz="900" b="0" i="0" u="none" strike="noStrike" kern="1200" baseline="0" dirty="0" smtClean="0">
                <a:solidFill>
                  <a:schemeClr val="tx1"/>
                </a:solidFill>
              </a:rPr>
              <a:t>Although he really didn’t establish a particular “school” or train large numbers of students as did Wundt or other early psychologists, James’s ideas have become so dominant in psychology that we no longer refer to any separate “functionalist” approach. </a:t>
            </a:r>
          </a:p>
          <a:p>
            <a:pPr marL="1085850" lvl="2" indent="-171450">
              <a:buFont typeface="Arial" panose="020B0604020202020204" pitchFamily="34" charset="0"/>
              <a:buChar char="•"/>
            </a:pPr>
            <a:r>
              <a:rPr lang="en-US" sz="900" b="0" i="0" u="none" strike="noStrike" kern="1200" baseline="0" dirty="0" smtClean="0">
                <a:solidFill>
                  <a:schemeClr val="tx1"/>
                </a:solidFill>
              </a:rPr>
              <a:t>Structuralism came and went, but all contemporary psychologists are generally functionalists at heart.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376034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a:t>
            </a:r>
            <a:r>
              <a:rPr lang="en-US" sz="900" b="0" i="0" u="none" strike="noStrike" kern="1200" baseline="0" dirty="0" smtClean="0">
                <a:solidFill>
                  <a:schemeClr val="tx1"/>
                </a:solidFill>
              </a:rPr>
              <a:t>Imagno/Hulton Archive/Getty Images</a:t>
            </a:r>
            <a:r>
              <a:rPr lang="en-US" sz="900" b="0" dirty="0" smtClean="0"/>
              <a:t>] (Coon, p. 27): Sigmund Freud’s (1856–1939) focus on the unconscious was unique and led to his formulation of psychoanalytic theory.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8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Between the 17th and 19th centuries, supernatural explanations for psychological disorders began to give way to two scientific approaches: a medical model and a psychological model.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medical model of psychological disorder emphasized physical causes of abnormal behavior and medical treatments, such as medication.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psychological model suggested that abnormal behavior can result from life experiences, leading to fear, anxiety, and other counterproductive emotional responses.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Sigmund Freud (1856–1939) built a bridge from his medical training as a physician to his belief in the impact of life experiences on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His psychodynamic theory and its applications to the treatment of psychological disorders dominated much of psychological thinking for the first half of the 20th century.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 managed to combine and communicate ideas about the existence of the unconscious mind, the development of sexuality, dream analysis, and psychological roots of abnormal behavior in such a way that his theories influenced not just psychology but culture.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 nearly single-handedly founded the study of personality in psychology.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 developed the techniques of psychoanalysis for treating mental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 popularized the use of psychological principles for explaining everyday behavior, and his theories are just as likely to be discussed in your English literature course as they are in a psychology course.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Despite</a:t>
            </a:r>
            <a:r>
              <a:rPr lang="en-US" sz="900" b="0" baseline="0" dirty="0" smtClean="0"/>
              <a:t> his importance and stature in the field, Freud has been widely criticized on two major grounds: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1. His theories weren’t grounded in empirical research. In fact, some of his theories are impossible to test scientifically.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2. His view of humans was largely negative and overemphasized sex and aggression.</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0" dirty="0" smtClean="0"/>
              <a:t> [© </a:t>
            </a:r>
            <a:r>
              <a:rPr lang="en-US" sz="1200" b="0" i="0" u="none" strike="noStrike" kern="1200" baseline="0" dirty="0" smtClean="0">
                <a:solidFill>
                  <a:schemeClr val="tx1"/>
                </a:solidFill>
                <a:latin typeface="+mn-lt"/>
                <a:ea typeface="MS PGothic" panose="020B0600070205080204" pitchFamily="34" charset="-128"/>
                <a:cs typeface="+mn-cs"/>
              </a:rPr>
              <a:t>Nina </a:t>
            </a:r>
            <a:r>
              <a:rPr lang="en-US" sz="1200" b="0" i="0" u="none" strike="noStrike" kern="1200" baseline="0" dirty="0" err="1" smtClean="0">
                <a:solidFill>
                  <a:schemeClr val="tx1"/>
                </a:solidFill>
                <a:latin typeface="+mn-lt"/>
                <a:ea typeface="MS PGothic" panose="020B0600070205080204" pitchFamily="34" charset="-128"/>
                <a:cs typeface="+mn-cs"/>
              </a:rPr>
              <a:t>Leen</a:t>
            </a:r>
            <a:r>
              <a:rPr lang="en-US" sz="1200" b="0" i="0" u="none" strike="noStrike" kern="1200" baseline="0" dirty="0" smtClean="0">
                <a:solidFill>
                  <a:schemeClr val="tx1"/>
                </a:solidFill>
                <a:latin typeface="+mn-lt"/>
                <a:ea typeface="MS PGothic" panose="020B0600070205080204" pitchFamily="34" charset="-128"/>
                <a:cs typeface="+mn-cs"/>
              </a:rPr>
              <a:t>/Time Life Pictures/Getty Images, </a:t>
            </a:r>
            <a:r>
              <a:rPr lang="en-US" sz="1200" b="0" dirty="0" smtClean="0"/>
              <a:t>© </a:t>
            </a:r>
            <a:r>
              <a:rPr lang="en-US" sz="1200" b="0" i="0" u="none" strike="noStrike" kern="1200" baseline="0" dirty="0" smtClean="0">
                <a:solidFill>
                  <a:schemeClr val="tx1"/>
                </a:solidFill>
                <a:latin typeface="+mn-lt"/>
                <a:ea typeface="MS PGothic" panose="020B0600070205080204" pitchFamily="34" charset="-128"/>
                <a:cs typeface="+mn-cs"/>
              </a:rPr>
              <a:t>Tom McHugh/Photo Researchers</a:t>
            </a:r>
            <a:r>
              <a:rPr lang="en-US" sz="900" b="0" i="0" u="none" strike="noStrike" kern="1200" baseline="0" dirty="0" smtClean="0">
                <a:solidFill>
                  <a:schemeClr val="tx1"/>
                </a:solidFill>
              </a:rPr>
              <a:t>] (Coon, p. 26; </a:t>
            </a:r>
            <a:r>
              <a:rPr lang="en-US" sz="900" b="0" i="0" u="none" strike="noStrike" kern="1200" baseline="0" dirty="0" err="1" smtClean="0">
                <a:solidFill>
                  <a:schemeClr val="tx1"/>
                </a:solidFill>
              </a:rPr>
              <a:t>Rathus</a:t>
            </a:r>
            <a:r>
              <a:rPr lang="en-US" sz="900" b="0" i="0" u="none" strike="noStrike" kern="1200" baseline="0" dirty="0" smtClean="0">
                <a:solidFill>
                  <a:schemeClr val="tx1"/>
                </a:solidFill>
              </a:rPr>
              <a:t>, p. 10)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 Brief History of Psychology 9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Beginning at the dawn of the 20th century, the “mental processes” in our definition of psychology took a backseat to observable behavior for the better part of the next 50 years, as psychologists following the perspective of </a:t>
            </a:r>
            <a:r>
              <a:rPr lang="en-US" sz="900" b="1" dirty="0" smtClean="0"/>
              <a:t>behaviorism</a:t>
            </a:r>
            <a:r>
              <a:rPr lang="en-US" sz="900" b="0" dirty="0" smtClean="0"/>
              <a:t> concentrated on observable, measurable behaviors.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part of their effort to measure behavior carefully, many behaviorists restricted their research to studies using animals.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Armed with Darwin’s evidence linking humans to animals, the behaviorists comfortably drew parallels between their observations of animals and their assumptions about human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particular, behaviorists were fascinated by learning, which we define as any persistent change in behavior due to experience.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John B. Watson </a:t>
            </a:r>
            <a:r>
              <a:rPr lang="en-US" sz="900" b="0" dirty="0" smtClean="0"/>
              <a:t>(1878–1958) began experimenting with learning in rats, and independently came to many of the same conclusions as Pavlov.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Watson also echoed the “blank slate” approach of the British empiricist philosophers in his emphasis on the role of experience in forming human behavior.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behaviorists were much more interested in the effects of consequences on behavior, an idea that was derived from basic functionalism.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Edward Thorndike (1874–1949) proposed a </a:t>
            </a:r>
            <a:r>
              <a:rPr lang="en-US" sz="900" b="1" dirty="0" smtClean="0"/>
              <a:t>law of effect</a:t>
            </a:r>
            <a:r>
              <a:rPr lang="en-US" sz="900" b="0" dirty="0" smtClean="0"/>
              <a:t>, which suggested that behaviors followed by pleasant or helpful outcomes would be more likely to occur in the future, whereas behaviors followed by unpleasant or harmful outcomes would be less likely to occur.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Like Thorndike, </a:t>
            </a:r>
            <a:r>
              <a:rPr lang="en-US" sz="900" b="1" dirty="0" smtClean="0"/>
              <a:t>B. F. Skinner </a:t>
            </a:r>
            <a:r>
              <a:rPr lang="en-US" sz="900" b="0" dirty="0" smtClean="0"/>
              <a:t>(1904–1990) was very interested in the effects of consequences on how frequently behaviors were performed.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Skinner shared Watson’s belief that psychology did not benefit from any consideration of consciousness or internal mental states.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Skinner believed that inner, private states such as thinking and feeling existed, but he viewed them as behaviors that followed the same rules as public behaviors, like driving a car.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0993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Contemporary Psychology</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 id="2147483842" r:id="rId6"/>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 Brief History of Psychology</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INTRODUCTION TO PSYCHOLOGY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Brief History of Psychology</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The definition of psychology</a:t>
            </a:r>
          </a:p>
          <a:p>
            <a:pPr lvl="1"/>
            <a:r>
              <a:rPr lang="en-US" dirty="0" smtClean="0"/>
              <a:t>A brief history of psychology</a:t>
            </a:r>
          </a:p>
          <a:p>
            <a:pPr lvl="1"/>
            <a:endParaRPr lang="en-US" dirty="0" smtClean="0"/>
          </a:p>
        </p:txBody>
      </p:sp>
      <p:cxnSp>
        <p:nvCxnSpPr>
          <p:cNvPr id="8" name="Straight Connector 7"/>
          <p:cNvCxnSpPr/>
          <p:nvPr/>
        </p:nvCxnSpPr>
        <p:spPr>
          <a:xfrm>
            <a:off x="3505200" y="2401677"/>
            <a:ext cx="914400"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01040" y="4800600"/>
            <a:ext cx="533400" cy="150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505200" y="5715000"/>
            <a:ext cx="228600" cy="59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989320" y="4191000"/>
            <a:ext cx="9144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89320" y="4718641"/>
            <a:ext cx="206766"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91" y="2994660"/>
            <a:ext cx="4923017" cy="338328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Key idea: we have free will to live more creative, meaningful, and satisfying lives</a:t>
            </a:r>
            <a:endParaRPr lang="en-US" dirty="0"/>
          </a:p>
        </p:txBody>
      </p:sp>
      <p:sp>
        <p:nvSpPr>
          <p:cNvPr id="2" name="Title 1"/>
          <p:cNvSpPr>
            <a:spLocks noGrp="1"/>
          </p:cNvSpPr>
          <p:nvPr>
            <p:ph type="title"/>
          </p:nvPr>
        </p:nvSpPr>
        <p:spPr/>
        <p:txBody>
          <a:bodyPr/>
          <a:lstStyle/>
          <a:p>
            <a:r>
              <a:rPr lang="en-US" dirty="0" smtClean="0"/>
              <a:t>Humanistic </a:t>
            </a:r>
            <a:r>
              <a:rPr lang="en-US" dirty="0"/>
              <a:t>Psychology – </a:t>
            </a:r>
            <a:r>
              <a:rPr lang="en-US" dirty="0" smtClean="0"/>
              <a:t>Abraham Maslow  (1908–1970) and Carl Rogers (1902–1987) </a:t>
            </a:r>
            <a:endParaRPr lang="en-US" dirty="0"/>
          </a:p>
        </p:txBody>
      </p:sp>
      <p:pic>
        <p:nvPicPr>
          <p:cNvPr id="3" name="Picture 2"/>
          <p:cNvPicPr>
            <a:picLocks noChangeAspect="1"/>
          </p:cNvPicPr>
          <p:nvPr/>
        </p:nvPicPr>
        <p:blipFill>
          <a:blip r:embed="rId3"/>
          <a:stretch>
            <a:fillRect/>
          </a:stretch>
        </p:blipFill>
        <p:spPr>
          <a:xfrm>
            <a:off x="1447800" y="2373801"/>
            <a:ext cx="5752887" cy="3840480"/>
          </a:xfrm>
          <a:prstGeom prst="rect">
            <a:avLst/>
          </a:prstGeom>
        </p:spPr>
      </p:pic>
    </p:spTree>
    <p:extLst>
      <p:ext uri="{BB962C8B-B14F-4D97-AF65-F5344CB8AC3E}">
        <p14:creationId xmlns:p14="http://schemas.microsoft.com/office/powerpoint/2010/main" val="3904135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Key idea: to </a:t>
            </a:r>
            <a:r>
              <a:rPr lang="en-US" dirty="0"/>
              <a:t>understand </a:t>
            </a:r>
            <a:r>
              <a:rPr lang="en-US" dirty="0" smtClean="0"/>
              <a:t>consciousness, we must study the whole, not just </a:t>
            </a:r>
            <a:r>
              <a:rPr lang="en-US" dirty="0"/>
              <a:t>its component </a:t>
            </a:r>
            <a:r>
              <a:rPr lang="en-US" dirty="0" smtClean="0"/>
              <a:t>parts</a:t>
            </a:r>
          </a:p>
        </p:txBody>
      </p:sp>
      <p:sp>
        <p:nvSpPr>
          <p:cNvPr id="2" name="Title 1"/>
          <p:cNvSpPr>
            <a:spLocks noGrp="1"/>
          </p:cNvSpPr>
          <p:nvPr>
            <p:ph type="title"/>
          </p:nvPr>
        </p:nvSpPr>
        <p:spPr/>
        <p:txBody>
          <a:bodyPr/>
          <a:lstStyle/>
          <a:p>
            <a:r>
              <a:rPr lang="en-US" dirty="0" smtClean="0"/>
              <a:t>The Gestalt </a:t>
            </a:r>
            <a:r>
              <a:rPr lang="en-US" dirty="0"/>
              <a:t>Viewpoint – </a:t>
            </a:r>
            <a:r>
              <a:rPr lang="en-US" dirty="0" smtClean="0"/>
              <a:t/>
            </a:r>
            <a:br>
              <a:rPr lang="en-US" dirty="0" smtClean="0"/>
            </a:br>
            <a:r>
              <a:rPr lang="en-US" dirty="0" smtClean="0"/>
              <a:t>Max Wertheimer (</a:t>
            </a:r>
            <a:r>
              <a:rPr lang="en-US" dirty="0" smtClean="0">
                <a:solidFill>
                  <a:schemeClr val="tx1"/>
                </a:solidFill>
                <a:ea typeface="MS PGothic" panose="020B0600070205080204" pitchFamily="34" charset="-128"/>
              </a:rPr>
              <a:t>1880–1941)</a:t>
            </a:r>
            <a:r>
              <a:rPr lang="en-US" dirty="0" smtClean="0"/>
              <a:t>  </a:t>
            </a:r>
            <a:endParaRPr lang="en-US" dirty="0"/>
          </a:p>
        </p:txBody>
      </p:sp>
      <p:pic>
        <p:nvPicPr>
          <p:cNvPr id="4" name="Picture 3"/>
          <p:cNvPicPr>
            <a:picLocks noChangeAspect="1"/>
          </p:cNvPicPr>
          <p:nvPr/>
        </p:nvPicPr>
        <p:blipFill>
          <a:blip r:embed="rId3"/>
          <a:stretch>
            <a:fillRect/>
          </a:stretch>
        </p:blipFill>
        <p:spPr>
          <a:xfrm>
            <a:off x="6096000" y="2895600"/>
            <a:ext cx="2205643" cy="3017520"/>
          </a:xfrm>
          <a:prstGeom prst="rect">
            <a:avLst/>
          </a:prstGeom>
        </p:spPr>
      </p:pic>
      <p:pic>
        <p:nvPicPr>
          <p:cNvPr id="3" name="Picture 2"/>
          <p:cNvPicPr>
            <a:picLocks noChangeAspect="1"/>
          </p:cNvPicPr>
          <p:nvPr/>
        </p:nvPicPr>
        <p:blipFill>
          <a:blip r:embed="rId4"/>
          <a:stretch>
            <a:fillRect/>
          </a:stretch>
        </p:blipFill>
        <p:spPr>
          <a:xfrm>
            <a:off x="533400" y="2895600"/>
            <a:ext cx="4916677" cy="3108960"/>
          </a:xfrm>
          <a:prstGeom prst="rect">
            <a:avLst/>
          </a:prstGeom>
        </p:spPr>
      </p:pic>
    </p:spTree>
    <p:extLst>
      <p:ext uri="{BB962C8B-B14F-4D97-AF65-F5344CB8AC3E}">
        <p14:creationId xmlns:p14="http://schemas.microsoft.com/office/powerpoint/2010/main" val="4292821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59955" y="1250794"/>
            <a:ext cx="3133836" cy="1416206"/>
          </a:xfrm>
        </p:spPr>
        <p:txBody>
          <a:bodyPr/>
          <a:lstStyle/>
          <a:p>
            <a:pPr marL="0" indent="0">
              <a:buNone/>
            </a:pPr>
            <a:r>
              <a:rPr lang="en-US" dirty="0" smtClean="0"/>
              <a:t>First African-American PhD, examined racism</a:t>
            </a:r>
            <a:endParaRPr lang="en-US" dirty="0"/>
          </a:p>
        </p:txBody>
      </p:sp>
      <p:sp>
        <p:nvSpPr>
          <p:cNvPr id="2" name="Title 1"/>
          <p:cNvSpPr>
            <a:spLocks noGrp="1"/>
          </p:cNvSpPr>
          <p:nvPr>
            <p:ph type="title"/>
          </p:nvPr>
        </p:nvSpPr>
        <p:spPr/>
        <p:txBody>
          <a:bodyPr/>
          <a:lstStyle/>
          <a:p>
            <a:r>
              <a:rPr lang="en-US" dirty="0" smtClean="0"/>
              <a:t>Who Are These Psychologists?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08" y="2845502"/>
            <a:ext cx="2722934" cy="27340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794" y="1447800"/>
            <a:ext cx="2154958" cy="28346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749" y="3124200"/>
            <a:ext cx="2458064"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p:cNvSpPr txBox="1">
            <a:spLocks/>
          </p:cNvSpPr>
          <p:nvPr/>
        </p:nvSpPr>
        <p:spPr bwMode="auto">
          <a:xfrm>
            <a:off x="6428588" y="1295400"/>
            <a:ext cx="2691879"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a:t>F</a:t>
            </a:r>
            <a:r>
              <a:rPr lang="en-US" dirty="0" smtClean="0"/>
              <a:t>irst female psychologist to earn a PhD in America</a:t>
            </a:r>
            <a:endParaRPr lang="en-US" dirty="0"/>
          </a:p>
        </p:txBody>
      </p:sp>
      <p:sp>
        <p:nvSpPr>
          <p:cNvPr id="14" name="Content Placeholder 2"/>
          <p:cNvSpPr txBox="1">
            <a:spLocks/>
          </p:cNvSpPr>
          <p:nvPr/>
        </p:nvSpPr>
        <p:spPr bwMode="auto">
          <a:xfrm>
            <a:off x="3456789" y="4427709"/>
            <a:ext cx="2971800" cy="1416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Denied a PhD, later elected first woman president of the APA</a:t>
            </a:r>
            <a:endParaRPr lang="en-US" dirty="0"/>
          </a:p>
        </p:txBody>
      </p:sp>
    </p:spTree>
    <p:extLst>
      <p:ext uri="{BB962C8B-B14F-4D97-AF65-F5344CB8AC3E}">
        <p14:creationId xmlns:p14="http://schemas.microsoft.com/office/powerpoint/2010/main" val="3016060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Key idea: how our brain processes information influences how we behave</a:t>
            </a:r>
            <a:endParaRPr lang="en-US" dirty="0"/>
          </a:p>
        </p:txBody>
      </p:sp>
      <p:sp>
        <p:nvSpPr>
          <p:cNvPr id="2" name="Title 1"/>
          <p:cNvSpPr>
            <a:spLocks noGrp="1"/>
          </p:cNvSpPr>
          <p:nvPr>
            <p:ph type="title"/>
          </p:nvPr>
        </p:nvSpPr>
        <p:spPr/>
        <p:txBody>
          <a:bodyPr/>
          <a:lstStyle/>
          <a:p>
            <a:r>
              <a:rPr lang="en-US" dirty="0" smtClean="0"/>
              <a:t>Cognitive </a:t>
            </a:r>
            <a:r>
              <a:rPr lang="en-US" dirty="0"/>
              <a:t>Psychology </a:t>
            </a:r>
            <a:r>
              <a:rPr lang="en-US" dirty="0" smtClean="0"/>
              <a:t>–</a:t>
            </a:r>
            <a:br>
              <a:rPr lang="en-US" dirty="0" smtClean="0"/>
            </a:br>
            <a:r>
              <a:rPr lang="en-US" dirty="0" smtClean="0"/>
              <a:t>Ulric Neisser (1928–2012)  </a:t>
            </a:r>
            <a:endParaRPr lang="en-US" dirty="0"/>
          </a:p>
        </p:txBody>
      </p:sp>
      <p:pic>
        <p:nvPicPr>
          <p:cNvPr id="3" name="Picture 2"/>
          <p:cNvPicPr>
            <a:picLocks noChangeAspect="1"/>
          </p:cNvPicPr>
          <p:nvPr/>
        </p:nvPicPr>
        <p:blipFill>
          <a:blip r:embed="rId3"/>
          <a:stretch>
            <a:fillRect/>
          </a:stretch>
        </p:blipFill>
        <p:spPr>
          <a:xfrm>
            <a:off x="3012291" y="2529272"/>
            <a:ext cx="3109558" cy="3840480"/>
          </a:xfrm>
          <a:prstGeom prst="rect">
            <a:avLst/>
          </a:prstGeom>
        </p:spPr>
      </p:pic>
    </p:spTree>
    <p:extLst>
      <p:ext uri="{BB962C8B-B14F-4D97-AF65-F5344CB8AC3E}">
        <p14:creationId xmlns:p14="http://schemas.microsoft.com/office/powerpoint/2010/main" val="648536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Contemporary Psychology</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Modern psychological perspectives</a:t>
            </a:r>
          </a:p>
          <a:p>
            <a:pPr lvl="1"/>
            <a:r>
              <a:rPr lang="en-US" dirty="0" smtClean="0"/>
              <a:t>Careers in psychology</a:t>
            </a:r>
          </a:p>
          <a:p>
            <a:pPr lvl="1"/>
            <a:endParaRPr lang="en-US" dirty="0" smtClean="0"/>
          </a:p>
        </p:txBody>
      </p:sp>
      <p:pic>
        <p:nvPicPr>
          <p:cNvPr id="5" name="Picture 4"/>
          <p:cNvPicPr>
            <a:picLocks noChangeAspect="1"/>
          </p:cNvPicPr>
          <p:nvPr/>
        </p:nvPicPr>
        <p:blipFill>
          <a:blip r:embed="rId3"/>
          <a:stretch>
            <a:fillRect/>
          </a:stretch>
        </p:blipFill>
        <p:spPr>
          <a:xfrm>
            <a:off x="1905000" y="2997754"/>
            <a:ext cx="4998768" cy="329184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Psychological Perspectives</a:t>
            </a:r>
            <a:endParaRPr lang="en-US" dirty="0"/>
          </a:p>
        </p:txBody>
      </p:sp>
      <p:pic>
        <p:nvPicPr>
          <p:cNvPr id="3" name="Picture 2"/>
          <p:cNvPicPr>
            <a:picLocks noChangeAspect="1"/>
          </p:cNvPicPr>
          <p:nvPr/>
        </p:nvPicPr>
        <p:blipFill>
          <a:blip r:embed="rId3"/>
          <a:stretch>
            <a:fillRect/>
          </a:stretch>
        </p:blipFill>
        <p:spPr>
          <a:xfrm>
            <a:off x="1255471" y="1295400"/>
            <a:ext cx="6623197" cy="5120640"/>
          </a:xfrm>
          <a:prstGeom prst="rect">
            <a:avLst/>
          </a:prstGeom>
        </p:spPr>
      </p:pic>
    </p:spTree>
    <p:extLst>
      <p:ext uri="{BB962C8B-B14F-4D97-AF65-F5344CB8AC3E}">
        <p14:creationId xmlns:p14="http://schemas.microsoft.com/office/powerpoint/2010/main" val="33371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The eclectic, or integrated, approach</a:t>
            </a:r>
          </a:p>
          <a:p>
            <a:pPr lvl="1"/>
            <a:r>
              <a:rPr lang="en-US" dirty="0" smtClean="0"/>
              <a:t>Combining several perspectives provides a more complete picture of behavior</a:t>
            </a:r>
          </a:p>
          <a:p>
            <a:pPr lvl="1"/>
            <a:r>
              <a:rPr lang="en-US" dirty="0" smtClean="0"/>
              <a:t>For example, anxiety may be described as:</a:t>
            </a:r>
          </a:p>
          <a:p>
            <a:pPr lvl="2"/>
            <a:r>
              <a:rPr lang="en-US" dirty="0" smtClean="0"/>
              <a:t>A change in brain chemistry</a:t>
            </a:r>
          </a:p>
          <a:p>
            <a:pPr lvl="2"/>
            <a:r>
              <a:rPr lang="en-US" dirty="0" smtClean="0"/>
              <a:t>A learned behavior</a:t>
            </a:r>
          </a:p>
          <a:p>
            <a:pPr lvl="2"/>
            <a:r>
              <a:rPr lang="en-US" dirty="0" smtClean="0"/>
              <a:t>An adaptive response</a:t>
            </a:r>
          </a:p>
          <a:p>
            <a:pPr lvl="2"/>
            <a:r>
              <a:rPr lang="en-US" dirty="0" smtClean="0"/>
              <a:t>A product of unresolved feelings</a:t>
            </a:r>
          </a:p>
          <a:p>
            <a:pPr lvl="2"/>
            <a:r>
              <a:rPr lang="en-US" dirty="0" smtClean="0"/>
              <a:t>Rooted in a dissatisfaction with one’s self </a:t>
            </a:r>
            <a:endParaRPr lang="en-US" dirty="0"/>
          </a:p>
        </p:txBody>
      </p:sp>
      <p:sp>
        <p:nvSpPr>
          <p:cNvPr id="3" name="Title 2"/>
          <p:cNvSpPr>
            <a:spLocks noGrp="1"/>
          </p:cNvSpPr>
          <p:nvPr>
            <p:ph type="title"/>
          </p:nvPr>
        </p:nvSpPr>
        <p:spPr/>
        <p:txBody>
          <a:bodyPr/>
          <a:lstStyle/>
          <a:p>
            <a:r>
              <a:rPr lang="en-US" dirty="0" smtClean="0"/>
              <a:t>Integrating the Perspectives</a:t>
            </a:r>
            <a:endParaRPr lang="en-US" dirty="0"/>
          </a:p>
        </p:txBody>
      </p:sp>
    </p:spTree>
    <p:extLst>
      <p:ext uri="{BB962C8B-B14F-4D97-AF65-F5344CB8AC3E}">
        <p14:creationId xmlns:p14="http://schemas.microsoft.com/office/powerpoint/2010/main" val="3301230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Subfield Do Psychologists Today Choose?</a:t>
            </a:r>
            <a:endParaRPr lang="en-US" dirty="0"/>
          </a:p>
        </p:txBody>
      </p:sp>
      <p:graphicFrame>
        <p:nvGraphicFramePr>
          <p:cNvPr id="7" name="Chart 6"/>
          <p:cNvGraphicFramePr/>
          <p:nvPr>
            <p:extLst>
              <p:ext uri="{D42A27DB-BD31-4B8C-83A1-F6EECF244321}">
                <p14:modId xmlns:p14="http://schemas.microsoft.com/office/powerpoint/2010/main" val="798147169"/>
              </p:ext>
            </p:extLst>
          </p:nvPr>
        </p:nvGraphicFramePr>
        <p:xfrm>
          <a:off x="228600" y="1397000"/>
          <a:ext cx="8610600" cy="5003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0954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Psychologists Work?</a:t>
            </a:r>
            <a:endParaRPr lang="en-US" dirty="0"/>
          </a:p>
        </p:txBody>
      </p:sp>
      <p:graphicFrame>
        <p:nvGraphicFramePr>
          <p:cNvPr id="7" name="Chart 6"/>
          <p:cNvGraphicFramePr/>
          <p:nvPr>
            <p:extLst>
              <p:ext uri="{D42A27DB-BD31-4B8C-83A1-F6EECF244321}">
                <p14:modId xmlns:p14="http://schemas.microsoft.com/office/powerpoint/2010/main" val="1438803987"/>
              </p:ext>
            </p:extLst>
          </p:nvPr>
        </p:nvGraphicFramePr>
        <p:xfrm>
          <a:off x="228600" y="1447800"/>
          <a:ext cx="8686800" cy="4998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631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Research Methods in Psychology</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How to think scientifically</a:t>
            </a:r>
          </a:p>
          <a:p>
            <a:pPr lvl="1"/>
            <a:r>
              <a:rPr lang="en-US" dirty="0" smtClean="0"/>
              <a:t>Methods of conducting research</a:t>
            </a:r>
          </a:p>
          <a:p>
            <a:pPr lvl="1"/>
            <a:r>
              <a:rPr lang="en-US" dirty="0" smtClean="0"/>
              <a:t>Ethical concerns in research</a:t>
            </a:r>
          </a:p>
        </p:txBody>
      </p:sp>
      <p:cxnSp>
        <p:nvCxnSpPr>
          <p:cNvPr id="8" name="Straight Connector 7"/>
          <p:cNvCxnSpPr/>
          <p:nvPr/>
        </p:nvCxnSpPr>
        <p:spPr>
          <a:xfrm>
            <a:off x="3505200" y="2401677"/>
            <a:ext cx="914400"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01040" y="4800600"/>
            <a:ext cx="533400" cy="150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505200" y="5715000"/>
            <a:ext cx="228600" cy="59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989320" y="4191000"/>
            <a:ext cx="9144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89320" y="4718641"/>
            <a:ext cx="206766"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2671762" y="3549806"/>
            <a:ext cx="4154375" cy="2743200"/>
          </a:xfrm>
          <a:prstGeom prst="rect">
            <a:avLst/>
          </a:prstGeom>
        </p:spPr>
      </p:pic>
    </p:spTree>
    <p:extLst>
      <p:ext uri="{BB962C8B-B14F-4D97-AF65-F5344CB8AC3E}">
        <p14:creationId xmlns:p14="http://schemas.microsoft.com/office/powerpoint/2010/main" val="1195925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The Goals of Psychology </a:t>
            </a:r>
            <a:endParaRPr lang="en-US" dirty="0"/>
          </a:p>
        </p:txBody>
      </p:sp>
      <p:graphicFrame>
        <p:nvGraphicFramePr>
          <p:cNvPr id="6" name="Diagram 5"/>
          <p:cNvGraphicFramePr/>
          <p:nvPr>
            <p:extLst>
              <p:ext uri="{D42A27DB-BD31-4B8C-83A1-F6EECF244321}">
                <p14:modId xmlns:p14="http://schemas.microsoft.com/office/powerpoint/2010/main" val="1863901918"/>
              </p:ext>
            </p:extLst>
          </p:nvPr>
        </p:nvGraphicFramePr>
        <p:xfrm>
          <a:off x="1524000" y="13970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018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Thinking Like a Scientist</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What makes scientific thinking different than everyday observation?</a:t>
            </a:r>
          </a:p>
          <a:p>
            <a:pPr lvl="1"/>
            <a:r>
              <a:rPr lang="en-US" dirty="0" smtClean="0"/>
              <a:t>Objectivity rather than subjectivity</a:t>
            </a:r>
          </a:p>
          <a:p>
            <a:pPr lvl="1"/>
            <a:r>
              <a:rPr lang="en-US" dirty="0" smtClean="0"/>
              <a:t>Systematic observation and repeatable evidence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57" t="2487" r="2857" b="53015"/>
          <a:stretch/>
        </p:blipFill>
        <p:spPr>
          <a:xfrm>
            <a:off x="1143000" y="3352800"/>
            <a:ext cx="6858000" cy="2965380"/>
          </a:xfrm>
          <a:prstGeom prst="rect">
            <a:avLst/>
          </a:prstGeom>
          <a:ln w="98425" cap="sq">
            <a:solidFill>
              <a:srgbClr val="C8C6BD"/>
            </a:solidFill>
            <a:prstDash val="solid"/>
            <a:miter lim="800000"/>
          </a:ln>
          <a:effectLst>
            <a:outerShdw blurRad="50800" dist="38100" dir="2700000" algn="tl" rotWithShape="0">
              <a:prstClr val="black">
                <a:alpha val="40000"/>
              </a:prstClr>
            </a:outerShdw>
          </a:effectLst>
          <a:scene3d>
            <a:camera prst="perspectiveFront" fov="5400000"/>
            <a:lightRig rig="threePt" dir="t">
              <a:rot lat="0" lon="0" rev="2100000"/>
            </a:lightRig>
          </a:scene3d>
          <a:sp3d extrusionH="25400">
            <a:bevelT w="114300" prst="hardEdge"/>
            <a:extrusionClr>
              <a:srgbClr val="000000"/>
            </a:extrusionClr>
          </a:sp3d>
        </p:spPr>
      </p:pic>
    </p:spTree>
    <p:extLst>
      <p:ext uri="{BB962C8B-B14F-4D97-AF65-F5344CB8AC3E}">
        <p14:creationId xmlns:p14="http://schemas.microsoft.com/office/powerpoint/2010/main" val="2251897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Developing a Research Idea</a:t>
            </a:r>
            <a:endParaRPr lang="en-US" dirty="0"/>
          </a:p>
        </p:txBody>
      </p:sp>
      <p:sp>
        <p:nvSpPr>
          <p:cNvPr id="5" name="Content Placeholder 4"/>
          <p:cNvSpPr>
            <a:spLocks noGrp="1"/>
          </p:cNvSpPr>
          <p:nvPr>
            <p:ph sz="half" idx="2"/>
          </p:nvPr>
        </p:nvSpPr>
        <p:spPr>
          <a:xfrm>
            <a:off x="304800" y="1326994"/>
            <a:ext cx="8229600" cy="4921406"/>
          </a:xfrm>
        </p:spPr>
        <p:txBody>
          <a:bodyPr/>
          <a:lstStyle/>
          <a:p>
            <a:r>
              <a:rPr lang="en-US" dirty="0" smtClean="0"/>
              <a:t>Hypothesis</a:t>
            </a:r>
          </a:p>
          <a:p>
            <a:pPr lvl="1"/>
            <a:r>
              <a:rPr lang="en-US" dirty="0" smtClean="0"/>
              <a:t>Proposed </a:t>
            </a:r>
            <a:r>
              <a:rPr lang="en-US" dirty="0"/>
              <a:t>explanation </a:t>
            </a:r>
            <a:r>
              <a:rPr lang="en-US" dirty="0" smtClean="0"/>
              <a:t>for a situation: “</a:t>
            </a:r>
            <a:r>
              <a:rPr lang="en-US" dirty="0"/>
              <a:t>if </a:t>
            </a:r>
            <a:r>
              <a:rPr lang="en-US" dirty="0" smtClean="0"/>
              <a:t>A happens </a:t>
            </a:r>
            <a:r>
              <a:rPr lang="en-US" dirty="0"/>
              <a:t>then B will be the </a:t>
            </a:r>
            <a:r>
              <a:rPr lang="en-US" dirty="0" smtClean="0"/>
              <a:t>result”</a:t>
            </a:r>
          </a:p>
          <a:p>
            <a:r>
              <a:rPr lang="en-US" dirty="0"/>
              <a:t>Theory</a:t>
            </a:r>
          </a:p>
          <a:p>
            <a:pPr lvl="1"/>
            <a:r>
              <a:rPr lang="en-US" dirty="0"/>
              <a:t>A set of facts and relationships between facts that can explain and predict related phenomena</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191000"/>
            <a:ext cx="6729984" cy="2194560"/>
          </a:xfrm>
          <a:prstGeom prst="rect">
            <a:avLst/>
          </a:prstGeom>
        </p:spPr>
      </p:pic>
    </p:spTree>
    <p:extLst>
      <p:ext uri="{BB962C8B-B14F-4D97-AF65-F5344CB8AC3E}">
        <p14:creationId xmlns:p14="http://schemas.microsoft.com/office/powerpoint/2010/main" val="3299869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143000" y="1326994"/>
            <a:ext cx="6858000" cy="4921406"/>
          </a:xfrm>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The Scientific Method</a:t>
            </a:r>
            <a:endParaRPr lang="en-US" dirty="0"/>
          </a:p>
        </p:txBody>
      </p:sp>
      <p:graphicFrame>
        <p:nvGraphicFramePr>
          <p:cNvPr id="6" name="Diagram 5"/>
          <p:cNvGraphicFramePr/>
          <p:nvPr>
            <p:extLst/>
          </p:nvPr>
        </p:nvGraphicFramePr>
        <p:xfrm>
          <a:off x="1524000" y="13970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879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Selecting Participants for a Research Study</a:t>
            </a:r>
            <a:endParaRPr lang="en-US" dirty="0"/>
          </a:p>
        </p:txBody>
      </p:sp>
      <p:pic>
        <p:nvPicPr>
          <p:cNvPr id="2" name="Picture 1"/>
          <p:cNvPicPr>
            <a:picLocks noChangeAspect="1"/>
          </p:cNvPicPr>
          <p:nvPr/>
        </p:nvPicPr>
        <p:blipFill>
          <a:blip r:embed="rId3"/>
          <a:stretch>
            <a:fillRect/>
          </a:stretch>
        </p:blipFill>
        <p:spPr>
          <a:xfrm>
            <a:off x="1820576" y="1295400"/>
            <a:ext cx="5492988" cy="5029200"/>
          </a:xfrm>
          <a:prstGeom prst="rect">
            <a:avLst/>
          </a:prstGeom>
        </p:spPr>
      </p:pic>
    </p:spTree>
    <p:extLst>
      <p:ext uri="{BB962C8B-B14F-4D97-AF65-F5344CB8AC3E}">
        <p14:creationId xmlns:p14="http://schemas.microsoft.com/office/powerpoint/2010/main" val="181486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Nonexperimental Methods: Naturalistic Observation</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Jane Goodall observing the </a:t>
            </a:r>
            <a:r>
              <a:rPr lang="en-US" dirty="0"/>
              <a:t>world of the chimpanzee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133600"/>
            <a:ext cx="3238983" cy="4114800"/>
          </a:xfrm>
          <a:prstGeom prst="rect">
            <a:avLst/>
          </a:prstGeom>
        </p:spPr>
      </p:pic>
    </p:spTree>
    <p:extLst>
      <p:ext uri="{BB962C8B-B14F-4D97-AF65-F5344CB8AC3E}">
        <p14:creationId xmlns:p14="http://schemas.microsoft.com/office/powerpoint/2010/main" val="699688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Nonexperimental Methods: Case Studies</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Analyzing the case of H.M.</a:t>
            </a:r>
          </a:p>
        </p:txBody>
      </p:sp>
      <p:pic>
        <p:nvPicPr>
          <p:cNvPr id="6" name="Picture 5"/>
          <p:cNvPicPr>
            <a:picLocks noChangeAspect="1"/>
          </p:cNvPicPr>
          <p:nvPr/>
        </p:nvPicPr>
        <p:blipFill>
          <a:blip r:embed="rId3"/>
          <a:stretch>
            <a:fillRect/>
          </a:stretch>
        </p:blipFill>
        <p:spPr>
          <a:xfrm>
            <a:off x="1272598" y="2278380"/>
            <a:ext cx="6588943" cy="3931920"/>
          </a:xfrm>
          <a:prstGeom prst="rect">
            <a:avLst/>
          </a:prstGeom>
        </p:spPr>
      </p:pic>
    </p:spTree>
    <p:extLst>
      <p:ext uri="{BB962C8B-B14F-4D97-AF65-F5344CB8AC3E}">
        <p14:creationId xmlns:p14="http://schemas.microsoft.com/office/powerpoint/2010/main" val="778841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Nonexperimental Methods: Surveys</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Polling a large population</a:t>
            </a:r>
          </a:p>
        </p:txBody>
      </p:sp>
      <p:pic>
        <p:nvPicPr>
          <p:cNvPr id="6" name="Picture 5"/>
          <p:cNvPicPr>
            <a:picLocks noChangeAspect="1"/>
          </p:cNvPicPr>
          <p:nvPr/>
        </p:nvPicPr>
        <p:blipFill>
          <a:blip r:embed="rId3"/>
          <a:stretch>
            <a:fillRect/>
          </a:stretch>
        </p:blipFill>
        <p:spPr>
          <a:xfrm>
            <a:off x="2319101" y="2143125"/>
            <a:ext cx="4429598" cy="4114800"/>
          </a:xfrm>
          <a:prstGeom prst="rect">
            <a:avLst/>
          </a:prstGeom>
        </p:spPr>
      </p:pic>
    </p:spTree>
    <p:extLst>
      <p:ext uri="{BB962C8B-B14F-4D97-AF65-F5344CB8AC3E}">
        <p14:creationId xmlns:p14="http://schemas.microsoft.com/office/powerpoint/2010/main" val="403285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Designing a Correlational Study</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Measure </a:t>
            </a:r>
            <a:r>
              <a:rPr lang="en-US" dirty="0"/>
              <a:t>the direction and strength of the </a:t>
            </a:r>
            <a:r>
              <a:rPr lang="en-US" dirty="0" smtClean="0"/>
              <a:t>relationship between two variables, or factors</a:t>
            </a:r>
          </a:p>
        </p:txBody>
      </p:sp>
      <p:pic>
        <p:nvPicPr>
          <p:cNvPr id="4" name="Picture 3"/>
          <p:cNvPicPr>
            <a:picLocks noChangeAspect="1"/>
          </p:cNvPicPr>
          <p:nvPr/>
        </p:nvPicPr>
        <p:blipFill>
          <a:blip r:embed="rId3"/>
          <a:stretch>
            <a:fillRect/>
          </a:stretch>
        </p:blipFill>
        <p:spPr>
          <a:xfrm>
            <a:off x="599907" y="2207327"/>
            <a:ext cx="7934325" cy="4143375"/>
          </a:xfrm>
          <a:prstGeom prst="rect">
            <a:avLst/>
          </a:prstGeom>
        </p:spPr>
      </p:pic>
    </p:spTree>
    <p:extLst>
      <p:ext uri="{BB962C8B-B14F-4D97-AF65-F5344CB8AC3E}">
        <p14:creationId xmlns:p14="http://schemas.microsoft.com/office/powerpoint/2010/main" val="204775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Measuring the Correlation</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The correlation coefficient</a:t>
            </a:r>
          </a:p>
        </p:txBody>
      </p:sp>
      <p:pic>
        <p:nvPicPr>
          <p:cNvPr id="6" name="Picture 5"/>
          <p:cNvPicPr>
            <a:picLocks noChangeAspect="1"/>
          </p:cNvPicPr>
          <p:nvPr/>
        </p:nvPicPr>
        <p:blipFill>
          <a:blip r:embed="rId3"/>
          <a:stretch>
            <a:fillRect/>
          </a:stretch>
        </p:blipFill>
        <p:spPr>
          <a:xfrm>
            <a:off x="142707" y="2362200"/>
            <a:ext cx="8848725" cy="3486150"/>
          </a:xfrm>
          <a:prstGeom prst="rect">
            <a:avLst/>
          </a:prstGeom>
        </p:spPr>
      </p:pic>
    </p:spTree>
    <p:extLst>
      <p:ext uri="{BB962C8B-B14F-4D97-AF65-F5344CB8AC3E}">
        <p14:creationId xmlns:p14="http://schemas.microsoft.com/office/powerpoint/2010/main" val="374116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Understanding Causation</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The third variable problem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64" y="2667000"/>
            <a:ext cx="7602011" cy="2943636"/>
          </a:xfrm>
          <a:prstGeom prst="rect">
            <a:avLst/>
          </a:prstGeom>
        </p:spPr>
      </p:pic>
    </p:spTree>
    <p:extLst>
      <p:ext uri="{BB962C8B-B14F-4D97-AF65-F5344CB8AC3E}">
        <p14:creationId xmlns:p14="http://schemas.microsoft.com/office/powerpoint/2010/main" val="261707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Experiencing Psychology: How Much Do You Know About Behavior?</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55675012"/>
              </p:ext>
            </p:extLst>
          </p:nvPr>
        </p:nvGraphicFramePr>
        <p:xfrm>
          <a:off x="228600" y="1397000"/>
          <a:ext cx="8763001" cy="4719166"/>
        </p:xfrm>
        <a:graphic>
          <a:graphicData uri="http://schemas.openxmlformats.org/drawingml/2006/table">
            <a:tbl>
              <a:tblPr firstRow="1" bandRow="1">
                <a:tableStyleId>{5C22544A-7EE6-4342-B048-85BDC9FD1C3A}</a:tableStyleId>
              </a:tblPr>
              <a:tblGrid>
                <a:gridCol w="7807037"/>
                <a:gridCol w="477982"/>
                <a:gridCol w="477982"/>
              </a:tblGrid>
              <a:tr h="508000">
                <a:tc gridSpan="3">
                  <a:txBody>
                    <a:bodyPr/>
                    <a:lstStyle/>
                    <a:p>
                      <a:r>
                        <a:rPr lang="en-US" sz="2400" dirty="0" smtClean="0"/>
                        <a:t>Indicate whether you believe each statement is true (T) or false (F).</a:t>
                      </a:r>
                      <a:endParaRPr lang="en-US" sz="2400" dirty="0"/>
                    </a:p>
                  </a:txBody>
                  <a:tcPr/>
                </a:tc>
                <a:tc hMerge="1">
                  <a:txBody>
                    <a:bodyPr/>
                    <a:lstStyle/>
                    <a:p>
                      <a:endParaRPr lang="en-US" dirty="0"/>
                    </a:p>
                  </a:txBody>
                  <a:tcPr/>
                </a:tc>
                <a:tc hMerge="1">
                  <a:txBody>
                    <a:bodyPr/>
                    <a:lstStyle/>
                    <a:p>
                      <a:endParaRPr lang="en-US" dirty="0"/>
                    </a:p>
                  </a:txBody>
                  <a:tcPr/>
                </a:tc>
              </a:tr>
              <a:tr h="564701">
                <a:tc>
                  <a:txBody>
                    <a:bodyPr/>
                    <a:lstStyle/>
                    <a:p>
                      <a:r>
                        <a:rPr lang="en-US" sz="2400" dirty="0" smtClean="0"/>
                        <a:t>1.</a:t>
                      </a:r>
                      <a:r>
                        <a:rPr lang="en-US" sz="2400" baseline="0" dirty="0" smtClean="0"/>
                        <a:t> People are either left-brain or right-brain thinkers.</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2. Genes </a:t>
                      </a:r>
                      <a:r>
                        <a:rPr lang="en-US" sz="2400" baseline="0" dirty="0" smtClean="0"/>
                        <a:t>only affect people during prenatal development.</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3. For most people, intelligence peaks in their late 30s or early 40s.</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4. During</a:t>
                      </a:r>
                      <a:r>
                        <a:rPr lang="en-US" sz="2400" baseline="0" dirty="0" smtClean="0"/>
                        <a:t> sleep, the brain is mostly resting and inactive.</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5. Feeling good can make you smile, but not</a:t>
                      </a:r>
                      <a:r>
                        <a:rPr lang="en-US" sz="2400" baseline="0" dirty="0" smtClean="0"/>
                        <a:t> the reverse.</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6. Expressing pent-up anger reduces feelings of aggression.</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r h="564701">
                <a:tc>
                  <a:txBody>
                    <a:bodyPr/>
                    <a:lstStyle/>
                    <a:p>
                      <a:r>
                        <a:rPr lang="en-US" sz="2400" dirty="0" smtClean="0"/>
                        <a:t>7. Most relationships follow the idea that  “opposites</a:t>
                      </a:r>
                      <a:r>
                        <a:rPr lang="en-US" sz="2400" baseline="0" dirty="0" smtClean="0"/>
                        <a:t> attract”</a:t>
                      </a:r>
                      <a:endParaRPr lang="en-US" sz="2400" dirty="0"/>
                    </a:p>
                  </a:txBody>
                  <a:tcPr/>
                </a:tc>
                <a:tc>
                  <a:txBody>
                    <a:bodyPr/>
                    <a:lstStyle/>
                    <a:p>
                      <a:pPr algn="ctr"/>
                      <a:r>
                        <a:rPr lang="en-US" sz="2400" dirty="0" smtClean="0"/>
                        <a:t>T</a:t>
                      </a:r>
                      <a:endParaRPr lang="en-US" sz="2400" dirty="0"/>
                    </a:p>
                  </a:txBody>
                  <a:tcPr/>
                </a:tc>
                <a:tc>
                  <a:txBody>
                    <a:bodyPr/>
                    <a:lstStyle/>
                    <a:p>
                      <a:pPr algn="ctr"/>
                      <a:r>
                        <a:rPr lang="en-US" sz="2400" dirty="0" smtClean="0"/>
                        <a:t>F</a:t>
                      </a:r>
                      <a:endParaRPr lang="en-US" sz="2400" dirty="0"/>
                    </a:p>
                  </a:txBody>
                  <a:tcPr/>
                </a:tc>
              </a:tr>
            </a:tbl>
          </a:graphicData>
        </a:graphic>
      </p:graphicFrame>
    </p:spTree>
    <p:extLst>
      <p:ext uri="{BB962C8B-B14F-4D97-AF65-F5344CB8AC3E}">
        <p14:creationId xmlns:p14="http://schemas.microsoft.com/office/powerpoint/2010/main" val="2341125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Manipulate one variable and observe changes in others </a:t>
            </a:r>
          </a:p>
          <a:p>
            <a:pPr lvl="1"/>
            <a:r>
              <a:rPr lang="en-US" dirty="0" smtClean="0"/>
              <a:t>Independent variable: the cause</a:t>
            </a:r>
          </a:p>
          <a:p>
            <a:pPr lvl="1"/>
            <a:r>
              <a:rPr lang="en-US" dirty="0" smtClean="0"/>
              <a:t>Dependent variable(s): the effect</a:t>
            </a:r>
            <a:endParaRPr lang="en-US" dirty="0"/>
          </a:p>
        </p:txBody>
      </p:sp>
      <p:sp>
        <p:nvSpPr>
          <p:cNvPr id="3" name="Title 2"/>
          <p:cNvSpPr>
            <a:spLocks noGrp="1"/>
          </p:cNvSpPr>
          <p:nvPr>
            <p:ph type="title"/>
          </p:nvPr>
        </p:nvSpPr>
        <p:spPr/>
        <p:txBody>
          <a:bodyPr/>
          <a:lstStyle/>
          <a:p>
            <a:r>
              <a:rPr lang="en-US" dirty="0" smtClean="0"/>
              <a:t>Designing an Experimental Study</a:t>
            </a:r>
            <a:endParaRPr lang="en-US" dirty="0"/>
          </a:p>
        </p:txBody>
      </p:sp>
      <p:pic>
        <p:nvPicPr>
          <p:cNvPr id="2" name="Picture 1"/>
          <p:cNvPicPr>
            <a:picLocks noChangeAspect="1"/>
          </p:cNvPicPr>
          <p:nvPr/>
        </p:nvPicPr>
        <p:blipFill>
          <a:blip r:embed="rId3"/>
          <a:stretch>
            <a:fillRect/>
          </a:stretch>
        </p:blipFill>
        <p:spPr>
          <a:xfrm>
            <a:off x="76200" y="3505200"/>
            <a:ext cx="9028386" cy="2743200"/>
          </a:xfrm>
          <a:prstGeom prst="rect">
            <a:avLst/>
          </a:prstGeom>
        </p:spPr>
      </p:pic>
    </p:spTree>
    <p:extLst>
      <p:ext uri="{BB962C8B-B14F-4D97-AF65-F5344CB8AC3E}">
        <p14:creationId xmlns:p14="http://schemas.microsoft.com/office/powerpoint/2010/main" val="717287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Randomly assign participants to:</a:t>
            </a:r>
            <a:endParaRPr lang="en-US" dirty="0"/>
          </a:p>
          <a:p>
            <a:pPr lvl="1"/>
            <a:r>
              <a:rPr lang="en-US" dirty="0" smtClean="0"/>
              <a:t>Experimental groups, who experience the independent variable</a:t>
            </a:r>
          </a:p>
          <a:p>
            <a:pPr lvl="1"/>
            <a:r>
              <a:rPr lang="en-US" dirty="0" smtClean="0"/>
              <a:t>Control groups, who do NOT experience the independent variable</a:t>
            </a:r>
          </a:p>
        </p:txBody>
      </p:sp>
      <p:sp>
        <p:nvSpPr>
          <p:cNvPr id="2" name="Title 1"/>
          <p:cNvSpPr>
            <a:spLocks noGrp="1"/>
          </p:cNvSpPr>
          <p:nvPr>
            <p:ph type="title"/>
          </p:nvPr>
        </p:nvSpPr>
        <p:spPr/>
        <p:txBody>
          <a:bodyPr/>
          <a:lstStyle/>
          <a:p>
            <a:r>
              <a:rPr lang="en-US" dirty="0" smtClean="0"/>
              <a:t>Assigning Participant Groups in a Study</a:t>
            </a:r>
            <a:endParaRPr lang="en-US" dirty="0"/>
          </a:p>
        </p:txBody>
      </p:sp>
      <p:pic>
        <p:nvPicPr>
          <p:cNvPr id="5" name="Picture 4"/>
          <p:cNvPicPr>
            <a:picLocks noChangeAspect="1"/>
          </p:cNvPicPr>
          <p:nvPr/>
        </p:nvPicPr>
        <p:blipFill>
          <a:blip r:embed="rId3"/>
          <a:stretch>
            <a:fillRect/>
          </a:stretch>
        </p:blipFill>
        <p:spPr>
          <a:xfrm>
            <a:off x="1981200" y="3657600"/>
            <a:ext cx="4459858" cy="2743200"/>
          </a:xfrm>
          <a:prstGeom prst="rect">
            <a:avLst/>
          </a:prstGeom>
        </p:spPr>
      </p:pic>
    </p:spTree>
    <p:extLst>
      <p:ext uri="{BB962C8B-B14F-4D97-AF65-F5344CB8AC3E}">
        <p14:creationId xmlns:p14="http://schemas.microsoft.com/office/powerpoint/2010/main" val="1546956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Confounding (extraneous) variables</a:t>
            </a:r>
          </a:p>
          <a:p>
            <a:r>
              <a:rPr lang="en-US" dirty="0" smtClean="0"/>
              <a:t>Experimenter bias</a:t>
            </a:r>
          </a:p>
        </p:txBody>
      </p:sp>
      <p:sp>
        <p:nvSpPr>
          <p:cNvPr id="2" name="Title 1"/>
          <p:cNvSpPr>
            <a:spLocks noGrp="1"/>
          </p:cNvSpPr>
          <p:nvPr>
            <p:ph type="title"/>
          </p:nvPr>
        </p:nvSpPr>
        <p:spPr/>
        <p:txBody>
          <a:bodyPr/>
          <a:lstStyle/>
          <a:p>
            <a:r>
              <a:rPr lang="en-US" dirty="0" smtClean="0"/>
              <a:t>Problems in Experimental Research</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560858"/>
            <a:ext cx="7739527" cy="3763742"/>
          </a:xfrm>
          <a:prstGeom prst="rect">
            <a:avLst/>
          </a:prstGeom>
        </p:spPr>
      </p:pic>
    </p:spTree>
    <p:extLst>
      <p:ext uri="{BB962C8B-B14F-4D97-AF65-F5344CB8AC3E}">
        <p14:creationId xmlns:p14="http://schemas.microsoft.com/office/powerpoint/2010/main" val="3512998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 example experiment: Does Listening to Music While Studying Affect Learning?</a:t>
            </a:r>
            <a:endParaRPr lang="en-US" dirty="0"/>
          </a:p>
        </p:txBody>
      </p:sp>
      <p:pic>
        <p:nvPicPr>
          <p:cNvPr id="7" name="Picture 6"/>
          <p:cNvPicPr>
            <a:picLocks noChangeAspect="1"/>
          </p:cNvPicPr>
          <p:nvPr/>
        </p:nvPicPr>
        <p:blipFill rotWithShape="1">
          <a:blip r:embed="rId3"/>
          <a:srcRect l="12000" t="13334" r="36016" b="6841"/>
          <a:stretch/>
        </p:blipFill>
        <p:spPr>
          <a:xfrm>
            <a:off x="1447800" y="1310417"/>
            <a:ext cx="5822497" cy="5029200"/>
          </a:xfrm>
          <a:prstGeom prst="rect">
            <a:avLst/>
          </a:prstGeom>
        </p:spPr>
      </p:pic>
    </p:spTree>
    <p:extLst>
      <p:ext uri="{BB962C8B-B14F-4D97-AF65-F5344CB8AC3E}">
        <p14:creationId xmlns:p14="http://schemas.microsoft.com/office/powerpoint/2010/main" val="2714651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Studying the Effects of Time</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Cross-sectional design</a:t>
            </a:r>
          </a:p>
          <a:p>
            <a:r>
              <a:rPr lang="en-US" dirty="0" smtClean="0"/>
              <a:t>Longitudinal design</a:t>
            </a:r>
          </a:p>
          <a:p>
            <a:r>
              <a:rPr lang="en-US" dirty="0" smtClean="0"/>
              <a:t>Mixed longitudinal design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017520"/>
            <a:ext cx="6055676" cy="3383280"/>
          </a:xfrm>
          <a:prstGeom prst="rect">
            <a:avLst/>
          </a:prstGeom>
        </p:spPr>
      </p:pic>
    </p:spTree>
    <p:extLst>
      <p:ext uri="{BB962C8B-B14F-4D97-AF65-F5344CB8AC3E}">
        <p14:creationId xmlns:p14="http://schemas.microsoft.com/office/powerpoint/2010/main" val="1928394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Conducting Ethical Research</a:t>
            </a:r>
            <a:endParaRPr lang="en-US" dirty="0"/>
          </a:p>
        </p:txBody>
      </p:sp>
      <p:graphicFrame>
        <p:nvGraphicFramePr>
          <p:cNvPr id="5" name="Table 4"/>
          <p:cNvGraphicFramePr>
            <a:graphicFrameLocks noGrp="1"/>
          </p:cNvGraphicFramePr>
          <p:nvPr>
            <p:extLst/>
          </p:nvPr>
        </p:nvGraphicFramePr>
        <p:xfrm>
          <a:off x="304800" y="1295400"/>
          <a:ext cx="8534400" cy="4997450"/>
        </p:xfrm>
        <a:graphic>
          <a:graphicData uri="http://schemas.openxmlformats.org/drawingml/2006/table">
            <a:tbl>
              <a:tblPr firstRow="1" bandRow="1">
                <a:tableStyleId>{5C22544A-7EE6-4342-B048-85BDC9FD1C3A}</a:tableStyleId>
              </a:tblPr>
              <a:tblGrid>
                <a:gridCol w="8534400"/>
              </a:tblGrid>
              <a:tr h="412750">
                <a:tc>
                  <a:txBody>
                    <a:bodyPr/>
                    <a:lstStyle/>
                    <a:p>
                      <a:pPr algn="ctr"/>
                      <a:r>
                        <a:rPr lang="en-US" sz="2400" dirty="0" smtClean="0"/>
                        <a:t>American Psychological</a:t>
                      </a:r>
                      <a:r>
                        <a:rPr lang="en-US" sz="2400" baseline="0" dirty="0" smtClean="0"/>
                        <a:t> Association Guidelines</a:t>
                      </a:r>
                      <a:endParaRPr lang="en-US" sz="2400" dirty="0"/>
                    </a:p>
                  </a:txBody>
                  <a:tcPr/>
                </a:tc>
              </a:tr>
              <a:tr h="412750">
                <a:tc>
                  <a:txBody>
                    <a:bodyPr/>
                    <a:lstStyle/>
                    <a:p>
                      <a:r>
                        <a:rPr lang="en-US" sz="2000" dirty="0" smtClean="0"/>
                        <a:t>Do no harm.</a:t>
                      </a:r>
                      <a:endParaRPr lang="en-US" sz="2000" dirty="0"/>
                    </a:p>
                  </a:txBody>
                  <a:tcPr/>
                </a:tc>
              </a:tr>
              <a:tr h="412750">
                <a:tc>
                  <a:txBody>
                    <a:bodyPr/>
                    <a:lstStyle/>
                    <a:p>
                      <a:r>
                        <a:rPr lang="en-US" sz="2000" dirty="0" smtClean="0"/>
                        <a:t>Accurately describe risks to potential participants.</a:t>
                      </a:r>
                    </a:p>
                  </a:txBody>
                  <a:tcPr/>
                </a:tc>
              </a:tr>
              <a:tr h="412750">
                <a:tc>
                  <a:txBody>
                    <a:bodyPr/>
                    <a:lstStyle/>
                    <a:p>
                      <a:r>
                        <a:rPr lang="en-US" sz="2000" dirty="0" smtClean="0"/>
                        <a:t>Ensure that participation is voluntary.</a:t>
                      </a:r>
                      <a:endParaRPr lang="en-US" sz="2000" dirty="0"/>
                    </a:p>
                  </a:txBody>
                  <a:tcPr/>
                </a:tc>
              </a:tr>
              <a:tr h="412750">
                <a:tc>
                  <a:txBody>
                    <a:bodyPr/>
                    <a:lstStyle/>
                    <a:p>
                      <a:r>
                        <a:rPr lang="en-US" sz="2000" dirty="0" smtClean="0"/>
                        <a:t>Minimize discomfort</a:t>
                      </a:r>
                      <a:r>
                        <a:rPr lang="en-US" sz="2000" baseline="0" dirty="0" smtClean="0"/>
                        <a:t> to participants.</a:t>
                      </a:r>
                      <a:endParaRPr lang="en-US" sz="2000" dirty="0"/>
                    </a:p>
                  </a:txBody>
                  <a:tcPr/>
                </a:tc>
              </a:tr>
              <a:tr h="412750">
                <a:tc>
                  <a:txBody>
                    <a:bodyPr/>
                    <a:lstStyle/>
                    <a:p>
                      <a:r>
                        <a:rPr lang="en-US" sz="2000" dirty="0" smtClean="0"/>
                        <a:t>Maintain confidentiality.</a:t>
                      </a:r>
                      <a:endParaRPr lang="en-US" sz="2000" dirty="0"/>
                    </a:p>
                  </a:txBody>
                  <a:tcPr/>
                </a:tc>
              </a:tr>
              <a:tr h="412750">
                <a:tc>
                  <a:txBody>
                    <a:bodyPr/>
                    <a:lstStyle/>
                    <a:p>
                      <a:r>
                        <a:rPr lang="en-US" sz="2000" dirty="0" smtClean="0"/>
                        <a:t>Do not unnecessarily invade privacy.</a:t>
                      </a:r>
                      <a:endParaRPr lang="en-US" sz="2000" dirty="0"/>
                    </a:p>
                  </a:txBody>
                  <a:tcPr/>
                </a:tc>
              </a:tr>
              <a:tr h="412750">
                <a:tc>
                  <a:txBody>
                    <a:bodyPr/>
                    <a:lstStyle/>
                    <a:p>
                      <a:r>
                        <a:rPr lang="en-US" sz="2000" dirty="0" smtClean="0"/>
                        <a:t>Use deception only when absolutely necessary.</a:t>
                      </a:r>
                      <a:endParaRPr lang="en-US" sz="2000" dirty="0"/>
                    </a:p>
                  </a:txBody>
                  <a:tcPr/>
                </a:tc>
              </a:tr>
              <a:tr h="412750">
                <a:tc>
                  <a:txBody>
                    <a:bodyPr/>
                    <a:lstStyle/>
                    <a:p>
                      <a:r>
                        <a:rPr lang="en-US" sz="2000" dirty="0" smtClean="0"/>
                        <a:t>Provide debriefing to all participants.</a:t>
                      </a:r>
                      <a:endParaRPr lang="en-US" sz="2000" dirty="0"/>
                    </a:p>
                  </a:txBody>
                  <a:tcPr/>
                </a:tc>
              </a:tr>
              <a:tr h="412750">
                <a:tc>
                  <a:txBody>
                    <a:bodyPr/>
                    <a:lstStyle/>
                    <a:p>
                      <a:r>
                        <a:rPr lang="en-US" sz="2000" dirty="0" smtClean="0"/>
                        <a:t>Provide results and interpretations to participants.</a:t>
                      </a:r>
                      <a:endParaRPr lang="en-US" sz="2000" dirty="0"/>
                    </a:p>
                  </a:txBody>
                  <a:tcPr/>
                </a:tc>
              </a:tr>
              <a:tr h="412750">
                <a:tc>
                  <a:txBody>
                    <a:bodyPr/>
                    <a:lstStyle/>
                    <a:p>
                      <a:r>
                        <a:rPr lang="en-US" sz="2000" dirty="0" smtClean="0"/>
                        <a:t>Treat participants with dignity and respect.</a:t>
                      </a:r>
                      <a:endParaRPr lang="en-US" sz="2000" dirty="0"/>
                    </a:p>
                  </a:txBody>
                  <a:tcPr/>
                </a:tc>
              </a:tr>
              <a:tr h="412750">
                <a:tc>
                  <a:txBody>
                    <a:bodyPr/>
                    <a:lstStyle/>
                    <a:p>
                      <a:r>
                        <a:rPr lang="en-US" sz="2000" dirty="0" smtClean="0"/>
                        <a:t>Allow participants</a:t>
                      </a:r>
                      <a:r>
                        <a:rPr lang="en-US" sz="2000" baseline="0" dirty="0" smtClean="0"/>
                        <a:t> to withdraw at any time for any reason.</a:t>
                      </a:r>
                      <a:endParaRPr lang="en-US" sz="2000" dirty="0"/>
                    </a:p>
                  </a:txBody>
                  <a:tcPr/>
                </a:tc>
              </a:tr>
            </a:tbl>
          </a:graphicData>
        </a:graphic>
      </p:graphicFrame>
    </p:spTree>
    <p:extLst>
      <p:ext uri="{BB962C8B-B14F-4D97-AF65-F5344CB8AC3E}">
        <p14:creationId xmlns:p14="http://schemas.microsoft.com/office/powerpoint/2010/main" val="3619633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Can be controversial</a:t>
            </a:r>
          </a:p>
          <a:p>
            <a:r>
              <a:rPr lang="en-US" dirty="0" smtClean="0"/>
              <a:t>APA guidelines for what kind of research is permissible</a:t>
            </a:r>
          </a:p>
        </p:txBody>
      </p:sp>
      <p:sp>
        <p:nvSpPr>
          <p:cNvPr id="2" name="Title 1"/>
          <p:cNvSpPr>
            <a:spLocks noGrp="1"/>
          </p:cNvSpPr>
          <p:nvPr>
            <p:ph type="title"/>
          </p:nvPr>
        </p:nvSpPr>
        <p:spPr/>
        <p:txBody>
          <a:bodyPr/>
          <a:lstStyle/>
          <a:p>
            <a:r>
              <a:rPr lang="en-US" dirty="0" smtClean="0"/>
              <a:t>Conducting Animal Research</a:t>
            </a:r>
            <a:endParaRPr lang="en-US" dirty="0"/>
          </a:p>
        </p:txBody>
      </p:sp>
      <p:pic>
        <p:nvPicPr>
          <p:cNvPr id="3" name="Picture 2"/>
          <p:cNvPicPr>
            <a:picLocks noChangeAspect="1"/>
          </p:cNvPicPr>
          <p:nvPr/>
        </p:nvPicPr>
        <p:blipFill>
          <a:blip r:embed="rId3"/>
          <a:stretch>
            <a:fillRect/>
          </a:stretch>
        </p:blipFill>
        <p:spPr>
          <a:xfrm>
            <a:off x="2025231" y="2895600"/>
            <a:ext cx="5017338" cy="3352800"/>
          </a:xfrm>
          <a:prstGeom prst="rect">
            <a:avLst/>
          </a:prstGeom>
        </p:spPr>
      </p:pic>
    </p:spTree>
    <p:extLst>
      <p:ext uri="{BB962C8B-B14F-4D97-AF65-F5344CB8AC3E}">
        <p14:creationId xmlns:p14="http://schemas.microsoft.com/office/powerpoint/2010/main" val="410841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pPr lvl="0"/>
            <a:r>
              <a:rPr lang="en-US" dirty="0" smtClean="0">
                <a:solidFill>
                  <a:schemeClr val="tx1"/>
                </a:solidFill>
              </a:rPr>
              <a:t>Prisoners</a:t>
            </a:r>
            <a:r>
              <a:rPr lang="en-US" dirty="0">
                <a:solidFill>
                  <a:schemeClr val="tx1"/>
                </a:solidFill>
              </a:rPr>
              <a:t>, soldiers, and mental patients </a:t>
            </a:r>
            <a:r>
              <a:rPr lang="en-US" dirty="0" smtClean="0">
                <a:solidFill>
                  <a:schemeClr val="tx1"/>
                </a:solidFill>
              </a:rPr>
              <a:t>were deliberately exposed to </a:t>
            </a:r>
            <a:r>
              <a:rPr lang="en-US" dirty="0">
                <a:solidFill>
                  <a:schemeClr val="tx1"/>
                </a:solidFill>
              </a:rPr>
              <a:t>syphilis and gonorrhea to test the effectiveness of </a:t>
            </a:r>
            <a:r>
              <a:rPr lang="en-US" dirty="0" smtClean="0">
                <a:solidFill>
                  <a:schemeClr val="tx1"/>
                </a:solidFill>
              </a:rPr>
              <a:t>penicillin</a:t>
            </a:r>
            <a:endParaRPr lang="en-US" dirty="0">
              <a:solidFill>
                <a:schemeClr val="tx1"/>
              </a:solidFill>
            </a:endParaRPr>
          </a:p>
          <a:p>
            <a:endParaRPr lang="en-US" dirty="0"/>
          </a:p>
        </p:txBody>
      </p:sp>
      <p:sp>
        <p:nvSpPr>
          <p:cNvPr id="2" name="Title 1"/>
          <p:cNvSpPr>
            <a:spLocks noGrp="1"/>
          </p:cNvSpPr>
          <p:nvPr>
            <p:ph type="title"/>
          </p:nvPr>
        </p:nvSpPr>
        <p:spPr/>
        <p:txBody>
          <a:bodyPr/>
          <a:lstStyle/>
          <a:p>
            <a:r>
              <a:rPr lang="en-US" dirty="0" smtClean="0"/>
              <a:t>Ethically Questionable Research: The Tuskegee Syphilis Experiments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784542"/>
            <a:ext cx="4952999" cy="3566160"/>
          </a:xfrm>
          <a:prstGeom prst="rect">
            <a:avLst/>
          </a:prstGeom>
        </p:spPr>
      </p:pic>
    </p:spTree>
    <p:extLst>
      <p:ext uri="{BB962C8B-B14F-4D97-AF65-F5344CB8AC3E}">
        <p14:creationId xmlns:p14="http://schemas.microsoft.com/office/powerpoint/2010/main" val="1482070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a:t>Cite </a:t>
            </a:r>
            <a:r>
              <a:rPr lang="en-US" dirty="0" smtClean="0"/>
              <a:t>your research references</a:t>
            </a:r>
            <a:r>
              <a:rPr lang="en-US" dirty="0"/>
              <a:t>!</a:t>
            </a:r>
          </a:p>
        </p:txBody>
      </p:sp>
      <p:sp>
        <p:nvSpPr>
          <p:cNvPr id="2" name="Title 1"/>
          <p:cNvSpPr>
            <a:spLocks noGrp="1"/>
          </p:cNvSpPr>
          <p:nvPr>
            <p:ph type="title"/>
          </p:nvPr>
        </p:nvSpPr>
        <p:spPr/>
        <p:txBody>
          <a:bodyPr/>
          <a:lstStyle/>
          <a:p>
            <a:r>
              <a:rPr lang="en-US" dirty="0" smtClean="0"/>
              <a:t>Another Kind of Research Ethics Violation: Plagiarism</a:t>
            </a:r>
            <a:endParaRPr lang="en-US" dirty="0"/>
          </a:p>
        </p:txBody>
      </p:sp>
      <p:pic>
        <p:nvPicPr>
          <p:cNvPr id="3" name="Picture 2"/>
          <p:cNvPicPr>
            <a:picLocks noChangeAspect="1"/>
          </p:cNvPicPr>
          <p:nvPr/>
        </p:nvPicPr>
        <p:blipFill>
          <a:blip r:embed="rId3"/>
          <a:stretch>
            <a:fillRect/>
          </a:stretch>
        </p:blipFill>
        <p:spPr>
          <a:xfrm>
            <a:off x="57150" y="2362200"/>
            <a:ext cx="9086850" cy="3257550"/>
          </a:xfrm>
          <a:prstGeom prst="rect">
            <a:avLst/>
          </a:prstGeom>
        </p:spPr>
      </p:pic>
    </p:spTree>
    <p:extLst>
      <p:ext uri="{BB962C8B-B14F-4D97-AF65-F5344CB8AC3E}">
        <p14:creationId xmlns:p14="http://schemas.microsoft.com/office/powerpoint/2010/main" val="3940600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Behavioral Statistics</a:t>
            </a:r>
            <a:endParaRPr lang="en-US" dirty="0"/>
          </a:p>
        </p:txBody>
      </p:sp>
      <p:sp>
        <p:nvSpPr>
          <p:cNvPr id="2" name="Content Placeholder 1"/>
          <p:cNvSpPr>
            <a:spLocks noGrp="1"/>
          </p:cNvSpPr>
          <p:nvPr>
            <p:ph sz="half" idx="2"/>
          </p:nvPr>
        </p:nvSpPr>
        <p:spPr>
          <a:xfrm>
            <a:off x="342900" y="1371600"/>
            <a:ext cx="4686300" cy="4921406"/>
          </a:xfrm>
        </p:spPr>
        <p:txBody>
          <a:bodyPr/>
          <a:lstStyle/>
          <a:p>
            <a:r>
              <a:rPr lang="en-US" dirty="0" smtClean="0"/>
              <a:t>This section covers:</a:t>
            </a:r>
          </a:p>
          <a:p>
            <a:pPr lvl="1"/>
            <a:r>
              <a:rPr lang="en-US" dirty="0" smtClean="0"/>
              <a:t>Issues in measurement</a:t>
            </a:r>
          </a:p>
          <a:p>
            <a:pPr lvl="1"/>
            <a:r>
              <a:rPr lang="en-US" dirty="0" smtClean="0"/>
              <a:t>Descriptive statistics</a:t>
            </a:r>
          </a:p>
          <a:p>
            <a:pPr lvl="1"/>
            <a:r>
              <a:rPr lang="en-US" dirty="0" smtClean="0"/>
              <a:t>Inferential statistics</a:t>
            </a:r>
          </a:p>
        </p:txBody>
      </p:sp>
    </p:spTree>
    <p:extLst>
      <p:ext uri="{BB962C8B-B14F-4D97-AF65-F5344CB8AC3E}">
        <p14:creationId xmlns:p14="http://schemas.microsoft.com/office/powerpoint/2010/main" val="2936306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Plato (427–347 BCE) to René Descartes (1596–1650)</a:t>
            </a:r>
          </a:p>
          <a:p>
            <a:pPr lvl="1"/>
            <a:r>
              <a:rPr lang="en-US" dirty="0" smtClean="0"/>
              <a:t>Pondered the relationship between the mind and body, and between knowledge and experience</a:t>
            </a:r>
          </a:p>
          <a:p>
            <a:r>
              <a:rPr lang="en-US" dirty="0" smtClean="0"/>
              <a:t>Empiricists such as Locke (1632-1704)</a:t>
            </a:r>
          </a:p>
          <a:p>
            <a:pPr lvl="1"/>
            <a:r>
              <a:rPr lang="en-US" dirty="0" smtClean="0"/>
              <a:t>Viewed the mind as a blank slate</a:t>
            </a:r>
          </a:p>
          <a:p>
            <a:r>
              <a:rPr lang="en-US" dirty="0" smtClean="0"/>
              <a:t>Eventually, philosophical concepts and a physiological understanding of the brain merged into what we now call “psychology”</a:t>
            </a:r>
          </a:p>
        </p:txBody>
      </p:sp>
      <p:sp>
        <p:nvSpPr>
          <p:cNvPr id="2" name="Title 1"/>
          <p:cNvSpPr>
            <a:spLocks noGrp="1"/>
          </p:cNvSpPr>
          <p:nvPr>
            <p:ph type="title"/>
          </p:nvPr>
        </p:nvSpPr>
        <p:spPr/>
        <p:txBody>
          <a:bodyPr/>
          <a:lstStyle/>
          <a:p>
            <a:r>
              <a:rPr lang="en-US" dirty="0" smtClean="0"/>
              <a:t>The Roots of Psychology – Philosophy </a:t>
            </a:r>
            <a:endParaRPr lang="en-US" dirty="0"/>
          </a:p>
        </p:txBody>
      </p:sp>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Reliability: consistency </a:t>
            </a:r>
          </a:p>
          <a:p>
            <a:r>
              <a:rPr lang="en-US" dirty="0" smtClean="0">
                <a:solidFill>
                  <a:schemeClr val="tx1"/>
                </a:solidFill>
              </a:rPr>
              <a:t>Validity: accuracy</a:t>
            </a:r>
          </a:p>
          <a:p>
            <a:endParaRPr lang="en-US" dirty="0" smtClean="0"/>
          </a:p>
          <a:p>
            <a:pPr lvl="1"/>
            <a:endParaRPr lang="en-US" dirty="0" smtClean="0"/>
          </a:p>
        </p:txBody>
      </p:sp>
      <p:sp>
        <p:nvSpPr>
          <p:cNvPr id="2" name="Title 1"/>
          <p:cNvSpPr>
            <a:spLocks noGrp="1"/>
          </p:cNvSpPr>
          <p:nvPr>
            <p:ph type="title"/>
          </p:nvPr>
        </p:nvSpPr>
        <p:spPr/>
        <p:txBody>
          <a:bodyPr/>
          <a:lstStyle/>
          <a:p>
            <a:r>
              <a:rPr lang="en-US" dirty="0" smtClean="0"/>
              <a:t>Issues in Measurement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10" y="2667000"/>
            <a:ext cx="7778390" cy="3526643"/>
          </a:xfrm>
          <a:prstGeom prst="rect">
            <a:avLst/>
          </a:prstGeom>
        </p:spPr>
      </p:pic>
    </p:spTree>
    <p:extLst>
      <p:ext uri="{BB962C8B-B14F-4D97-AF65-F5344CB8AC3E}">
        <p14:creationId xmlns:p14="http://schemas.microsoft.com/office/powerpoint/2010/main" val="2373640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Find meaningful patterns and summaries in large sets of data</a:t>
            </a:r>
          </a:p>
          <a:p>
            <a:pPr lvl="1"/>
            <a:r>
              <a:rPr lang="en-US" dirty="0" smtClean="0"/>
              <a:t>Measures of Central Tendency</a:t>
            </a:r>
            <a:endParaRPr lang="en-US" dirty="0"/>
          </a:p>
        </p:txBody>
      </p:sp>
      <p:sp>
        <p:nvSpPr>
          <p:cNvPr id="2" name="Title 1"/>
          <p:cNvSpPr>
            <a:spLocks noGrp="1"/>
          </p:cNvSpPr>
          <p:nvPr>
            <p:ph type="title"/>
          </p:nvPr>
        </p:nvSpPr>
        <p:spPr/>
        <p:txBody>
          <a:bodyPr/>
          <a:lstStyle/>
          <a:p>
            <a:r>
              <a:rPr lang="en-US" dirty="0" smtClean="0"/>
              <a:t>Descriptive Statistics</a:t>
            </a:r>
            <a:endParaRPr lang="en-US" dirty="0"/>
          </a:p>
        </p:txBody>
      </p:sp>
      <p:pic>
        <p:nvPicPr>
          <p:cNvPr id="3" name="Picture 2"/>
          <p:cNvPicPr>
            <a:picLocks noChangeAspect="1"/>
          </p:cNvPicPr>
          <p:nvPr/>
        </p:nvPicPr>
        <p:blipFill>
          <a:blip r:embed="rId3"/>
          <a:stretch>
            <a:fillRect/>
          </a:stretch>
        </p:blipFill>
        <p:spPr>
          <a:xfrm>
            <a:off x="1223962" y="2809875"/>
            <a:ext cx="6619875" cy="3667125"/>
          </a:xfrm>
          <a:prstGeom prst="rect">
            <a:avLst/>
          </a:prstGeom>
        </p:spPr>
      </p:pic>
    </p:spTree>
    <p:extLst>
      <p:ext uri="{BB962C8B-B14F-4D97-AF65-F5344CB8AC3E}">
        <p14:creationId xmlns:p14="http://schemas.microsoft.com/office/powerpoint/2010/main" val="2214186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Mean</a:t>
            </a:r>
            <a:endParaRPr lang="en-US" dirty="0"/>
          </a:p>
        </p:txBody>
      </p:sp>
      <p:sp>
        <p:nvSpPr>
          <p:cNvPr id="4" name="Content Placeholder 2"/>
          <p:cNvSpPr txBox="1">
            <a:spLocks/>
          </p:cNvSpPr>
          <p:nvPr/>
        </p:nvSpPr>
        <p:spPr bwMode="auto">
          <a:xfrm>
            <a:off x="304800" y="1326994"/>
            <a:ext cx="8458200" cy="2377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 numeric average of a data set.</a:t>
            </a:r>
          </a:p>
          <a:p>
            <a:pPr lvl="1"/>
            <a:r>
              <a:rPr lang="en-US" dirty="0" smtClean="0"/>
              <a:t>Can be skewed by extreme values.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8" y="2362200"/>
            <a:ext cx="8948692" cy="3657600"/>
          </a:xfrm>
          <a:prstGeom prst="rect">
            <a:avLst/>
          </a:prstGeom>
        </p:spPr>
      </p:pic>
    </p:spTree>
    <p:extLst>
      <p:ext uri="{BB962C8B-B14F-4D97-AF65-F5344CB8AC3E}">
        <p14:creationId xmlns:p14="http://schemas.microsoft.com/office/powerpoint/2010/main" val="1121482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Median</a:t>
            </a:r>
            <a:endParaRPr lang="en-US" dirty="0"/>
          </a:p>
        </p:txBody>
      </p:sp>
      <p:sp>
        <p:nvSpPr>
          <p:cNvPr id="4" name="Content Placeholder 2"/>
          <p:cNvSpPr txBox="1">
            <a:spLocks/>
          </p:cNvSpPr>
          <p:nvPr/>
        </p:nvSpPr>
        <p:spPr bwMode="auto">
          <a:xfrm>
            <a:off x="304800" y="1326994"/>
            <a:ext cx="8458200" cy="2377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halfway mark in a set </a:t>
            </a:r>
            <a:r>
              <a:rPr lang="en-US" dirty="0" smtClean="0"/>
              <a:t>of data</a:t>
            </a:r>
            <a:r>
              <a:rPr lang="en-US" dirty="0"/>
              <a:t>, with half of the scores above </a:t>
            </a:r>
            <a:r>
              <a:rPr lang="en-US" dirty="0" smtClean="0"/>
              <a:t>and half below</a:t>
            </a:r>
            <a:endParaRPr lang="en-US" dirty="0"/>
          </a:p>
        </p:txBody>
      </p:sp>
      <p:pic>
        <p:nvPicPr>
          <p:cNvPr id="6" name="Content Placeholder 5"/>
          <p:cNvPicPr>
            <a:picLocks noGrp="1" noChangeAspect="1"/>
          </p:cNvPicPr>
          <p:nvPr>
            <p:ph sz="half" idx="2"/>
          </p:nvPr>
        </p:nvPicPr>
        <p:blipFill>
          <a:blip r:embed="rId3"/>
          <a:stretch>
            <a:fillRect/>
          </a:stretch>
        </p:blipFill>
        <p:spPr>
          <a:xfrm>
            <a:off x="2286000" y="2362200"/>
            <a:ext cx="3777762" cy="4023360"/>
          </a:xfrm>
          <a:prstGeom prst="rect">
            <a:avLst/>
          </a:prstGeom>
        </p:spPr>
      </p:pic>
      <p:pic>
        <p:nvPicPr>
          <p:cNvPr id="7" name="Picture 6"/>
          <p:cNvPicPr>
            <a:picLocks noChangeAspect="1"/>
          </p:cNvPicPr>
          <p:nvPr/>
        </p:nvPicPr>
        <p:blipFill>
          <a:blip r:embed="rId4"/>
          <a:stretch>
            <a:fillRect/>
          </a:stretch>
        </p:blipFill>
        <p:spPr>
          <a:xfrm>
            <a:off x="6324600" y="5181600"/>
            <a:ext cx="1356802" cy="1005840"/>
          </a:xfrm>
          <a:prstGeom prst="rect">
            <a:avLst/>
          </a:prstGeom>
        </p:spPr>
      </p:pic>
    </p:spTree>
    <p:extLst>
      <p:ext uri="{BB962C8B-B14F-4D97-AF65-F5344CB8AC3E}">
        <p14:creationId xmlns:p14="http://schemas.microsoft.com/office/powerpoint/2010/main" val="1991416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a:t>The most frequently </a:t>
            </a:r>
            <a:r>
              <a:rPr lang="en-US" dirty="0" smtClean="0"/>
              <a:t>occurring score </a:t>
            </a:r>
            <a:r>
              <a:rPr lang="en-US" dirty="0"/>
              <a:t>in a set of </a:t>
            </a:r>
            <a:r>
              <a:rPr lang="en-US" dirty="0" smtClean="0"/>
              <a:t>data</a:t>
            </a:r>
            <a:endParaRPr lang="en-US" dirty="0"/>
          </a:p>
        </p:txBody>
      </p:sp>
      <p:sp>
        <p:nvSpPr>
          <p:cNvPr id="2" name="Title 1"/>
          <p:cNvSpPr>
            <a:spLocks noGrp="1"/>
          </p:cNvSpPr>
          <p:nvPr>
            <p:ph type="title"/>
          </p:nvPr>
        </p:nvSpPr>
        <p:spPr/>
        <p:txBody>
          <a:bodyPr/>
          <a:lstStyle/>
          <a:p>
            <a:r>
              <a:rPr lang="en-US" dirty="0" smtClean="0"/>
              <a:t>The Mode</a:t>
            </a:r>
            <a:endParaRPr lang="en-US" dirty="0"/>
          </a:p>
        </p:txBody>
      </p:sp>
      <p:pic>
        <p:nvPicPr>
          <p:cNvPr id="4" name="Picture 3"/>
          <p:cNvPicPr>
            <a:picLocks noChangeAspect="1"/>
          </p:cNvPicPr>
          <p:nvPr/>
        </p:nvPicPr>
        <p:blipFill>
          <a:blip r:embed="rId3"/>
          <a:stretch>
            <a:fillRect/>
          </a:stretch>
        </p:blipFill>
        <p:spPr>
          <a:xfrm>
            <a:off x="342799" y="2499360"/>
            <a:ext cx="8448541" cy="3749040"/>
          </a:xfrm>
          <a:prstGeom prst="rect">
            <a:avLst/>
          </a:prstGeom>
        </p:spPr>
      </p:pic>
    </p:spTree>
    <p:extLst>
      <p:ext uri="{BB962C8B-B14F-4D97-AF65-F5344CB8AC3E}">
        <p14:creationId xmlns:p14="http://schemas.microsoft.com/office/powerpoint/2010/main" val="3508768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189" y="1752600"/>
            <a:ext cx="8848725" cy="4438650"/>
          </a:xfrm>
          <a:prstGeom prst="rect">
            <a:avLst/>
          </a:prstGeom>
        </p:spPr>
      </p:pic>
      <p:sp>
        <p:nvSpPr>
          <p:cNvPr id="4" name="Content Placeholder 3"/>
          <p:cNvSpPr>
            <a:spLocks noGrp="1"/>
          </p:cNvSpPr>
          <p:nvPr>
            <p:ph sz="half" idx="2"/>
          </p:nvPr>
        </p:nvSpPr>
        <p:spPr/>
        <p:txBody>
          <a:bodyPr/>
          <a:lstStyle/>
          <a:p>
            <a:r>
              <a:rPr lang="en-US" dirty="0" smtClean="0"/>
              <a:t>Measures how tightly clustered a group of scores is around the mean</a:t>
            </a:r>
            <a:endParaRPr lang="en-US" dirty="0"/>
          </a:p>
        </p:txBody>
      </p:sp>
      <p:sp>
        <p:nvSpPr>
          <p:cNvPr id="2" name="Title 1"/>
          <p:cNvSpPr>
            <a:spLocks noGrp="1"/>
          </p:cNvSpPr>
          <p:nvPr>
            <p:ph type="title"/>
          </p:nvPr>
        </p:nvSpPr>
        <p:spPr/>
        <p:txBody>
          <a:bodyPr/>
          <a:lstStyle/>
          <a:p>
            <a:r>
              <a:rPr lang="en-US" dirty="0" smtClean="0"/>
              <a:t>Standard Deviation</a:t>
            </a:r>
            <a:endParaRPr lang="en-US" dirty="0"/>
          </a:p>
        </p:txBody>
      </p:sp>
    </p:spTree>
    <p:extLst>
      <p:ext uri="{BB962C8B-B14F-4D97-AF65-F5344CB8AC3E}">
        <p14:creationId xmlns:p14="http://schemas.microsoft.com/office/powerpoint/2010/main" val="1219291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Reach conclusions about data</a:t>
            </a:r>
          </a:p>
          <a:p>
            <a:endParaRPr lang="en-US" dirty="0" smtClean="0"/>
          </a:p>
        </p:txBody>
      </p:sp>
      <p:sp>
        <p:nvSpPr>
          <p:cNvPr id="2" name="Title 1"/>
          <p:cNvSpPr>
            <a:spLocks noGrp="1"/>
          </p:cNvSpPr>
          <p:nvPr>
            <p:ph type="title"/>
          </p:nvPr>
        </p:nvSpPr>
        <p:spPr/>
        <p:txBody>
          <a:bodyPr/>
          <a:lstStyle/>
          <a:p>
            <a:r>
              <a:rPr lang="en-US" dirty="0" smtClean="0"/>
              <a:t>Inferential Statistics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8502316" cy="4038600"/>
          </a:xfrm>
          <a:prstGeom prst="rect">
            <a:avLst/>
          </a:prstGeom>
        </p:spPr>
      </p:pic>
    </p:spTree>
    <p:extLst>
      <p:ext uri="{BB962C8B-B14F-4D97-AF65-F5344CB8AC3E}">
        <p14:creationId xmlns:p14="http://schemas.microsoft.com/office/powerpoint/2010/main" val="2035088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A statistical analysis of many prior experiments </a:t>
            </a:r>
            <a:endParaRPr lang="en-US" dirty="0"/>
          </a:p>
        </p:txBody>
      </p:sp>
      <p:sp>
        <p:nvSpPr>
          <p:cNvPr id="3" name="Title 2"/>
          <p:cNvSpPr>
            <a:spLocks noGrp="1"/>
          </p:cNvSpPr>
          <p:nvPr>
            <p:ph type="title"/>
          </p:nvPr>
        </p:nvSpPr>
        <p:spPr/>
        <p:txBody>
          <a:bodyPr/>
          <a:lstStyle/>
          <a:p>
            <a:r>
              <a:rPr lang="en-US" dirty="0" smtClean="0"/>
              <a:t>Example: A Meta-Analysis of Video Game Violence and Aggression </a:t>
            </a:r>
            <a:endParaRPr lang="en-US" dirty="0"/>
          </a:p>
        </p:txBody>
      </p:sp>
      <p:pic>
        <p:nvPicPr>
          <p:cNvPr id="6" name="Picture 5"/>
          <p:cNvPicPr>
            <a:picLocks noChangeAspect="1"/>
          </p:cNvPicPr>
          <p:nvPr/>
        </p:nvPicPr>
        <p:blipFill>
          <a:blip r:embed="rId3"/>
          <a:stretch>
            <a:fillRect/>
          </a:stretch>
        </p:blipFill>
        <p:spPr>
          <a:xfrm>
            <a:off x="1524000" y="1828800"/>
            <a:ext cx="5630994" cy="4572000"/>
          </a:xfrm>
          <a:prstGeom prst="rect">
            <a:avLst/>
          </a:prstGeom>
        </p:spPr>
      </p:pic>
    </p:spTree>
    <p:extLst>
      <p:ext uri="{BB962C8B-B14F-4D97-AF65-F5344CB8AC3E}">
        <p14:creationId xmlns:p14="http://schemas.microsoft.com/office/powerpoint/2010/main" val="1754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Key idea: our consciousness can be broken down into its essential elements</a:t>
            </a:r>
          </a:p>
        </p:txBody>
      </p:sp>
      <p:sp>
        <p:nvSpPr>
          <p:cNvPr id="2" name="Title 1"/>
          <p:cNvSpPr>
            <a:spLocks noGrp="1"/>
          </p:cNvSpPr>
          <p:nvPr>
            <p:ph type="title"/>
          </p:nvPr>
        </p:nvSpPr>
        <p:spPr/>
        <p:txBody>
          <a:bodyPr/>
          <a:lstStyle/>
          <a:p>
            <a:r>
              <a:rPr lang="en-US" dirty="0"/>
              <a:t>Structuralism – Wilhelm Wundt (</a:t>
            </a:r>
            <a:r>
              <a:rPr lang="en-US" dirty="0">
                <a:solidFill>
                  <a:schemeClr val="tx1"/>
                </a:solidFill>
              </a:rPr>
              <a:t>1832–1920) and Edward </a:t>
            </a:r>
            <a:r>
              <a:rPr lang="en-US" dirty="0" smtClean="0">
                <a:solidFill>
                  <a:schemeClr val="tx1"/>
                </a:solidFill>
              </a:rPr>
              <a:t>Titchener </a:t>
            </a:r>
            <a:r>
              <a:rPr lang="en-US" dirty="0">
                <a:solidFill>
                  <a:schemeClr val="tx1"/>
                </a:solidFill>
              </a:rPr>
              <a:t>(1867–1923)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347" y="2407920"/>
            <a:ext cx="4711445" cy="3840480"/>
          </a:xfrm>
          <a:prstGeom prst="rect">
            <a:avLst/>
          </a:prstGeom>
        </p:spPr>
      </p:pic>
    </p:spTree>
    <p:extLst>
      <p:ext uri="{BB962C8B-B14F-4D97-AF65-F5344CB8AC3E}">
        <p14:creationId xmlns:p14="http://schemas.microsoft.com/office/powerpoint/2010/main" val="3559673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personal observation of our own thoughts, feelings, and behaviors</a:t>
            </a:r>
          </a:p>
          <a:p>
            <a:pPr lvl="1"/>
            <a:r>
              <a:rPr lang="en-US" dirty="0" smtClean="0"/>
              <a:t>Ignore what this object </a:t>
            </a:r>
            <a:r>
              <a:rPr lang="en-US" i="1" dirty="0" smtClean="0"/>
              <a:t>is</a:t>
            </a:r>
            <a:r>
              <a:rPr lang="en-US" dirty="0" smtClean="0"/>
              <a:t>, and instead, describe your conscious experience of it  </a:t>
            </a:r>
          </a:p>
        </p:txBody>
      </p:sp>
      <p:sp>
        <p:nvSpPr>
          <p:cNvPr id="2" name="Title 1"/>
          <p:cNvSpPr>
            <a:spLocks noGrp="1"/>
          </p:cNvSpPr>
          <p:nvPr>
            <p:ph type="title"/>
          </p:nvPr>
        </p:nvSpPr>
        <p:spPr/>
        <p:txBody>
          <a:bodyPr/>
          <a:lstStyle/>
          <a:p>
            <a:r>
              <a:rPr lang="en-US" dirty="0"/>
              <a:t>Structuralism – </a:t>
            </a:r>
            <a:r>
              <a:rPr lang="en-US" dirty="0" smtClean="0"/>
              <a:t>Introspection</a:t>
            </a:r>
            <a:endParaRPr lang="en-US" dirty="0"/>
          </a:p>
        </p:txBody>
      </p:sp>
      <p:pic>
        <p:nvPicPr>
          <p:cNvPr id="9" name="Picture 8"/>
          <p:cNvPicPr>
            <a:picLocks noChangeAspect="1"/>
          </p:cNvPicPr>
          <p:nvPr/>
        </p:nvPicPr>
        <p:blipFill>
          <a:blip r:embed="rId3"/>
          <a:stretch>
            <a:fillRect/>
          </a:stretch>
        </p:blipFill>
        <p:spPr>
          <a:xfrm>
            <a:off x="2971800" y="3241742"/>
            <a:ext cx="4319028" cy="3108960"/>
          </a:xfrm>
          <a:prstGeom prst="rect">
            <a:avLst/>
          </a:prstGeom>
        </p:spPr>
      </p:pic>
    </p:spTree>
    <p:extLst>
      <p:ext uri="{BB962C8B-B14F-4D97-AF65-F5344CB8AC3E}">
        <p14:creationId xmlns:p14="http://schemas.microsoft.com/office/powerpoint/2010/main" val="3280425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Key idea: our consciousness serves an adaptive purpose by helping us survive</a:t>
            </a:r>
            <a:endParaRPr lang="en-US" dirty="0"/>
          </a:p>
        </p:txBody>
      </p:sp>
      <p:sp>
        <p:nvSpPr>
          <p:cNvPr id="2" name="Title 1"/>
          <p:cNvSpPr>
            <a:spLocks noGrp="1"/>
          </p:cNvSpPr>
          <p:nvPr>
            <p:ph type="title"/>
          </p:nvPr>
        </p:nvSpPr>
        <p:spPr/>
        <p:txBody>
          <a:bodyPr/>
          <a:lstStyle/>
          <a:p>
            <a:r>
              <a:rPr lang="en-US" dirty="0"/>
              <a:t>Functionalism – </a:t>
            </a:r>
            <a:r>
              <a:rPr lang="en-US" dirty="0" smtClean="0"/>
              <a:t>William James (1842–1910) </a:t>
            </a:r>
            <a:endParaRPr lang="en-US" dirty="0"/>
          </a:p>
        </p:txBody>
      </p:sp>
      <p:pic>
        <p:nvPicPr>
          <p:cNvPr id="3" name="Picture 2"/>
          <p:cNvPicPr>
            <a:picLocks noChangeAspect="1"/>
          </p:cNvPicPr>
          <p:nvPr/>
        </p:nvPicPr>
        <p:blipFill>
          <a:blip r:embed="rId3"/>
          <a:stretch>
            <a:fillRect/>
          </a:stretch>
        </p:blipFill>
        <p:spPr>
          <a:xfrm>
            <a:off x="2663802" y="2461260"/>
            <a:ext cx="3740196" cy="3749040"/>
          </a:xfrm>
          <a:prstGeom prst="rect">
            <a:avLst/>
          </a:prstGeom>
        </p:spPr>
      </p:pic>
    </p:spTree>
    <p:extLst>
      <p:ext uri="{BB962C8B-B14F-4D97-AF65-F5344CB8AC3E}">
        <p14:creationId xmlns:p14="http://schemas.microsoft.com/office/powerpoint/2010/main" val="853636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Key idea: our behavior </a:t>
            </a:r>
            <a:r>
              <a:rPr lang="en-US" dirty="0"/>
              <a:t>is deeply </a:t>
            </a:r>
            <a:r>
              <a:rPr lang="en-US" dirty="0" smtClean="0"/>
              <a:t>influenced by </a:t>
            </a:r>
            <a:r>
              <a:rPr lang="en-US" dirty="0"/>
              <a:t>unconscious thoughts</a:t>
            </a:r>
            <a:r>
              <a:rPr lang="en-US" dirty="0" smtClean="0"/>
              <a:t>, impulses</a:t>
            </a:r>
            <a:r>
              <a:rPr lang="en-US" dirty="0"/>
              <a:t>, and </a:t>
            </a:r>
            <a:r>
              <a:rPr lang="en-US" dirty="0" smtClean="0"/>
              <a:t>desires</a:t>
            </a:r>
          </a:p>
          <a:p>
            <a:pPr lvl="1"/>
            <a:r>
              <a:rPr lang="en-US" dirty="0" smtClean="0"/>
              <a:t>Many unconscious drives are sexual or destructive in nature.</a:t>
            </a:r>
          </a:p>
        </p:txBody>
      </p:sp>
      <p:sp>
        <p:nvSpPr>
          <p:cNvPr id="2" name="Title 1"/>
          <p:cNvSpPr>
            <a:spLocks noGrp="1"/>
          </p:cNvSpPr>
          <p:nvPr>
            <p:ph type="title"/>
          </p:nvPr>
        </p:nvSpPr>
        <p:spPr/>
        <p:txBody>
          <a:bodyPr/>
          <a:lstStyle/>
          <a:p>
            <a:r>
              <a:rPr lang="en-US" dirty="0" smtClean="0"/>
              <a:t>Psychodynamic </a:t>
            </a:r>
            <a:r>
              <a:rPr lang="en-US" dirty="0"/>
              <a:t>Theory </a:t>
            </a:r>
            <a:r>
              <a:rPr lang="en-US" dirty="0" smtClean="0"/>
              <a:t>–</a:t>
            </a:r>
            <a:br>
              <a:rPr lang="en-US" dirty="0" smtClean="0"/>
            </a:br>
            <a:r>
              <a:rPr lang="en-US" dirty="0" smtClean="0"/>
              <a:t>Sigmund Freud </a:t>
            </a:r>
            <a:r>
              <a:rPr lang="en-US" dirty="0"/>
              <a:t>(1856–1939) </a:t>
            </a:r>
          </a:p>
        </p:txBody>
      </p:sp>
      <p:pic>
        <p:nvPicPr>
          <p:cNvPr id="4" name="Picture 3"/>
          <p:cNvPicPr>
            <a:picLocks noChangeAspect="1"/>
          </p:cNvPicPr>
          <p:nvPr/>
        </p:nvPicPr>
        <p:blipFill>
          <a:blip r:embed="rId3">
            <a:lum contrast="20000"/>
          </a:blip>
          <a:stretch>
            <a:fillRect/>
          </a:stretch>
        </p:blipFill>
        <p:spPr>
          <a:xfrm>
            <a:off x="3200400" y="2834290"/>
            <a:ext cx="2642789" cy="3516412"/>
          </a:xfrm>
          <a:prstGeom prst="rect">
            <a:avLst/>
          </a:prstGeom>
        </p:spPr>
      </p:pic>
    </p:spTree>
    <p:extLst>
      <p:ext uri="{BB962C8B-B14F-4D97-AF65-F5344CB8AC3E}">
        <p14:creationId xmlns:p14="http://schemas.microsoft.com/office/powerpoint/2010/main" val="2782380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Key idea: our behavior is learned, observable, and measurable</a:t>
            </a:r>
            <a:endParaRPr lang="en-US" dirty="0"/>
          </a:p>
        </p:txBody>
      </p:sp>
      <p:sp>
        <p:nvSpPr>
          <p:cNvPr id="2" name="Title 1"/>
          <p:cNvSpPr>
            <a:spLocks noGrp="1"/>
          </p:cNvSpPr>
          <p:nvPr>
            <p:ph type="title"/>
          </p:nvPr>
        </p:nvSpPr>
        <p:spPr/>
        <p:txBody>
          <a:bodyPr/>
          <a:lstStyle/>
          <a:p>
            <a:r>
              <a:rPr lang="en-US" dirty="0"/>
              <a:t>Behaviorism </a:t>
            </a:r>
            <a:r>
              <a:rPr lang="en-US" dirty="0" smtClean="0"/>
              <a:t>–James B. Watson (1878–1958) and B. F. Skinner (1904–1990)</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28863"/>
            <a:ext cx="4672981" cy="399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28863"/>
            <a:ext cx="2955954" cy="398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73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10135</TotalTime>
  <Words>11423</Words>
  <Application>Microsoft Office PowerPoint</Application>
  <PresentationFormat>On-screen Show (4:3)</PresentationFormat>
  <Paragraphs>831</Paragraphs>
  <Slides>47</Slides>
  <Notes>47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MS PGothic</vt:lpstr>
      <vt:lpstr>Arial</vt:lpstr>
      <vt:lpstr>Calibri</vt:lpstr>
      <vt:lpstr>Tahoma</vt:lpstr>
      <vt:lpstr>Wingdings</vt:lpstr>
      <vt:lpstr>Wingdings 3</vt:lpstr>
      <vt:lpstr>Office Theme</vt:lpstr>
      <vt:lpstr>1_Office Theme</vt:lpstr>
      <vt:lpstr>3_Office Theme</vt:lpstr>
      <vt:lpstr>A Brief History of Psychology</vt:lpstr>
      <vt:lpstr>The Goals of Psychology </vt:lpstr>
      <vt:lpstr>Experiencing Psychology: How Much Do You Know About Behavior?</vt:lpstr>
      <vt:lpstr>The Roots of Psychology – Philosophy </vt:lpstr>
      <vt:lpstr>Structuralism – Wilhelm Wundt (1832–1920) and Edward Titchener (1867–1923)</vt:lpstr>
      <vt:lpstr>Structuralism – Introspection</vt:lpstr>
      <vt:lpstr>Functionalism – William James (1842–1910) </vt:lpstr>
      <vt:lpstr>Psychodynamic Theory – Sigmund Freud (1856–1939) </vt:lpstr>
      <vt:lpstr>Behaviorism –James B. Watson (1878–1958) and B. F. Skinner (1904–1990)</vt:lpstr>
      <vt:lpstr>Humanistic Psychology – Abraham Maslow  (1908–1970) and Carl Rogers (1902–1987) </vt:lpstr>
      <vt:lpstr>The Gestalt Viewpoint –  Max Wertheimer (1880–1941)  </vt:lpstr>
      <vt:lpstr>Who Are These Psychologists?</vt:lpstr>
      <vt:lpstr>Cognitive Psychology – Ulric Neisser (1928–2012)  </vt:lpstr>
      <vt:lpstr>Contemporary Psychology</vt:lpstr>
      <vt:lpstr>Modern Psychological Perspectives</vt:lpstr>
      <vt:lpstr>Integrating the Perspectives</vt:lpstr>
      <vt:lpstr>Which Subfield Do Psychologists Today Choose?</vt:lpstr>
      <vt:lpstr>Where Do Psychologists Work?</vt:lpstr>
      <vt:lpstr>Research Methods in Psychology</vt:lpstr>
      <vt:lpstr>Thinking Like a Scientist</vt:lpstr>
      <vt:lpstr>Developing a Research Idea</vt:lpstr>
      <vt:lpstr>The Scientific Method</vt:lpstr>
      <vt:lpstr>Selecting Participants for a Research Study</vt:lpstr>
      <vt:lpstr>Nonexperimental Methods: Naturalistic Observation</vt:lpstr>
      <vt:lpstr>Nonexperimental Methods: Case Studies</vt:lpstr>
      <vt:lpstr>Nonexperimental Methods: Surveys</vt:lpstr>
      <vt:lpstr>Designing a Correlational Study</vt:lpstr>
      <vt:lpstr>Measuring the Correlation</vt:lpstr>
      <vt:lpstr>Understanding Causation</vt:lpstr>
      <vt:lpstr>Designing an Experimental Study</vt:lpstr>
      <vt:lpstr>Assigning Participant Groups in a Study</vt:lpstr>
      <vt:lpstr>Problems in Experimental Research</vt:lpstr>
      <vt:lpstr>An example experiment: Does Listening to Music While Studying Affect Learning?</vt:lpstr>
      <vt:lpstr>Studying the Effects of Time</vt:lpstr>
      <vt:lpstr>Conducting Ethical Research</vt:lpstr>
      <vt:lpstr>Conducting Animal Research</vt:lpstr>
      <vt:lpstr>Ethically Questionable Research: The Tuskegee Syphilis Experiments</vt:lpstr>
      <vt:lpstr>Another Kind of Research Ethics Violation: Plagiarism</vt:lpstr>
      <vt:lpstr>Behavioral Statistics</vt:lpstr>
      <vt:lpstr>Issues in Measurement</vt:lpstr>
      <vt:lpstr>Descriptive Statistics</vt:lpstr>
      <vt:lpstr>The Mean</vt:lpstr>
      <vt:lpstr>The Median</vt:lpstr>
      <vt:lpstr>The Mode</vt:lpstr>
      <vt:lpstr>Standard Deviation</vt:lpstr>
      <vt:lpstr>Inferential Statistics</vt:lpstr>
      <vt:lpstr>Example: A Meta-Analysis of Video Game Violence and Aggression </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Shawn D. Talbot</cp:lastModifiedBy>
  <cp:revision>942</cp:revision>
  <dcterms:created xsi:type="dcterms:W3CDTF">2011-11-29T18:47:51Z</dcterms:created>
  <dcterms:modified xsi:type="dcterms:W3CDTF">2015-08-24T13:03:32Z</dcterms:modified>
</cp:coreProperties>
</file>