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</p:sldMasterIdLst>
  <p:sldIdLst>
    <p:sldId id="256" r:id="rId2"/>
    <p:sldId id="257" r:id="rId3"/>
    <p:sldId id="283" r:id="rId4"/>
    <p:sldId id="287" r:id="rId5"/>
    <p:sldId id="258" r:id="rId6"/>
    <p:sldId id="273" r:id="rId7"/>
    <p:sldId id="279" r:id="rId8"/>
    <p:sldId id="281" r:id="rId9"/>
    <p:sldId id="285" r:id="rId10"/>
    <p:sldId id="286" r:id="rId11"/>
    <p:sldId id="282" r:id="rId12"/>
    <p:sldId id="280" r:id="rId13"/>
    <p:sldId id="28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0B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145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348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9716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535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6498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3569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995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799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089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767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516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332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644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665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855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07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665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Psychology 313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8"/>
            <a:ext cx="8915399" cy="1971151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Interventions with Children and Families</a:t>
            </a:r>
          </a:p>
          <a:p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Week 7 </a:t>
            </a:r>
          </a:p>
          <a:p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Ch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 9, Silver Text- Parts 2 &amp; 3</a:t>
            </a:r>
          </a:p>
          <a:p>
            <a:r>
              <a:rPr lang="en-US" sz="2800" dirty="0" smtClean="0"/>
              <a:t>Wiki ”KID” </a:t>
            </a:r>
            <a:r>
              <a:rPr lang="en-US" sz="2800" dirty="0" err="1" smtClean="0"/>
              <a:t>ia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4487" y="2344290"/>
            <a:ext cx="1304925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21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672" y="1334873"/>
            <a:ext cx="5825162" cy="24515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0834" y="314726"/>
            <a:ext cx="5556394" cy="5815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27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85800"/>
            <a:ext cx="8991600" cy="7318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Approaching childhood issues with treatment.</a:t>
            </a:r>
            <a:endParaRPr lang="en-US" alt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7002" y="3112974"/>
            <a:ext cx="1304657" cy="1231499"/>
          </a:xfrm>
          <a:prstGeom prst="rect">
            <a:avLst/>
          </a:prstGeom>
        </p:spPr>
      </p:pic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9212" y="2133600"/>
            <a:ext cx="8915400" cy="4421746"/>
          </a:xfrm>
        </p:spPr>
        <p:txBody>
          <a:bodyPr>
            <a:normAutofit/>
          </a:bodyPr>
          <a:lstStyle/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altLang="en-US" sz="2400" dirty="0" smtClean="0"/>
              <a:t>Family counseling v. individual counseling</a:t>
            </a:r>
            <a:endParaRPr lang="en-US" altLang="en-US" sz="2400" dirty="0"/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en-US" sz="2400" dirty="0" smtClean="0"/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en-US" sz="2400" dirty="0"/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en-US" sz="2400" dirty="0" smtClean="0"/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en-US" sz="2400" dirty="0"/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en-US" sz="2400" dirty="0" smtClean="0"/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altLang="en-US" sz="2400" dirty="0" smtClean="0"/>
              <a:t>Benefits and detriments of each?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87705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What is a family?</a:t>
            </a:r>
            <a:endParaRPr lang="en-US" alt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/>
              <a:t>Usually multigenerational</a:t>
            </a:r>
          </a:p>
          <a:p>
            <a:pPr eaLnBrk="1" hangingPunct="1"/>
            <a:r>
              <a:rPr lang="en-US" altLang="en-US" sz="2400" dirty="0" smtClean="0"/>
              <a:t>The history of each individual is help within the family</a:t>
            </a:r>
          </a:p>
          <a:p>
            <a:pPr eaLnBrk="1" hangingPunct="1"/>
            <a:r>
              <a:rPr lang="en-US" altLang="en-US" sz="2400" dirty="0" smtClean="0"/>
              <a:t>The family experiences the effects of each individual within the family.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459" y="4513261"/>
            <a:ext cx="1304657" cy="123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43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Value of Family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81069"/>
            <a:ext cx="8915400" cy="5203065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 smtClean="0"/>
              <a:t>Identify the processes and patterns within the family.</a:t>
            </a:r>
          </a:p>
          <a:p>
            <a:r>
              <a:rPr lang="en-US" sz="3200" dirty="0" smtClean="0"/>
              <a:t>Individual and sub-group counseling</a:t>
            </a:r>
          </a:p>
          <a:p>
            <a:r>
              <a:rPr lang="en-US" sz="3200" dirty="0" smtClean="0"/>
              <a:t>Integrating individual and sub-group work with the entire family unit.</a:t>
            </a:r>
          </a:p>
          <a:p>
            <a:r>
              <a:rPr lang="en-US" sz="3200" dirty="0" smtClean="0"/>
              <a:t>Focus on solution building</a:t>
            </a:r>
          </a:p>
          <a:p>
            <a:r>
              <a:rPr lang="en-US" sz="3200" dirty="0" smtClean="0"/>
              <a:t>Identify change and circular processes (resist).</a:t>
            </a:r>
          </a:p>
          <a:p>
            <a:r>
              <a:rPr lang="en-US" sz="3200" dirty="0" smtClean="0"/>
              <a:t>Recognizing the change that occurs between sessions (reinforcing it).</a:t>
            </a:r>
          </a:p>
          <a:p>
            <a:r>
              <a:rPr lang="en-US" sz="3200" dirty="0" smtClean="0"/>
              <a:t>The need for advocacy for the child.</a:t>
            </a:r>
          </a:p>
          <a:p>
            <a:r>
              <a:rPr lang="en-US" sz="3200" dirty="0" smtClean="0"/>
              <a:t>Feedback to referral sources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7603" y="6095542"/>
            <a:ext cx="579348" cy="546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25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724401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Trust (9 months)</a:t>
            </a:r>
          </a:p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Separation (9 months to 3.5 years)</a:t>
            </a:r>
          </a:p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Individuation (3 – 6 years)</a:t>
            </a:r>
          </a:p>
          <a:p>
            <a:pPr lvl="1"/>
            <a:r>
              <a:rPr lang="en-US" sz="3000" dirty="0" smtClean="0">
                <a:solidFill>
                  <a:schemeClr val="bg2">
                    <a:lumMod val="50000"/>
                  </a:schemeClr>
                </a:solidFill>
              </a:rPr>
              <a:t>Self-concept</a:t>
            </a:r>
          </a:p>
          <a:p>
            <a:pPr lvl="1"/>
            <a:r>
              <a:rPr lang="en-US" sz="3000" dirty="0" smtClean="0">
                <a:solidFill>
                  <a:schemeClr val="bg2">
                    <a:lumMod val="50000"/>
                  </a:schemeClr>
                </a:solidFill>
              </a:rPr>
              <a:t>Conservation of Gender</a:t>
            </a:r>
          </a:p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Latency (6 years)</a:t>
            </a:r>
          </a:p>
          <a:p>
            <a:pPr lvl="1"/>
            <a:r>
              <a:rPr lang="en-US" sz="3000" dirty="0" smtClean="0">
                <a:solidFill>
                  <a:schemeClr val="bg2">
                    <a:lumMod val="50000"/>
                  </a:schemeClr>
                </a:solidFill>
              </a:rPr>
              <a:t>Not Freud’s Latency, but kind of…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9633" y="1424888"/>
            <a:ext cx="1304657" cy="118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97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Learning Disabilities or Atypical Development</a:t>
            </a:r>
          </a:p>
          <a:p>
            <a:pPr lvl="1"/>
            <a:r>
              <a:rPr lang="en-US" sz="2200" dirty="0" smtClean="0"/>
              <a:t>Sensory Integration Dysfunction</a:t>
            </a:r>
          </a:p>
          <a:p>
            <a:pPr lvl="1"/>
            <a:r>
              <a:rPr lang="en-US" sz="2200" dirty="0" smtClean="0"/>
              <a:t>ADHD</a:t>
            </a:r>
          </a:p>
          <a:p>
            <a:pPr lvl="1"/>
            <a:r>
              <a:rPr lang="en-US" sz="2200" dirty="0" smtClean="0"/>
              <a:t>Autism/Asperger’s</a:t>
            </a:r>
          </a:p>
          <a:p>
            <a:pPr lvl="2"/>
            <a:r>
              <a:rPr lang="en-US" sz="2000" dirty="0" smtClean="0"/>
              <a:t>Emotional Blindness</a:t>
            </a:r>
            <a:endParaRPr lang="en-US" sz="2200" dirty="0" smtClean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6732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1842" y="38370"/>
            <a:ext cx="4984124" cy="6858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49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Separation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Two steps</a:t>
            </a:r>
          </a:p>
          <a:p>
            <a:pPr lvl="1"/>
            <a:r>
              <a:rPr lang="en-US" sz="3000" dirty="0" smtClean="0"/>
              <a:t>Feel secure enough to venture out.</a:t>
            </a:r>
          </a:p>
          <a:p>
            <a:pPr lvl="1"/>
            <a:r>
              <a:rPr lang="en-US" sz="3000" dirty="0" smtClean="0"/>
              <a:t>The world needs to be attractive enough to motivate this exploration.</a:t>
            </a:r>
          </a:p>
          <a:p>
            <a:pPr lvl="1"/>
            <a:r>
              <a:rPr lang="en-US" sz="3000" dirty="0" smtClean="0"/>
              <a:t>How could learning disabilities affect either of these?</a:t>
            </a:r>
            <a:endParaRPr lang="en-US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5737" y="4927248"/>
            <a:ext cx="587568" cy="535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77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67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If the child has experienced issues with separation, how might this affect individuation?</a:t>
            </a:r>
          </a:p>
          <a:p>
            <a:r>
              <a:rPr lang="en-US" sz="3600" dirty="0" smtClean="0"/>
              <a:t>What traits might be seen?</a:t>
            </a:r>
          </a:p>
          <a:p>
            <a:r>
              <a:rPr lang="en-US" sz="3600" dirty="0" smtClean="0"/>
              <a:t>Fearfulness</a:t>
            </a:r>
          </a:p>
          <a:p>
            <a:r>
              <a:rPr lang="en-US" sz="3600" dirty="0" smtClean="0"/>
              <a:t>Avoidance</a:t>
            </a:r>
            <a:endParaRPr lang="en-US" sz="3400" dirty="0"/>
          </a:p>
          <a:p>
            <a:r>
              <a:rPr lang="en-US" sz="3600" dirty="0" smtClean="0"/>
              <a:t>Attempted division of adults or other children</a:t>
            </a:r>
          </a:p>
          <a:p>
            <a:r>
              <a:rPr lang="en-US" sz="3600" dirty="0" smtClean="0"/>
              <a:t>What is the likely outcome of such traits?</a:t>
            </a:r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9532" y="2915032"/>
            <a:ext cx="525658" cy="47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68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92925" y="624110"/>
            <a:ext cx="8911687" cy="741051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Latency</a:t>
            </a:r>
            <a:endParaRPr lang="en-US" alt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9212" y="1506828"/>
            <a:ext cx="8915400" cy="495836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/>
              <a:t>Fail to make the transition into the peer culture</a:t>
            </a:r>
            <a:endParaRPr lang="en-US" altLang="en-US" sz="2200" dirty="0" smtClean="0"/>
          </a:p>
          <a:p>
            <a:pPr eaLnBrk="1" hangingPunct="1"/>
            <a:r>
              <a:rPr lang="en-US" altLang="en-US" sz="2400" dirty="0" smtClean="0"/>
              <a:t>Remain isolative or dependent upon the parents or other adults</a:t>
            </a:r>
          </a:p>
          <a:p>
            <a:pPr marL="457200" lvl="1" indent="0" eaLnBrk="1" hangingPunct="1">
              <a:buNone/>
            </a:pPr>
            <a:endParaRPr lang="en-US" altLang="en-US" sz="2400" dirty="0" smtClean="0"/>
          </a:p>
          <a:p>
            <a:pPr lvl="1" eaLnBrk="1" hangingPunct="1"/>
            <a:r>
              <a:rPr lang="en-US" altLang="en-US" sz="2400" dirty="0" smtClean="0"/>
              <a:t>How and when do these issues become problematic?</a:t>
            </a:r>
          </a:p>
          <a:p>
            <a:pPr eaLnBrk="1" hangingPunct="1"/>
            <a:r>
              <a:rPr lang="en-US" altLang="en-US" sz="2400" dirty="0" smtClean="0"/>
              <a:t>What must a therapist keep in mind when dealing with these issues?</a:t>
            </a:r>
          </a:p>
          <a:p>
            <a:pPr lvl="1"/>
            <a:r>
              <a:rPr lang="en-US" altLang="en-US" sz="2200" dirty="0" smtClean="0"/>
              <a:t>The underlying disability or neurological components.</a:t>
            </a:r>
            <a:endParaRPr lang="en-US" altLang="en-US" sz="2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5109" y="2553195"/>
            <a:ext cx="857588" cy="781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800" dirty="0" smtClean="0"/>
              <a:t>Common Responses to the Stress Experienced by these Children</a:t>
            </a:r>
            <a:endParaRPr lang="en-US" altLang="en-US" sz="4800" dirty="0"/>
          </a:p>
        </p:txBody>
      </p:sp>
      <p:sp>
        <p:nvSpPr>
          <p:cNvPr id="2457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589212" y="2133599"/>
            <a:ext cx="8915400" cy="4589173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altLang="en-US" sz="3600" dirty="0" smtClean="0"/>
              <a:t>Internalize the Stress (Internal locus of control)</a:t>
            </a:r>
          </a:p>
          <a:p>
            <a:pPr lvl="1"/>
            <a:r>
              <a:rPr lang="en-US" altLang="en-US" sz="3400" dirty="0" smtClean="0"/>
              <a:t>Anxiety</a:t>
            </a:r>
          </a:p>
          <a:p>
            <a:pPr lvl="1"/>
            <a:r>
              <a:rPr lang="en-US" altLang="en-US" sz="3400" dirty="0" smtClean="0"/>
              <a:t>Depression</a:t>
            </a:r>
          </a:p>
          <a:p>
            <a:pPr eaLnBrk="1" hangingPunct="1"/>
            <a:r>
              <a:rPr lang="en-US" altLang="en-US" sz="3600" dirty="0" smtClean="0"/>
              <a:t>Externalize the Stress (external locus of control)</a:t>
            </a:r>
          </a:p>
          <a:p>
            <a:pPr lvl="1"/>
            <a:r>
              <a:rPr lang="en-US" altLang="en-US" sz="3400" dirty="0" smtClean="0"/>
              <a:t>Oppositional Defiant Disorder</a:t>
            </a:r>
          </a:p>
          <a:p>
            <a:pPr lvl="1"/>
            <a:r>
              <a:rPr lang="en-US" altLang="en-US" sz="3400" dirty="0" smtClean="0"/>
              <a:t>Conduct Disorder</a:t>
            </a:r>
          </a:p>
          <a:p>
            <a:pPr eaLnBrk="1" hangingPunct="1"/>
            <a:r>
              <a:rPr lang="en-US" altLang="en-US" sz="3600" dirty="0" err="1" smtClean="0"/>
              <a:t>Somatizing</a:t>
            </a:r>
            <a:r>
              <a:rPr lang="en-US" altLang="en-US" sz="3600" dirty="0" smtClean="0"/>
              <a:t> the Stress</a:t>
            </a:r>
          </a:p>
          <a:p>
            <a:pPr eaLnBrk="1" hangingPunct="1"/>
            <a:r>
              <a:rPr lang="en-US" altLang="en-US" sz="3600" dirty="0" smtClean="0"/>
              <a:t>Using other Approaches</a:t>
            </a:r>
          </a:p>
          <a:p>
            <a:pPr lvl="1"/>
            <a:r>
              <a:rPr lang="en-US" altLang="en-US" sz="3400" dirty="0" smtClean="0"/>
              <a:t>Class Clown</a:t>
            </a:r>
          </a:p>
          <a:p>
            <a:pPr lvl="1"/>
            <a:r>
              <a:rPr lang="en-US" altLang="en-US" sz="3400" dirty="0" smtClean="0"/>
              <a:t>Passive-Aggressive</a:t>
            </a:r>
          </a:p>
          <a:p>
            <a:pPr lvl="1"/>
            <a:endParaRPr lang="en-US" altLang="en-US" sz="3400" dirty="0" smtClean="0"/>
          </a:p>
          <a:p>
            <a:pPr marL="0" indent="0" eaLnBrk="1" hangingPunct="1"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0201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8240" y="90152"/>
            <a:ext cx="5975111" cy="6767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0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501</TotalTime>
  <Words>351</Words>
  <Application>Microsoft Office PowerPoint</Application>
  <PresentationFormat>Widescreen</PresentationFormat>
  <Paragraphs>71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Wisp</vt:lpstr>
      <vt:lpstr>Psychology 313</vt:lpstr>
      <vt:lpstr>Normal Development</vt:lpstr>
      <vt:lpstr>Issues with Trust</vt:lpstr>
      <vt:lpstr>PowerPoint Presentation</vt:lpstr>
      <vt:lpstr>Separation</vt:lpstr>
      <vt:lpstr>Individuation</vt:lpstr>
      <vt:lpstr>Latency</vt:lpstr>
      <vt:lpstr>Common Responses to the Stress Experienced by these Children</vt:lpstr>
      <vt:lpstr>PowerPoint Presentation</vt:lpstr>
      <vt:lpstr>PowerPoint Presentation</vt:lpstr>
      <vt:lpstr>Approaching childhood issues with treatment.</vt:lpstr>
      <vt:lpstr>What is a family?</vt:lpstr>
      <vt:lpstr>The Value of Family Therapy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313</dc:title>
  <dc:creator>Shawn Talbot</dc:creator>
  <cp:lastModifiedBy>Shawn D. Talbot</cp:lastModifiedBy>
  <cp:revision>58</cp:revision>
  <dcterms:created xsi:type="dcterms:W3CDTF">2017-03-05T16:18:04Z</dcterms:created>
  <dcterms:modified xsi:type="dcterms:W3CDTF">2017-04-17T22:40:00Z</dcterms:modified>
</cp:coreProperties>
</file>