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57" r:id="rId3"/>
    <p:sldId id="258" r:id="rId4"/>
    <p:sldId id="273" r:id="rId5"/>
    <p:sldId id="279" r:id="rId6"/>
    <p:sldId id="281" r:id="rId7"/>
    <p:sldId id="282" r:id="rId8"/>
    <p:sldId id="280" r:id="rId9"/>
    <p:sldId id="275" r:id="rId10"/>
    <p:sldId id="283" r:id="rId11"/>
    <p:sldId id="276" r:id="rId12"/>
    <p:sldId id="259" r:id="rId13"/>
    <p:sldId id="260" r:id="rId14"/>
    <p:sldId id="277" r:id="rId15"/>
    <p:sldId id="278" r:id="rId16"/>
    <p:sldId id="261" r:id="rId17"/>
    <p:sldId id="26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0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4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4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9716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535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6498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56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95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79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8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6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1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3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4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6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5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0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6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davidsonfilmsstore.com/images/Ainsworth1_web.jpg&amp;imgrefurl=http://www.davidsonfilmsstore.com/Giants.htm&amp;h=185&amp;w=153&amp;sz=6&amp;tbnid=qRmEjyXz2_TSkM::&amp;tbnh=102&amp;tbnw=84&amp;prev=/images?q%3Dmary%2Bainsworth%2Bpic&amp;hl=en&amp;usg=__eppxWCghpvQluWztVzvZ98YPHJk=&amp;ei=T9KRSaDtMITSMcSU9f4L&amp;sa=X&amp;oi=image_result&amp;resnum=1&amp;ct=image&amp;cd=1" TargetMode="External"/><Relationship Id="rId2" Type="http://schemas.openxmlformats.org/officeDocument/2006/relationships/hyperlink" Target="http://www.youtube.com/watch?v=QTsewNrHUH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Psychology 313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6749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Interventions with Children and Families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Week 3  Chapters 5, 6, 7, 8 &amp; 10</a:t>
            </a:r>
          </a:p>
          <a:p>
            <a:r>
              <a:rPr lang="en-US" sz="2800" dirty="0" err="1" smtClean="0"/>
              <a:t>WikiKIDia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487" y="2344290"/>
            <a:ext cx="13049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Mary Ainsworth and Attachment</a:t>
            </a:r>
            <a:r>
              <a:rPr lang="en-US" altLang="en-US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Emotional Attachment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Sensitive Period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Separation Anxiety: Crying and signs of fear when a child is left alone or is with a stranger; generally appears around 8-12 months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Quality of Attachment (Ainsworth) &amp; the </a:t>
            </a:r>
            <a:r>
              <a:rPr lang="en-US" altLang="en-US" sz="2000">
                <a:hlinkClick r:id="rId2"/>
              </a:rPr>
              <a:t>Strange Situation</a:t>
            </a: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Secure: Stable and positive emotional bond; upset by mother’s absence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Insecure-Avoidant: Tendency to avoid reunion with parent or caregiver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Insecure-Ambivalent: Desire to be with parent or caregiver and some resistance to being reunited with Mom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Insecure-Disorganized: Contradictory behaviors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Contact comfort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</p:txBody>
      </p:sp>
      <p:pic>
        <p:nvPicPr>
          <p:cNvPr id="16388" name="Picture 5" descr="http://www.davidsonfilmsstore.com/Giants.ht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2" y="395510"/>
            <a:ext cx="8001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0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Narrative Therapy, Skinner, Beck &amp;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Glasser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60383"/>
          </a:xfrm>
        </p:spPr>
        <p:txBody>
          <a:bodyPr>
            <a:noAutofit/>
          </a:bodyPr>
          <a:lstStyle/>
          <a:p>
            <a:r>
              <a:rPr lang="en-US" sz="2400" dirty="0" smtClean="0"/>
              <a:t>Narrative Therapy</a:t>
            </a:r>
          </a:p>
          <a:p>
            <a:r>
              <a:rPr lang="en-US" sz="2400" dirty="0" smtClean="0"/>
              <a:t>Gestalt </a:t>
            </a:r>
          </a:p>
          <a:p>
            <a:r>
              <a:rPr lang="en-US" sz="2400" dirty="0" smtClean="0"/>
              <a:t>B.F. Skinner - Behavioral</a:t>
            </a:r>
          </a:p>
          <a:p>
            <a:pPr lvl="1"/>
            <a:r>
              <a:rPr lang="en-US" sz="2400" dirty="0" smtClean="0"/>
              <a:t>Operant Conditioning</a:t>
            </a:r>
            <a:endParaRPr lang="en-US" sz="2400" dirty="0"/>
          </a:p>
          <a:p>
            <a:r>
              <a:rPr lang="en-US" sz="2400" dirty="0" smtClean="0"/>
              <a:t>Aaron Beck</a:t>
            </a:r>
          </a:p>
          <a:p>
            <a:pPr lvl="1"/>
            <a:r>
              <a:rPr lang="en-US" sz="2400" dirty="0" smtClean="0"/>
              <a:t>CBT</a:t>
            </a:r>
            <a:endParaRPr lang="en-US" sz="2400" dirty="0"/>
          </a:p>
          <a:p>
            <a:r>
              <a:rPr lang="en-US" sz="2400" dirty="0" smtClean="0"/>
              <a:t>William </a:t>
            </a:r>
            <a:r>
              <a:rPr lang="en-US" sz="2400" dirty="0" err="1" smtClean="0"/>
              <a:t>Glasser</a:t>
            </a:r>
            <a:endParaRPr lang="en-US" sz="2400" dirty="0" smtClean="0"/>
          </a:p>
          <a:p>
            <a:pPr lvl="1"/>
            <a:r>
              <a:rPr lang="en-US" sz="2400" dirty="0" smtClean="0"/>
              <a:t>Reality Therapy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2518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 process of Child Therapy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12891"/>
            <a:ext cx="8915400" cy="4971244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The Assessment </a:t>
            </a:r>
            <a:r>
              <a:rPr lang="en-US" sz="3200" dirty="0" smtClean="0"/>
              <a:t>-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Why is this important?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How would you go about this?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Therapy for the Child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Joining with the child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Inviting and enabling the child to tell their story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Resolution of the issues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Empowerment for the child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Thinking Differently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Acting Differently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Assessment/Review &amp; Closure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2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The Internal Processes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83110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Child is emotionally disturbed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Child Joins with the Counselor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Child begins to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ell their story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Awareness of issues increase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Child deflects or withdraws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Child deals with resistance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Child continues to tell story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View of self changes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Child deals with self-destructive beliefs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Child begins to see options and choices/ or lack thereof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Child rehearses and experiments (no such thing as failure)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Resolution is reached and movement towards adaptive functioning occurs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076" y="903922"/>
            <a:ext cx="1304657" cy="122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SPICC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do you think? </a:t>
            </a:r>
          </a:p>
          <a:p>
            <a:r>
              <a:rPr lang="en-US" sz="3200" dirty="0" smtClean="0"/>
              <a:t>What do you like about it?</a:t>
            </a:r>
          </a:p>
          <a:p>
            <a:r>
              <a:rPr lang="en-US" sz="3200" dirty="0" smtClean="0"/>
              <a:t>What do you not like about it?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972" y="4022411"/>
            <a:ext cx="1304657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65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The SPICC Model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52282"/>
            <a:ext cx="8915400" cy="5505718"/>
          </a:xfrm>
        </p:spPr>
        <p:txBody>
          <a:bodyPr>
            <a:normAutofit fontScale="47500" lnSpcReduction="2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Phase 1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Child is emotionally disturbed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Child Joins with the Counselor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Child begins to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ell their story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Phase 2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Awareness of issues increase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Child deflects or withdraws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Child deals with resistance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Child continues to tell story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Phase 3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View of self changes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Phase 4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Child deals with self-destructive beliefs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Child begins to see options and choices/ or lack thereof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Phase 5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Child rehearses and experiments (no such thing as failure)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Resolution is reached and movement towards adaptive functioning occurs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046912" y="1905000"/>
            <a:ext cx="243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 Centered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7926" y="3206839"/>
            <a:ext cx="170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Gestalt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76563" y="4225206"/>
            <a:ext cx="208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Narrative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63965" y="5058907"/>
            <a:ext cx="377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CBT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83384" y="5892608"/>
            <a:ext cx="242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Behavior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25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Group Counseling for Children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Advantages?</a:t>
            </a:r>
            <a:endParaRPr lang="en-US" sz="26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Joining with the child</a:t>
            </a:r>
          </a:p>
          <a:p>
            <a:pPr lvl="1"/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Inviting and enabling the child to tell their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story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Limitations?</a:t>
            </a:r>
            <a:endParaRPr lang="en-US" sz="26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Resolution of the issues</a:t>
            </a:r>
          </a:p>
          <a:p>
            <a:pPr lvl="1"/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Empowerment for the child</a:t>
            </a:r>
          </a:p>
          <a:p>
            <a:pPr lvl="1"/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Thinking Differently</a:t>
            </a:r>
          </a:p>
          <a:p>
            <a:pPr lvl="1"/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Acting Differently</a:t>
            </a:r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710" y="4022411"/>
            <a:ext cx="4470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6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Therapy</a:t>
            </a:r>
          </a:p>
          <a:p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Psychoeducational</a:t>
            </a:r>
          </a:p>
          <a:p>
            <a:pPr lvl="1"/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Considerations prior to running a group?</a:t>
            </a:r>
          </a:p>
          <a:p>
            <a:pPr lvl="1"/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Design a group for children</a:t>
            </a:r>
            <a:endParaRPr lang="en-US" sz="2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138" y="4493654"/>
            <a:ext cx="1304657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31871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Freud</a:t>
            </a:r>
          </a:p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Maslow</a:t>
            </a:r>
          </a:p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Erikson</a:t>
            </a:r>
          </a:p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Piaget/ Kohlberg</a:t>
            </a:r>
          </a:p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Bowlby/Ainsworth</a:t>
            </a:r>
          </a:p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Skinner</a:t>
            </a:r>
          </a:p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Beck/ CBT</a:t>
            </a:r>
          </a:p>
          <a:p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</a:rPr>
              <a:t>Glasser</a:t>
            </a:r>
            <a:endParaRPr lang="en-US" sz="32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195" y="1276311"/>
            <a:ext cx="1304657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7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Freud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ID</a:t>
            </a:r>
          </a:p>
          <a:p>
            <a:r>
              <a:rPr lang="en-US" sz="3200" dirty="0" smtClean="0"/>
              <a:t>Ego</a:t>
            </a:r>
          </a:p>
          <a:p>
            <a:r>
              <a:rPr lang="en-US" sz="3200" dirty="0" smtClean="0"/>
              <a:t>Super-ego</a:t>
            </a:r>
          </a:p>
          <a:p>
            <a:pPr lvl="1"/>
            <a:r>
              <a:rPr lang="en-US" sz="3000" dirty="0" smtClean="0"/>
              <a:t>Positive and Negative Transference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548" y="4940473"/>
            <a:ext cx="1304657" cy="1188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942" y="419099"/>
            <a:ext cx="3567862" cy="228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Hierarchy of Needs</a:t>
            </a:r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Erikson</a:t>
            </a:r>
          </a:p>
          <a:p>
            <a:pPr lvl="1"/>
            <a:r>
              <a:rPr lang="en-US" sz="3400" dirty="0" smtClean="0"/>
              <a:t>Psychosocial stages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868" y="624110"/>
            <a:ext cx="4628204" cy="347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8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Erik Erikson’s Eight Stages of Psychosocial </a:t>
            </a:r>
            <a:r>
              <a:rPr lang="en-US" altLang="en-US" sz="3200" dirty="0" smtClean="0"/>
              <a:t>Dilemmas</a:t>
            </a:r>
            <a:endParaRPr lang="en-US" alt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/>
              <a:t>Stage Three: Initiative versus Guilt (3-5)</a:t>
            </a:r>
          </a:p>
          <a:p>
            <a:pPr lvl="1" eaLnBrk="1" hangingPunct="1"/>
            <a:r>
              <a:rPr lang="en-US" altLang="en-US" sz="2400"/>
              <a:t>Initiative: Parents reinforce via giving children freedom to play, use imagination, and ask questions</a:t>
            </a:r>
          </a:p>
          <a:p>
            <a:pPr lvl="1" eaLnBrk="1" hangingPunct="1"/>
            <a:r>
              <a:rPr lang="en-US" altLang="en-US" sz="2400"/>
              <a:t>Guilt: May occur if parents criticize, prevent play, or discourage a child’s questions</a:t>
            </a:r>
          </a:p>
          <a:p>
            <a:pPr eaLnBrk="1" hangingPunct="1"/>
            <a:r>
              <a:rPr lang="en-US" altLang="en-US" sz="2400"/>
              <a:t>Stage Four: Industry versus Inferiority (6-12)</a:t>
            </a:r>
          </a:p>
          <a:p>
            <a:pPr lvl="1" eaLnBrk="1" hangingPunct="1"/>
            <a:r>
              <a:rPr lang="en-US" altLang="en-US" sz="2400"/>
              <a:t>Industry: Occurs when child is praised for productive activities</a:t>
            </a:r>
          </a:p>
          <a:p>
            <a:pPr lvl="1" eaLnBrk="1" hangingPunct="1"/>
            <a:r>
              <a:rPr lang="en-US" altLang="en-US" sz="2400"/>
              <a:t>Inferiority: Occurs if child’s efforts are regarded as messy or inadequate</a:t>
            </a:r>
          </a:p>
          <a:p>
            <a:pPr eaLnBrk="1" hangingPunct="1"/>
            <a:endParaRPr lang="en-US" altLang="en-US" sz="2400"/>
          </a:p>
        </p:txBody>
      </p:sp>
      <p:pic>
        <p:nvPicPr>
          <p:cNvPr id="4" name="Picture 5" descr="Erik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4" y="188425"/>
            <a:ext cx="87788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Jean Piaget: Preoperational Stage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Preoperational Stage (2-7 Years): Children begin to use language and think symbolically, BUT</a:t>
            </a:r>
            <a:r>
              <a:rPr lang="en-US" altLang="en-US" sz="2400" b="1"/>
              <a:t> </a:t>
            </a:r>
            <a:r>
              <a:rPr lang="en-US" altLang="en-US" sz="2400"/>
              <a:t>their thinking is still intuitive and egocentric.</a:t>
            </a:r>
          </a:p>
          <a:p>
            <a:pPr lvl="1" eaLnBrk="1" hangingPunct="1"/>
            <a:r>
              <a:rPr lang="en-US" altLang="en-US" sz="2400"/>
              <a:t>Intuitive: Makes little use of reasoning and logic.</a:t>
            </a:r>
          </a:p>
          <a:p>
            <a:pPr lvl="1" eaLnBrk="1" hangingPunct="1"/>
            <a:r>
              <a:rPr lang="en-US" altLang="en-US" sz="2400"/>
              <a:t>Egocentric Thought: Thought that is unable to accommodate viewpoints of others.</a:t>
            </a:r>
          </a:p>
          <a:p>
            <a:pPr eaLnBrk="1" hangingPunct="1"/>
            <a:endParaRPr lang="en-US" alt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92" y="4384014"/>
            <a:ext cx="1377815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1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685800"/>
            <a:ext cx="8991600" cy="731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Jean Piaget: Concrete Operational Stage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Concrete Operational Stage (7-11Years): Children become able to use concepts of time, space, volume, and number BUT in ways that remain simplified and </a:t>
            </a:r>
            <a:r>
              <a:rPr lang="en-US" altLang="en-US" sz="2400" i="1"/>
              <a:t>concrete</a:t>
            </a:r>
            <a:r>
              <a:rPr lang="en-US" altLang="en-US" sz="2400"/>
              <a:t>, </a:t>
            </a:r>
            <a:r>
              <a:rPr lang="en-US" altLang="en-US" sz="2400" i="1"/>
              <a:t>not abstract.</a:t>
            </a:r>
            <a:endParaRPr lang="en-US" altLang="en-US" sz="240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Conservation: Mass, weight, and volume remain unchanged when the shape or appearance of objects changes.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Reversibility of Thought: Relationships involving equality or identity can be reversed.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87705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Lawrence Kohlberg and </a:t>
            </a:r>
            <a:br>
              <a:rPr lang="en-US" altLang="en-US" sz="3200"/>
            </a:br>
            <a:r>
              <a:rPr lang="en-US" altLang="en-US" sz="3200"/>
              <a:t>Stages of Moral Development</a:t>
            </a:r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altLang="en-US" sz="2400"/>
              <a:t>Moral Development: When we acquire values, beliefs, and thinking abilities that guide responsible behavior</a:t>
            </a:r>
          </a:p>
          <a:p>
            <a:pPr lvl="1" eaLnBrk="1" hangingPunct="1"/>
            <a:r>
              <a:rPr lang="en-US" altLang="en-US" sz="2400"/>
              <a:t>Three Levels</a:t>
            </a:r>
          </a:p>
          <a:p>
            <a:pPr lvl="1" eaLnBrk="1" hangingPunct="1"/>
            <a:r>
              <a:rPr lang="en-US" altLang="en-US" sz="2400"/>
              <a:t>Preconventional: Moral thinking guided by consequences of actions (punishment, reward, exchange of favors)</a:t>
            </a:r>
          </a:p>
          <a:p>
            <a:pPr lvl="1" eaLnBrk="1" hangingPunct="1"/>
            <a:r>
              <a:rPr lang="en-US" altLang="en-US" sz="2400"/>
              <a:t>Conventional: Reasoning based on a desire to please others or to follow accepted rules and values</a:t>
            </a:r>
          </a:p>
          <a:p>
            <a:pPr lvl="1" eaLnBrk="1" hangingPunct="1"/>
            <a:r>
              <a:rPr lang="en-US" altLang="en-US" sz="2400"/>
              <a:t>Postconventional: Follows self-accepted moral principles</a:t>
            </a:r>
          </a:p>
          <a:p>
            <a:pPr lvl="1" eaLnBrk="1" hangingPunct="1"/>
            <a:r>
              <a:rPr lang="en-US" altLang="en-US" sz="2400"/>
              <a:t>Stage theorist, like Freud and Erikson</a:t>
            </a:r>
          </a:p>
          <a:p>
            <a:pPr eaLnBrk="1" hangingPunct="1"/>
            <a:endParaRPr lang="en-US" altLang="en-US" sz="2400"/>
          </a:p>
        </p:txBody>
      </p:sp>
      <p:pic>
        <p:nvPicPr>
          <p:cNvPr id="27652" name="Picture 1029" descr="http://www.psy.pdx.edu/PsiCafe/Graphics/Theorists/Kohl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718" y="215256"/>
            <a:ext cx="9525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4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Bowlby and Mary Ainsworth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Attachment</a:t>
            </a:r>
          </a:p>
          <a:p>
            <a:endParaRPr lang="en-US" dirty="0"/>
          </a:p>
          <a:p>
            <a:r>
              <a:rPr lang="en-US" dirty="0" smtClean="0"/>
              <a:t>What is it and how does it occur?</a:t>
            </a:r>
          </a:p>
          <a:p>
            <a:endParaRPr lang="en-US" dirty="0"/>
          </a:p>
          <a:p>
            <a:r>
              <a:rPr lang="en-US" dirty="0" smtClean="0"/>
              <a:t>What is its importance to the child?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33483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250</TotalTime>
  <Words>751</Words>
  <Application>Microsoft Office PowerPoint</Application>
  <PresentationFormat>Widescreen</PresentationFormat>
  <Paragraphs>136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Wisp</vt:lpstr>
      <vt:lpstr>Psychology 313</vt:lpstr>
      <vt:lpstr>Theoretical approaches</vt:lpstr>
      <vt:lpstr>Freud</vt:lpstr>
      <vt:lpstr>Maslow</vt:lpstr>
      <vt:lpstr>Erik Erikson’s Eight Stages of Psychosocial Dilemmas</vt:lpstr>
      <vt:lpstr>Jean Piaget: Preoperational Stage</vt:lpstr>
      <vt:lpstr>Jean Piaget: Concrete Operational Stage</vt:lpstr>
      <vt:lpstr>Lawrence Kohlberg and  Stages of Moral Development</vt:lpstr>
      <vt:lpstr>John Bowlby and Mary Ainsworth</vt:lpstr>
      <vt:lpstr>Mary Ainsworth and Attachment </vt:lpstr>
      <vt:lpstr>Narrative Therapy, Skinner, Beck &amp; Glasser</vt:lpstr>
      <vt:lpstr>The process of Child Therapy</vt:lpstr>
      <vt:lpstr>The Internal Processes</vt:lpstr>
      <vt:lpstr>SPICC Model</vt:lpstr>
      <vt:lpstr>The SPICC Model</vt:lpstr>
      <vt:lpstr>Group Counseling for Children</vt:lpstr>
      <vt:lpstr>Types of groups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 313</dc:title>
  <dc:creator>Shawn Talbot</dc:creator>
  <cp:lastModifiedBy>Shawn Talbot</cp:lastModifiedBy>
  <cp:revision>32</cp:revision>
  <dcterms:created xsi:type="dcterms:W3CDTF">2017-03-05T16:18:04Z</dcterms:created>
  <dcterms:modified xsi:type="dcterms:W3CDTF">2017-03-20T00:28:48Z</dcterms:modified>
</cp:coreProperties>
</file>