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23"/>
  </p:notesMasterIdLst>
  <p:sldIdLst>
    <p:sldId id="256" r:id="rId2"/>
    <p:sldId id="303" r:id="rId3"/>
    <p:sldId id="271" r:id="rId4"/>
    <p:sldId id="272" r:id="rId5"/>
    <p:sldId id="273" r:id="rId6"/>
    <p:sldId id="275" r:id="rId7"/>
    <p:sldId id="276" r:id="rId8"/>
    <p:sldId id="373" r:id="rId9"/>
    <p:sldId id="281" r:id="rId10"/>
    <p:sldId id="310" r:id="rId11"/>
    <p:sldId id="283" r:id="rId12"/>
    <p:sldId id="317" r:id="rId13"/>
    <p:sldId id="318" r:id="rId14"/>
    <p:sldId id="326" r:id="rId15"/>
    <p:sldId id="329" r:id="rId16"/>
    <p:sldId id="334" r:id="rId17"/>
    <p:sldId id="337" r:id="rId18"/>
    <p:sldId id="352" r:id="rId19"/>
    <p:sldId id="369" r:id="rId20"/>
    <p:sldId id="371" r:id="rId21"/>
    <p:sldId id="3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654C7-1D86-FE45-BD51-AC6BCE488472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50FE7-14AC-C545-9E35-23F4A51485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3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50FE7-14AC-C545-9E35-23F4A51485C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3" descr="MHE-red-RGB-email-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4262" y="475550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D2A01D2-A620-4845-B23B-3DD7112969DE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20946"/>
            <a:ext cx="7342188" cy="1924050"/>
          </a:xfrm>
        </p:spPr>
        <p:txBody>
          <a:bodyPr/>
          <a:lstStyle/>
          <a:p>
            <a:r>
              <a:rPr lang="en-US" sz="3600" b="1" dirty="0" smtClean="0">
                <a:latin typeface="Times New Roman"/>
              </a:rPr>
              <a:t>A Topical Approach to Life-Span Development, 7</a:t>
            </a:r>
            <a:r>
              <a:rPr lang="en-US" sz="3600" b="1" baseline="30000" dirty="0" smtClean="0">
                <a:latin typeface="Times New Roman"/>
              </a:rPr>
              <a:t>th</a:t>
            </a:r>
            <a:r>
              <a:rPr lang="en-US" sz="3600" b="1" dirty="0" smtClean="0">
                <a:latin typeface="Times New Roman"/>
              </a:rPr>
              <a:t> edition</a:t>
            </a:r>
            <a:r>
              <a:rPr lang="en-US" sz="3600" dirty="0" smtClean="0">
                <a:latin typeface="Times New Roman"/>
              </a:rPr>
              <a:t/>
            </a:r>
            <a:br>
              <a:rPr lang="en-US" sz="3600" dirty="0" smtClean="0">
                <a:latin typeface="Times New Roman"/>
              </a:rPr>
            </a:br>
            <a:r>
              <a:rPr lang="en-US" sz="3200" dirty="0" smtClean="0">
                <a:latin typeface="Times New Roman"/>
              </a:rPr>
              <a:t>John W. </a:t>
            </a:r>
            <a:r>
              <a:rPr lang="en-US" sz="3200" dirty="0" err="1" smtClean="0">
                <a:latin typeface="Times New Roman"/>
              </a:rPr>
              <a:t>Santrock</a:t>
            </a:r>
            <a:endParaRPr lang="en-US" sz="3200" dirty="0"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Chapter 14 – </a:t>
            </a:r>
          </a:p>
          <a:p>
            <a:r>
              <a:rPr lang="en-US" sz="3600" dirty="0" smtClean="0">
                <a:latin typeface="Times New Roman"/>
              </a:rPr>
              <a:t>Families, Lifestyles, and Parenting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5701163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in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142" y="1949809"/>
            <a:ext cx="7941265" cy="395092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Premarital education occurs in groups and focuses on relationship advice</a:t>
            </a:r>
          </a:p>
          <a:p>
            <a:pPr lvl="1"/>
            <a:r>
              <a:rPr lang="en-US" dirty="0" smtClean="0">
                <a:latin typeface="Times New Roman"/>
              </a:rPr>
              <a:t>Programs range from several hours to 20 hours</a:t>
            </a:r>
          </a:p>
          <a:p>
            <a:pPr lvl="1"/>
            <a:r>
              <a:rPr lang="en-US" dirty="0" smtClean="0">
                <a:latin typeface="Times New Roman"/>
              </a:rPr>
              <a:t>Recommended 6 months to 1 year before wedding</a:t>
            </a:r>
          </a:p>
          <a:p>
            <a:r>
              <a:rPr lang="en-US" dirty="0" smtClean="0">
                <a:latin typeface="Times New Roman"/>
              </a:rPr>
              <a:t>Premarital education linked to higher level of marital satisfaction, commitment to spouse, lower level of destructive marital conflict, lower likelihood of divorce</a:t>
            </a:r>
          </a:p>
          <a:p>
            <a:pPr lvl="1"/>
            <a:r>
              <a:rPr lang="en-US" dirty="0" smtClean="0">
                <a:latin typeface="Times New Roman"/>
              </a:rPr>
              <a:t>Beneficial for first and second marriages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in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6" y="1924152"/>
            <a:ext cx="8018238" cy="39308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Some marriages that were difficult and rocky during early adulthood improve in middle adulthood</a:t>
            </a:r>
          </a:p>
          <a:p>
            <a:pPr lvl="1"/>
            <a:r>
              <a:rPr lang="en-US" dirty="0" smtClean="0">
                <a:latin typeface="Times New Roman"/>
              </a:rPr>
              <a:t>Partners develop a deep and solid foundation to anchor relationship</a:t>
            </a:r>
          </a:p>
          <a:p>
            <a:r>
              <a:rPr lang="en-US" dirty="0" smtClean="0">
                <a:latin typeface="Times New Roman"/>
              </a:rPr>
              <a:t>In middle adulthood, partners experience fewer financial worries, less housework and chores, more time with each other</a:t>
            </a:r>
          </a:p>
          <a:p>
            <a:pPr lvl="1"/>
            <a:r>
              <a:rPr lang="en-US" dirty="0" smtClean="0">
                <a:latin typeface="Times New Roman"/>
              </a:rPr>
              <a:t>Engaging in mutual activities linked with viewing marriage more positively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in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996" y="1949808"/>
            <a:ext cx="7941265" cy="411571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In midlife, most married individuals voice satisfaction with being married</a:t>
            </a:r>
          </a:p>
          <a:p>
            <a:pPr lvl="1"/>
            <a:r>
              <a:rPr lang="en-US" dirty="0" smtClean="0">
                <a:latin typeface="Times New Roman"/>
              </a:rPr>
              <a:t>Higher levels of emotional intimacy skills in early twenties predict well-adjusted marriages in middle age</a:t>
            </a:r>
          </a:p>
          <a:p>
            <a:r>
              <a:rPr lang="en-US" dirty="0" smtClean="0">
                <a:latin typeface="Times New Roman"/>
              </a:rPr>
              <a:t>In late adulthood, married individuals are happier, less distressed, and live longer than singles</a:t>
            </a:r>
          </a:p>
          <a:p>
            <a:pPr lvl="1"/>
            <a:r>
              <a:rPr lang="en-US" dirty="0" smtClean="0">
                <a:latin typeface="Times New Roman"/>
              </a:rPr>
              <a:t>Older adults more satisfied with marriages than young or middle-aged adults</a:t>
            </a:r>
          </a:p>
          <a:p>
            <a:pPr lvl="2"/>
            <a:r>
              <a:rPr lang="en-US" dirty="0" smtClean="0">
                <a:latin typeface="Times New Roman"/>
              </a:rPr>
              <a:t>Married individuals more likely to care for a sick partner with limited health conditions</a:t>
            </a:r>
          </a:p>
          <a:p>
            <a:pPr lvl="2"/>
            <a:r>
              <a:rPr lang="en-US" dirty="0" smtClean="0">
                <a:latin typeface="Times New Roman"/>
              </a:rPr>
              <a:t>Stress of caring for spouse places demands on intimacy</a:t>
            </a: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of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996" y="1949808"/>
            <a:ext cx="8018240" cy="41157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United States has one of the highest divorce rates in the world</a:t>
            </a:r>
          </a:p>
          <a:p>
            <a:r>
              <a:rPr lang="en-US" dirty="0" smtClean="0">
                <a:latin typeface="Times New Roman"/>
              </a:rPr>
              <a:t>Factors that increase likelihood of divorce:</a:t>
            </a:r>
          </a:p>
          <a:p>
            <a:pPr lvl="1"/>
            <a:r>
              <a:rPr lang="en-US" dirty="0" smtClean="0">
                <a:latin typeface="Times New Roman"/>
              </a:rPr>
              <a:t>Youthful marriages, low education level, low income, no religious affiliation, parents who are divorced, having a baby before marriage</a:t>
            </a:r>
          </a:p>
          <a:p>
            <a:pPr lvl="1"/>
            <a:r>
              <a:rPr lang="en-US" dirty="0" smtClean="0">
                <a:latin typeface="Times New Roman"/>
              </a:rPr>
              <a:t>Alcoholism, psychological problems, domestic violence, infidelity, inadequate division of household labor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Parenting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36980"/>
            <a:ext cx="7877118" cy="41285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Age of having children has been increasing over time</a:t>
            </a:r>
          </a:p>
          <a:p>
            <a:pPr lvl="1"/>
            <a:r>
              <a:rPr lang="en-US" dirty="0" smtClean="0">
                <a:latin typeface="Times New Roman"/>
              </a:rPr>
              <a:t>Birth control is more common practice</a:t>
            </a:r>
          </a:p>
          <a:p>
            <a:pPr lvl="1"/>
            <a:r>
              <a:rPr lang="en-US" dirty="0" smtClean="0">
                <a:latin typeface="Times New Roman"/>
              </a:rPr>
              <a:t>Marrying later and having children later or not at all</a:t>
            </a:r>
          </a:p>
          <a:p>
            <a:r>
              <a:rPr lang="en-US" dirty="0" smtClean="0">
                <a:latin typeface="Times New Roman"/>
              </a:rPr>
              <a:t>Advantages of having children early (in twenties):</a:t>
            </a:r>
          </a:p>
          <a:p>
            <a:pPr lvl="1"/>
            <a:r>
              <a:rPr lang="en-US" dirty="0" smtClean="0">
                <a:latin typeface="Times New Roman"/>
              </a:rPr>
              <a:t>More physical energy</a:t>
            </a:r>
          </a:p>
          <a:p>
            <a:pPr lvl="1"/>
            <a:r>
              <a:rPr lang="en-US" dirty="0" smtClean="0">
                <a:latin typeface="Times New Roman"/>
              </a:rPr>
              <a:t>Fewer medical problems with pregnancy and childbirth</a:t>
            </a:r>
          </a:p>
          <a:p>
            <a:pPr lvl="1"/>
            <a:r>
              <a:rPr lang="en-US" dirty="0" smtClean="0">
                <a:latin typeface="Times New Roman"/>
              </a:rPr>
              <a:t>Fewer built-up expectations for </a:t>
            </a:r>
            <a:r>
              <a:rPr lang="en-US" dirty="0" smtClean="0">
                <a:latin typeface="Times New Roman"/>
              </a:rPr>
              <a:t>children</a:t>
            </a:r>
          </a:p>
          <a:p>
            <a:r>
              <a:rPr lang="en-US" dirty="0" smtClean="0">
                <a:latin typeface="Times New Roman"/>
              </a:rPr>
              <a:t>Problems?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Parenting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30" y="1975463"/>
            <a:ext cx="7915606" cy="409005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/>
              </a:rPr>
              <a:t>Baumrind’s</a:t>
            </a:r>
            <a:r>
              <a:rPr lang="en-US" dirty="0" smtClean="0">
                <a:latin typeface="Times New Roman"/>
              </a:rPr>
              <a:t> </a:t>
            </a:r>
            <a:r>
              <a:rPr lang="en-US" dirty="0" smtClean="0">
                <a:latin typeface="Times New Roman"/>
              </a:rPr>
              <a:t>parenting styles:</a:t>
            </a:r>
          </a:p>
          <a:p>
            <a:pPr lvl="1"/>
            <a:r>
              <a:rPr lang="en-US" dirty="0" smtClean="0">
                <a:latin typeface="Times New Roman"/>
              </a:rPr>
              <a:t>Authoritarian parenting</a:t>
            </a:r>
          </a:p>
          <a:p>
            <a:pPr lvl="1"/>
            <a:r>
              <a:rPr lang="en-US" dirty="0" smtClean="0">
                <a:latin typeface="Times New Roman"/>
              </a:rPr>
              <a:t>Authoritative parenting </a:t>
            </a:r>
          </a:p>
          <a:p>
            <a:pPr lvl="1"/>
            <a:r>
              <a:rPr lang="en-US" dirty="0" smtClean="0">
                <a:latin typeface="Times New Roman"/>
              </a:rPr>
              <a:t>Neglectful parenting</a:t>
            </a:r>
          </a:p>
          <a:p>
            <a:pPr lvl="1"/>
            <a:r>
              <a:rPr lang="en-US" dirty="0" smtClean="0">
                <a:latin typeface="Times New Roman"/>
              </a:rPr>
              <a:t>Indulgent </a:t>
            </a:r>
            <a:r>
              <a:rPr lang="en-US" dirty="0" smtClean="0">
                <a:latin typeface="Times New Roman"/>
              </a:rPr>
              <a:t>parenting</a:t>
            </a:r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Parenting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60" y="1949808"/>
            <a:ext cx="7838630" cy="41157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Consequences of child maltreatment:</a:t>
            </a:r>
          </a:p>
          <a:p>
            <a:pPr lvl="1"/>
            <a:r>
              <a:rPr lang="en-US" dirty="0" smtClean="0">
                <a:latin typeface="Times New Roman"/>
              </a:rPr>
              <a:t>Poor emotional regulation</a:t>
            </a:r>
          </a:p>
          <a:p>
            <a:pPr lvl="1"/>
            <a:r>
              <a:rPr lang="en-US" dirty="0" smtClean="0">
                <a:latin typeface="Times New Roman"/>
              </a:rPr>
              <a:t>Attachment problems</a:t>
            </a:r>
          </a:p>
          <a:p>
            <a:pPr lvl="1"/>
            <a:r>
              <a:rPr lang="en-US" dirty="0" smtClean="0">
                <a:latin typeface="Times New Roman"/>
              </a:rPr>
              <a:t>Problems in peer relations</a:t>
            </a:r>
          </a:p>
          <a:p>
            <a:pPr lvl="1"/>
            <a:r>
              <a:rPr lang="en-US" dirty="0" smtClean="0">
                <a:latin typeface="Times New Roman"/>
              </a:rPr>
              <a:t>Difficulty adapting to school</a:t>
            </a:r>
          </a:p>
          <a:p>
            <a:pPr lvl="1"/>
            <a:r>
              <a:rPr lang="en-US" dirty="0" smtClean="0">
                <a:latin typeface="Times New Roman"/>
              </a:rPr>
              <a:t>Psychological problems, such as depression and delinquency</a:t>
            </a:r>
          </a:p>
          <a:p>
            <a:r>
              <a:rPr lang="en-US" dirty="0" smtClean="0">
                <a:latin typeface="Times New Roman"/>
              </a:rPr>
              <a:t>During adult years, individuals who were maltreated as children are more likely to experience physical, emotional, and sexual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Parenting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84" y="1949808"/>
            <a:ext cx="8031068" cy="41157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Parent-child attachment remains important</a:t>
            </a:r>
          </a:p>
          <a:p>
            <a:pPr lvl="1"/>
            <a:r>
              <a:rPr lang="en-US" dirty="0" smtClean="0">
                <a:latin typeface="Times New Roman"/>
              </a:rPr>
              <a:t>Mothers maintain closer emotional ties with adolescents than fathers, especially with daughters</a:t>
            </a:r>
          </a:p>
          <a:p>
            <a:r>
              <a:rPr lang="en-US" dirty="0" smtClean="0">
                <a:latin typeface="Times New Roman"/>
              </a:rPr>
              <a:t>Parent-adolescent conflict escalates during early adolescence</a:t>
            </a:r>
          </a:p>
          <a:p>
            <a:pPr lvl="1"/>
            <a:r>
              <a:rPr lang="en-US" dirty="0" smtClean="0">
                <a:latin typeface="Times New Roman"/>
              </a:rPr>
              <a:t>Conflict usually involves everyday issues of family life</a:t>
            </a:r>
          </a:p>
          <a:p>
            <a:pPr lvl="2"/>
            <a:r>
              <a:rPr lang="en-US" dirty="0" smtClean="0">
                <a:latin typeface="Times New Roman"/>
              </a:rPr>
              <a:t>Rarely involve major dilemmas, such as drugs and delinquency</a:t>
            </a:r>
          </a:p>
          <a:p>
            <a:pPr lvl="1"/>
            <a:r>
              <a:rPr lang="en-US" dirty="0" smtClean="0">
                <a:latin typeface="Times New Roman"/>
              </a:rPr>
              <a:t>Conflicts become less frequent during late adolescence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Parenting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46" y="1924152"/>
            <a:ext cx="7761655" cy="414136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Children in divorced families more likely to experience:</a:t>
            </a:r>
          </a:p>
          <a:p>
            <a:pPr lvl="1"/>
            <a:r>
              <a:rPr lang="en-US" dirty="0" smtClean="0">
                <a:latin typeface="Times New Roman"/>
              </a:rPr>
              <a:t>Academic problems</a:t>
            </a:r>
          </a:p>
          <a:p>
            <a:pPr lvl="1"/>
            <a:r>
              <a:rPr lang="en-US" dirty="0" smtClean="0">
                <a:latin typeface="Times New Roman"/>
              </a:rPr>
              <a:t>Internalized and externalized problems</a:t>
            </a:r>
          </a:p>
          <a:p>
            <a:pPr lvl="1"/>
            <a:r>
              <a:rPr lang="en-US" dirty="0" smtClean="0">
                <a:latin typeface="Times New Roman"/>
              </a:rPr>
              <a:t>Less socially responsible</a:t>
            </a:r>
          </a:p>
          <a:p>
            <a:pPr lvl="1"/>
            <a:r>
              <a:rPr lang="en-US" dirty="0" smtClean="0">
                <a:latin typeface="Times New Roman"/>
              </a:rPr>
              <a:t>Less competent intimate relationships</a:t>
            </a:r>
          </a:p>
          <a:p>
            <a:pPr lvl="1"/>
            <a:r>
              <a:rPr lang="en-US" dirty="0" smtClean="0">
                <a:latin typeface="Times New Roman"/>
              </a:rPr>
              <a:t>Drop out of school</a:t>
            </a:r>
          </a:p>
          <a:p>
            <a:pPr lvl="1"/>
            <a:r>
              <a:rPr lang="en-US" dirty="0" smtClean="0">
                <a:latin typeface="Times New Roman"/>
              </a:rPr>
              <a:t>Become sexually active earlier</a:t>
            </a:r>
          </a:p>
          <a:p>
            <a:pPr lvl="1"/>
            <a:r>
              <a:rPr lang="en-US" dirty="0" smtClean="0">
                <a:latin typeface="Times New Roman"/>
              </a:rPr>
              <a:t>Take drugs, associate with antisocial peers, low self-esteem</a:t>
            </a:r>
          </a:p>
          <a:p>
            <a:pPr lvl="1"/>
            <a:r>
              <a:rPr lang="en-US" dirty="0" smtClean="0">
                <a:latin typeface="Times New Roman"/>
              </a:rPr>
              <a:t>Less secure attachment as young adults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Other Family Relationships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47" y="1936980"/>
            <a:ext cx="7748825" cy="41285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Many adults become grandparents in middle age</a:t>
            </a:r>
          </a:p>
          <a:p>
            <a:pPr lvl="1"/>
            <a:r>
              <a:rPr lang="en-US" dirty="0" smtClean="0">
                <a:latin typeface="Times New Roman"/>
              </a:rPr>
              <a:t>Grandmothers have more frequent contact than grandfathers</a:t>
            </a:r>
          </a:p>
          <a:p>
            <a:r>
              <a:rPr lang="en-US" dirty="0" smtClean="0">
                <a:latin typeface="Times New Roman"/>
              </a:rPr>
              <a:t>Meanings attached to being grandparent:</a:t>
            </a:r>
          </a:p>
          <a:p>
            <a:pPr lvl="1"/>
            <a:r>
              <a:rPr lang="en-US" dirty="0" smtClean="0">
                <a:latin typeface="Times New Roman"/>
              </a:rPr>
              <a:t>Source of biological reward and continuity</a:t>
            </a:r>
          </a:p>
          <a:p>
            <a:pPr lvl="1"/>
            <a:r>
              <a:rPr lang="en-US" dirty="0" smtClean="0">
                <a:latin typeface="Times New Roman"/>
              </a:rPr>
              <a:t>Source of emotional fulfillment</a:t>
            </a:r>
          </a:p>
          <a:p>
            <a:pPr lvl="1"/>
            <a:r>
              <a:rPr lang="en-US" dirty="0" smtClean="0">
                <a:latin typeface="Times New Roman"/>
              </a:rPr>
              <a:t>Remote role</a:t>
            </a:r>
          </a:p>
          <a:p>
            <a:r>
              <a:rPr lang="en-US" dirty="0" smtClean="0">
                <a:latin typeface="Times New Roman"/>
              </a:rPr>
              <a:t>Divorce, adolescent pregnancy, drug use by parents among reasons grandparents are thrust back into parenting role</a:t>
            </a:r>
          </a:p>
          <a:p>
            <a:pPr>
              <a:buNone/>
            </a:pPr>
            <a:endParaRPr lang="en-US" dirty="0" smtClean="0">
              <a:latin typeface="Times New Roman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of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11325"/>
            <a:ext cx="7902776" cy="41541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Adults today choose many different lifestyles and forms of families</a:t>
            </a:r>
          </a:p>
          <a:p>
            <a:pPr lvl="1"/>
            <a:r>
              <a:rPr lang="en-US" dirty="0" smtClean="0">
                <a:latin typeface="Times New Roman"/>
              </a:rPr>
              <a:t>United States has more marriages and remarriages, divorces, short-term cohabitation relationships than most countries</a:t>
            </a:r>
          </a:p>
          <a:p>
            <a:r>
              <a:rPr lang="en-US" dirty="0" smtClean="0">
                <a:latin typeface="Times New Roman"/>
              </a:rPr>
              <a:t>Dramatic rise in percentage of single adults</a:t>
            </a:r>
          </a:p>
          <a:p>
            <a:pPr lvl="1"/>
            <a:r>
              <a:rPr lang="en-US" dirty="0" smtClean="0">
                <a:latin typeface="Times New Roman"/>
              </a:rPr>
              <a:t>Rising rates of cohabitation and trend toward postponing marriage</a:t>
            </a:r>
          </a:p>
          <a:p>
            <a:pPr lvl="1"/>
            <a:r>
              <a:rPr lang="en-US" dirty="0" smtClean="0">
                <a:latin typeface="Times New Roman"/>
              </a:rPr>
              <a:t>Single adults are often stereotyped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Other Family Relationships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30" y="1885669"/>
            <a:ext cx="7864289" cy="417985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Empty nest syndrome</a:t>
            </a:r>
          </a:p>
          <a:p>
            <a:pPr lvl="1"/>
            <a:r>
              <a:rPr lang="en-US" dirty="0" smtClean="0">
                <a:latin typeface="Times New Roman"/>
              </a:rPr>
              <a:t>When all children leave parental home</a:t>
            </a:r>
          </a:p>
          <a:p>
            <a:pPr lvl="1"/>
            <a:r>
              <a:rPr lang="en-US" dirty="0" smtClean="0">
                <a:latin typeface="Times New Roman"/>
              </a:rPr>
              <a:t>Marital couple has more time to pursue careers and other interests and more time for each other</a:t>
            </a:r>
          </a:p>
          <a:p>
            <a:r>
              <a:rPr lang="en-US" dirty="0" smtClean="0">
                <a:latin typeface="Times New Roman"/>
              </a:rPr>
              <a:t>Refilling of empty nest linked to uncertain economic climate</a:t>
            </a:r>
          </a:p>
          <a:p>
            <a:pPr lvl="1"/>
            <a:r>
              <a:rPr lang="en-US" dirty="0" smtClean="0">
                <a:latin typeface="Times New Roman"/>
              </a:rPr>
              <a:t>Adult children return to live at home</a:t>
            </a:r>
          </a:p>
          <a:p>
            <a:r>
              <a:rPr lang="en-US" dirty="0" smtClean="0">
                <a:latin typeface="Times New Roman"/>
              </a:rPr>
              <a:t>Middle generation provides support for younger generation, even if nest is bare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Other Family Relationships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59" y="1924152"/>
            <a:ext cx="7812971" cy="414136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Middle-aged adults have been described as “sandwich,” “squeezed,” or “overload” generation</a:t>
            </a:r>
          </a:p>
          <a:p>
            <a:pPr lvl="1"/>
            <a:r>
              <a:rPr lang="en-US" dirty="0" smtClean="0">
                <a:latin typeface="Times New Roman"/>
              </a:rPr>
              <a:t>Responsibilities to adolescent and young adult children and to aging parents</a:t>
            </a:r>
          </a:p>
          <a:p>
            <a:r>
              <a:rPr lang="en-US" dirty="0" smtClean="0">
                <a:latin typeface="Times New Roman"/>
              </a:rPr>
              <a:t>Stress experienced when elderly parents become ill and die</a:t>
            </a:r>
          </a:p>
          <a:p>
            <a:pPr lvl="1"/>
            <a:r>
              <a:rPr lang="en-US" smtClean="0">
                <a:latin typeface="Times New Roman"/>
              </a:rPr>
              <a:t>When middle-aged </a:t>
            </a:r>
            <a:r>
              <a:rPr lang="en-US" dirty="0" smtClean="0">
                <a:latin typeface="Times New Roman"/>
              </a:rPr>
              <a:t>adults have parents with disability, their support increases</a:t>
            </a:r>
          </a:p>
          <a:p>
            <a:r>
              <a:rPr lang="en-US" dirty="0" smtClean="0">
                <a:latin typeface="Times New Roman"/>
              </a:rPr>
              <a:t>Women have important role in maintaining family relationships across generations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of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92" y="1889727"/>
            <a:ext cx="8097950" cy="401100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Cohabitation</a:t>
            </a:r>
          </a:p>
          <a:p>
            <a:pPr lvl="1"/>
            <a:r>
              <a:rPr lang="en-US" dirty="0" smtClean="0">
                <a:latin typeface="Times New Roman"/>
              </a:rPr>
              <a:t>Living together in a sexual relationship without being married</a:t>
            </a:r>
          </a:p>
          <a:p>
            <a:r>
              <a:rPr lang="en-US" dirty="0" smtClean="0">
                <a:latin typeface="Times New Roman"/>
              </a:rPr>
              <a:t>Number of cohabitating couples in U.S. has increased dramatically since 1970s</a:t>
            </a:r>
          </a:p>
          <a:p>
            <a:pPr lvl="1"/>
            <a:r>
              <a:rPr lang="en-US" dirty="0" smtClean="0">
                <a:latin typeface="Times New Roman"/>
              </a:rPr>
              <a:t>More than 75% of adults cohabitate prior to getting married</a:t>
            </a:r>
          </a:p>
          <a:p>
            <a:pPr lvl="1"/>
            <a:r>
              <a:rPr lang="en-US" dirty="0" smtClean="0">
                <a:latin typeface="Times New Roman"/>
              </a:rPr>
              <a:t>Cohabitation as a precursor to marriage or ongoing lifestyle</a:t>
            </a:r>
          </a:p>
          <a:p>
            <a:pPr lvl="1"/>
            <a:r>
              <a:rPr lang="en-US" dirty="0" smtClean="0">
                <a:latin typeface="Times New Roman"/>
              </a:rPr>
              <a:t>In U.S., cohabitating arrangements tend to be short-lived</a:t>
            </a:r>
          </a:p>
          <a:p>
            <a:pPr lvl="2"/>
            <a:r>
              <a:rPr lang="en-US" dirty="0" smtClean="0">
                <a:latin typeface="Times New Roman"/>
              </a:rPr>
              <a:t>Fewer than 1 out of 5 last for five years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of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36194"/>
            <a:ext cx="7899115" cy="392605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Young adults’ reasons to cohabitate:</a:t>
            </a:r>
          </a:p>
          <a:p>
            <a:pPr lvl="1"/>
            <a:r>
              <a:rPr lang="en-US" dirty="0" smtClean="0">
                <a:latin typeface="Times New Roman"/>
              </a:rPr>
              <a:t>Spend time together</a:t>
            </a:r>
          </a:p>
          <a:p>
            <a:pPr lvl="1"/>
            <a:r>
              <a:rPr lang="en-US" dirty="0" smtClean="0">
                <a:latin typeface="Times New Roman"/>
              </a:rPr>
              <a:t>Share expenses</a:t>
            </a:r>
          </a:p>
          <a:p>
            <a:pPr lvl="1"/>
            <a:r>
              <a:rPr lang="en-US" dirty="0" smtClean="0">
                <a:latin typeface="Times New Roman"/>
              </a:rPr>
              <a:t>Evaluate compatibility</a:t>
            </a:r>
          </a:p>
          <a:p>
            <a:r>
              <a:rPr lang="en-US" dirty="0" smtClean="0">
                <a:latin typeface="Times New Roman"/>
              </a:rPr>
              <a:t>In cohabitating relationships, men are more concerned with loss of freedom while women are more concerned about delays in getting married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Diversity of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54" y="1936194"/>
            <a:ext cx="8053923" cy="393434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Couples who cohabitate face problems:</a:t>
            </a:r>
          </a:p>
          <a:p>
            <a:pPr lvl="1"/>
            <a:r>
              <a:rPr lang="en-US" dirty="0" smtClean="0">
                <a:latin typeface="Times New Roman"/>
              </a:rPr>
              <a:t>Disapproval from parents and other family members</a:t>
            </a:r>
          </a:p>
          <a:p>
            <a:pPr lvl="1"/>
            <a:r>
              <a:rPr lang="en-US" dirty="0" smtClean="0">
                <a:latin typeface="Times New Roman"/>
              </a:rPr>
              <a:t>Difficulty owning property jointly</a:t>
            </a:r>
          </a:p>
          <a:p>
            <a:pPr lvl="1"/>
            <a:r>
              <a:rPr lang="en-US" dirty="0" smtClean="0">
                <a:latin typeface="Times New Roman"/>
              </a:rPr>
              <a:t>Uncertain legal rights concerning dissolution of relationship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of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874236"/>
            <a:ext cx="8007534" cy="419128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Lower rates of marital satisfaction and higher rates of divorce in couples who live together before getting married</a:t>
            </a:r>
          </a:p>
          <a:p>
            <a:pPr lvl="1"/>
            <a:r>
              <a:rPr lang="en-US" dirty="0" smtClean="0">
                <a:latin typeface="Times New Roman"/>
              </a:rPr>
              <a:t>Less traditional lifestyles may attract less conventional individuals who are not great believers in marriage</a:t>
            </a:r>
          </a:p>
          <a:p>
            <a:pPr lvl="1"/>
            <a:r>
              <a:rPr lang="en-US" dirty="0" smtClean="0">
                <a:latin typeface="Times New Roman"/>
              </a:rPr>
              <a:t>Cohabitation may change attitudes and habits in ways that increase likelihood of divorce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of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26" y="1924152"/>
            <a:ext cx="7964339" cy="394638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Majority of Americans do still get married</a:t>
            </a:r>
          </a:p>
          <a:p>
            <a:pPr lvl="1"/>
            <a:r>
              <a:rPr lang="en-US" dirty="0" smtClean="0">
                <a:latin typeface="Times New Roman"/>
              </a:rPr>
              <a:t>Marriage’s role in signaling a successful social life to family and friends</a:t>
            </a:r>
          </a:p>
          <a:p>
            <a:pPr lvl="1"/>
            <a:r>
              <a:rPr lang="en-US" dirty="0" smtClean="0">
                <a:latin typeface="Times New Roman"/>
              </a:rPr>
              <a:t>Many young adults still plan to marry</a:t>
            </a:r>
          </a:p>
          <a:p>
            <a:r>
              <a:rPr lang="en-US" dirty="0" smtClean="0">
                <a:latin typeface="Times New Roman"/>
              </a:rPr>
              <a:t>Changes in percentages of “very happy” marriages over time</a:t>
            </a:r>
          </a:p>
          <a:p>
            <a:pPr lvl="1"/>
            <a:r>
              <a:rPr lang="en-US" dirty="0" smtClean="0">
                <a:latin typeface="Times New Roman"/>
              </a:rPr>
              <a:t>Married men consistently report being happier than married women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352" y="4589680"/>
            <a:ext cx="3835865" cy="2093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Marriages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b="1" dirty="0" smtClean="0"/>
              <a:t>Successful Types</a:t>
            </a:r>
          </a:p>
          <a:p>
            <a:pPr lvl="1" eaLnBrk="1" hangingPunct="1">
              <a:defRPr/>
            </a:pPr>
            <a:r>
              <a:rPr lang="en-US" b="1" dirty="0" smtClean="0"/>
              <a:t>Validating</a:t>
            </a:r>
          </a:p>
          <a:p>
            <a:pPr lvl="1" eaLnBrk="1" hangingPunct="1">
              <a:defRPr/>
            </a:pPr>
            <a:r>
              <a:rPr lang="en-US" b="1" dirty="0" smtClean="0"/>
              <a:t>Volatile</a:t>
            </a:r>
          </a:p>
          <a:p>
            <a:pPr lvl="1" eaLnBrk="1" hangingPunct="1">
              <a:defRPr/>
            </a:pPr>
            <a:r>
              <a:rPr lang="en-US" b="1" dirty="0" smtClean="0"/>
              <a:t>Avoidant</a:t>
            </a:r>
          </a:p>
          <a:p>
            <a:pPr eaLnBrk="1" hangingPunct="1">
              <a:defRPr/>
            </a:pPr>
            <a:r>
              <a:rPr lang="en-US" b="1" dirty="0" smtClean="0"/>
              <a:t>Unsuccessful Types</a:t>
            </a:r>
          </a:p>
          <a:p>
            <a:pPr lvl="1" eaLnBrk="1" hangingPunct="1">
              <a:defRPr/>
            </a:pPr>
            <a:r>
              <a:rPr lang="en-US" b="1" dirty="0" smtClean="0"/>
              <a:t>Hostile Engaged</a:t>
            </a:r>
          </a:p>
          <a:p>
            <a:pPr lvl="1" eaLnBrk="1" hangingPunct="1">
              <a:defRPr/>
            </a:pPr>
            <a:r>
              <a:rPr lang="en-US" b="1" dirty="0" smtClean="0"/>
              <a:t>Hostile Detached</a:t>
            </a:r>
          </a:p>
          <a:p>
            <a:pPr lvl="1" eaLnBrk="1" hangingPunct="1">
              <a:defRPr/>
            </a:pPr>
            <a:r>
              <a:rPr lang="en-US" b="1" smtClean="0"/>
              <a:t>Divorce</a:t>
            </a:r>
            <a:r>
              <a:rPr lang="en-US" b="1" dirty="0" smtClean="0"/>
              <a:t>	</a:t>
            </a:r>
          </a:p>
          <a:p>
            <a:pPr lvl="3" eaLnBrk="1" hangingPunct="1">
              <a:defRPr/>
            </a:pPr>
            <a:r>
              <a:rPr lang="en-US" b="1" dirty="0" smtClean="0"/>
              <a:t>Economic Effects</a:t>
            </a:r>
          </a:p>
          <a:p>
            <a:pPr lvl="3" eaLnBrk="1" hangingPunct="1">
              <a:defRPr/>
            </a:pPr>
            <a:r>
              <a:rPr lang="en-US" b="1" dirty="0" smtClean="0"/>
              <a:t>Social Support</a:t>
            </a:r>
          </a:p>
        </p:txBody>
      </p:sp>
    </p:spTree>
    <p:extLst>
      <p:ext uri="{BB962C8B-B14F-4D97-AF65-F5344CB8AC3E}">
        <p14:creationId xmlns:p14="http://schemas.microsoft.com/office/powerpoint/2010/main" val="25133985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Diversity in Adult Lifestyles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13" y="1924152"/>
            <a:ext cx="7889947" cy="39380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Predictors of success in marriage:</a:t>
            </a:r>
          </a:p>
          <a:p>
            <a:pPr lvl="1"/>
            <a:r>
              <a:rPr lang="en-US" dirty="0" smtClean="0">
                <a:latin typeface="Times New Roman"/>
              </a:rPr>
              <a:t>Establishing love maps</a:t>
            </a:r>
          </a:p>
          <a:p>
            <a:pPr lvl="1"/>
            <a:r>
              <a:rPr lang="en-US" dirty="0" smtClean="0">
                <a:latin typeface="Times New Roman"/>
              </a:rPr>
              <a:t>Nurturing, fondness, and admiration</a:t>
            </a:r>
          </a:p>
          <a:p>
            <a:pPr lvl="1"/>
            <a:r>
              <a:rPr lang="en-US" dirty="0" smtClean="0">
                <a:latin typeface="Times New Roman"/>
              </a:rPr>
              <a:t>Turning toward each other instead of away</a:t>
            </a:r>
          </a:p>
          <a:p>
            <a:pPr lvl="1"/>
            <a:r>
              <a:rPr lang="en-US" dirty="0" smtClean="0">
                <a:latin typeface="Times New Roman"/>
              </a:rPr>
              <a:t>Letting your partner influence you</a:t>
            </a:r>
          </a:p>
          <a:p>
            <a:pPr lvl="1"/>
            <a:r>
              <a:rPr lang="en-US" dirty="0" smtClean="0">
                <a:latin typeface="Times New Roman"/>
              </a:rPr>
              <a:t>Overcoming gridlock</a:t>
            </a:r>
          </a:p>
          <a:p>
            <a:pPr lvl="1"/>
            <a:r>
              <a:rPr lang="en-US" dirty="0" smtClean="0">
                <a:latin typeface="Times New Roman"/>
              </a:rPr>
              <a:t>Creating shared meaning</a:t>
            </a: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3564</TotalTime>
  <Words>1096</Words>
  <Application>Microsoft Office PowerPoint</Application>
  <PresentationFormat>On-screen Show (4:3)</PresentationFormat>
  <Paragraphs>162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Capital</vt:lpstr>
      <vt:lpstr>A Topical Approach to Life-Span Development, 7th edition John W. Santrock</vt:lpstr>
      <vt:lpstr>Diversity of Adult Lifestyles</vt:lpstr>
      <vt:lpstr>Diversity of Adult Lifestyles</vt:lpstr>
      <vt:lpstr>Diversity of Adult Lifestyles</vt:lpstr>
      <vt:lpstr>Diversity of Adult Lifestyles</vt:lpstr>
      <vt:lpstr>Diversity of Adult Lifestyles</vt:lpstr>
      <vt:lpstr>Diversity of Adult Lifestyles</vt:lpstr>
      <vt:lpstr>Marriages</vt:lpstr>
      <vt:lpstr>Diversity in Adult Lifestyles</vt:lpstr>
      <vt:lpstr>Diversity in Adult Lifestyles</vt:lpstr>
      <vt:lpstr>Diversity in Adult Lifestyles</vt:lpstr>
      <vt:lpstr>Diversity in Adult Lifestyles</vt:lpstr>
      <vt:lpstr>Diversity of Adult Lifestyles</vt:lpstr>
      <vt:lpstr>Parenting</vt:lpstr>
      <vt:lpstr>Parenting</vt:lpstr>
      <vt:lpstr>Parenting</vt:lpstr>
      <vt:lpstr>Parenting</vt:lpstr>
      <vt:lpstr>Parenting</vt:lpstr>
      <vt:lpstr>Other Family Relationships</vt:lpstr>
      <vt:lpstr>Other Family Relationships</vt:lpstr>
      <vt:lpstr>Other Family Relationships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Topical Approach to Life-Span Development, 6th edition John W. Santrock</dc:title>
  <dc:creator>Khia Thomas</dc:creator>
  <cp:lastModifiedBy>Shawn</cp:lastModifiedBy>
  <cp:revision>202</cp:revision>
  <dcterms:created xsi:type="dcterms:W3CDTF">2013-08-20T15:15:34Z</dcterms:created>
  <dcterms:modified xsi:type="dcterms:W3CDTF">2014-11-24T00:04:22Z</dcterms:modified>
</cp:coreProperties>
</file>