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316" r:id="rId4"/>
    <p:sldId id="261" r:id="rId5"/>
    <p:sldId id="264" r:id="rId6"/>
    <p:sldId id="265" r:id="rId7"/>
    <p:sldId id="267" r:id="rId8"/>
    <p:sldId id="271" r:id="rId9"/>
    <p:sldId id="275" r:id="rId10"/>
    <p:sldId id="274" r:id="rId11"/>
    <p:sldId id="277" r:id="rId12"/>
    <p:sldId id="279" r:id="rId13"/>
    <p:sldId id="280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3" descr="MHE-red-RGB-email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62" y="4755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2A01D2-A620-4845-B23B-3DD7112969DE}" type="datetimeFigureOut">
              <a:rPr lang="en-US" smtClean="0"/>
              <a:pPr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ed.com/talks/patricia_kuhl_the_linguistic_genius_of_babi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0946"/>
            <a:ext cx="7342188" cy="1924050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</a:rPr>
              <a:t>A Topical Approach to Life-Span Development, 7</a:t>
            </a:r>
            <a:r>
              <a:rPr lang="en-US" sz="3600" b="1" baseline="30000" dirty="0" smtClean="0">
                <a:latin typeface="Times New Roman"/>
              </a:rPr>
              <a:t>th</a:t>
            </a:r>
            <a:r>
              <a:rPr lang="en-US" sz="3600" b="1" dirty="0" smtClean="0">
                <a:latin typeface="Times New Roman"/>
              </a:rPr>
              <a:t> edition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200" dirty="0" smtClean="0">
                <a:latin typeface="Times New Roman"/>
              </a:rPr>
              <a:t>John W. </a:t>
            </a:r>
            <a:r>
              <a:rPr lang="en-US" sz="3200" dirty="0" err="1" smtClean="0">
                <a:latin typeface="Times New Roman"/>
              </a:rPr>
              <a:t>Santrock</a:t>
            </a:r>
            <a:endParaRPr lang="en-US" sz="32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Chapter 9 – </a:t>
            </a:r>
          </a:p>
          <a:p>
            <a:r>
              <a:rPr lang="en-US" sz="3600" dirty="0" smtClean="0">
                <a:latin typeface="Times New Roman"/>
              </a:rPr>
              <a:t>Language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5701163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20" y="1920705"/>
            <a:ext cx="7992046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In early childhood, children’s motor skills progress to the point that they can begin printing letters</a:t>
            </a:r>
          </a:p>
          <a:p>
            <a:pPr lvl="1"/>
            <a:r>
              <a:rPr lang="en-US" dirty="0" smtClean="0">
                <a:latin typeface="Times New Roman"/>
              </a:rPr>
              <a:t>As they begin to write, children often invent spellings, basing them on sounds of words they hear</a:t>
            </a:r>
          </a:p>
          <a:p>
            <a:r>
              <a:rPr lang="en-US" dirty="0" smtClean="0">
                <a:latin typeface="Times New Roman"/>
              </a:rPr>
              <a:t>Writing skills develop as language and cognitive skills develop</a:t>
            </a:r>
          </a:p>
          <a:p>
            <a:pPr lvl="1"/>
            <a:r>
              <a:rPr lang="en-US" dirty="0" smtClean="0">
                <a:latin typeface="Times New Roman"/>
              </a:rPr>
              <a:t>Metacognitive are skills needed to be a competent writer</a:t>
            </a:r>
          </a:p>
          <a:p>
            <a:pPr>
              <a:buNone/>
            </a:pPr>
            <a:r>
              <a:rPr lang="en-US" dirty="0" smtClean="0">
                <a:latin typeface="Times New Roman"/>
              </a:rPr>
              <a:t>Children begin to understand the social uses of language.</a:t>
            </a: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42" y="1898497"/>
            <a:ext cx="7928435" cy="41670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Adolescents develop greater sophistication in word use</a:t>
            </a:r>
          </a:p>
          <a:p>
            <a:pPr lvl="1"/>
            <a:r>
              <a:rPr lang="en-US" dirty="0" smtClean="0">
                <a:latin typeface="Times New Roman"/>
              </a:rPr>
              <a:t>Understanding metaphors, implied comparison between unlike things</a:t>
            </a:r>
          </a:p>
          <a:p>
            <a:pPr lvl="1"/>
            <a:r>
              <a:rPr lang="en-US" dirty="0" smtClean="0">
                <a:latin typeface="Times New Roman"/>
              </a:rPr>
              <a:t>Better able to understand satire, or use of irony, derision, or wit </a:t>
            </a:r>
          </a:p>
          <a:p>
            <a:pPr lvl="1"/>
            <a:r>
              <a:rPr lang="en-US" dirty="0" smtClean="0">
                <a:latin typeface="Times New Roman"/>
              </a:rPr>
              <a:t>More advanced logical thinking allows adolescents to understand complex literary works</a:t>
            </a:r>
          </a:p>
          <a:p>
            <a:r>
              <a:rPr lang="en-US" dirty="0" smtClean="0">
                <a:latin typeface="Times New Roman"/>
              </a:rPr>
              <a:t>Often speak dialect with peers </a:t>
            </a:r>
          </a:p>
          <a:p>
            <a:pPr lvl="1"/>
            <a:r>
              <a:rPr lang="en-US" dirty="0" smtClean="0">
                <a:latin typeface="Times New Roman"/>
              </a:rPr>
              <a:t>Characterized by jargon and slang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84" y="1808703"/>
            <a:ext cx="8005410" cy="40663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Older adults’ speech is typically lower in volume, slower, less precisely articulated, and less fluent (more pauses, fillers, repetition, and corrections)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Speech skills adequate for everyday communication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Slower information-processing speed and decline in working memory may contribute to reduced language efficiency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Word finding/generation difficulties among earliest signs of Alzheimer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Biological and Environmental Influences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26" y="1898497"/>
            <a:ext cx="8056726" cy="41670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Brain’s role in language</a:t>
            </a:r>
          </a:p>
          <a:p>
            <a:pPr lvl="1"/>
            <a:r>
              <a:rPr lang="en-US" dirty="0" smtClean="0">
                <a:latin typeface="Times New Roman"/>
              </a:rPr>
              <a:t>Two regions of the brain involved in language abilities:</a:t>
            </a:r>
          </a:p>
          <a:p>
            <a:pPr lvl="2"/>
            <a:r>
              <a:rPr lang="en-US" dirty="0" err="1" smtClean="0">
                <a:latin typeface="Times New Roman"/>
              </a:rPr>
              <a:t>Broca’s</a:t>
            </a:r>
            <a:r>
              <a:rPr lang="en-US" dirty="0" smtClean="0">
                <a:latin typeface="Times New Roman"/>
              </a:rPr>
              <a:t> area – region of the left frontal lobe involved in producing words</a:t>
            </a:r>
          </a:p>
          <a:p>
            <a:pPr lvl="2"/>
            <a:r>
              <a:rPr lang="en-US" dirty="0" err="1" smtClean="0">
                <a:latin typeface="Times New Roman"/>
              </a:rPr>
              <a:t>Wernicke’s</a:t>
            </a:r>
            <a:r>
              <a:rPr lang="en-US" dirty="0" smtClean="0">
                <a:latin typeface="Times New Roman"/>
              </a:rPr>
              <a:t> area – region of brain’s left hemisphere involved in language comprehension</a:t>
            </a:r>
          </a:p>
          <a:p>
            <a:pPr lvl="1"/>
            <a:r>
              <a:rPr lang="en-US" dirty="0" smtClean="0">
                <a:latin typeface="Times New Roman"/>
              </a:rPr>
              <a:t>Damage to these areas produces aphasia, or loss or impairment of language processing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632425"/>
            <a:ext cx="2219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Biological and Environmental Influences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42" y="1949809"/>
            <a:ext cx="7941265" cy="395092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Child-directed </a:t>
            </a:r>
            <a:r>
              <a:rPr lang="en-US" dirty="0" smtClean="0">
                <a:latin typeface="Times New Roman"/>
              </a:rPr>
              <a:t>speech (</a:t>
            </a:r>
            <a:r>
              <a:rPr lang="en-US" dirty="0" err="1" smtClean="0">
                <a:latin typeface="Times New Roman"/>
              </a:rPr>
              <a:t>parentese</a:t>
            </a:r>
            <a:r>
              <a:rPr lang="en-US" dirty="0" smtClean="0">
                <a:latin typeface="Times New Roman"/>
              </a:rPr>
              <a:t>/</a:t>
            </a:r>
            <a:r>
              <a:rPr lang="en-US" dirty="0" err="1" smtClean="0">
                <a:latin typeface="Times New Roman"/>
              </a:rPr>
              <a:t>motherese</a:t>
            </a:r>
            <a:r>
              <a:rPr lang="en-US" dirty="0" smtClean="0">
                <a:latin typeface="Times New Roman"/>
              </a:rPr>
              <a:t>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Language spoken in higher pitch than normal with simple words and sentences</a:t>
            </a:r>
          </a:p>
          <a:p>
            <a:pPr lvl="1"/>
            <a:r>
              <a:rPr lang="en-US" dirty="0" smtClean="0">
                <a:latin typeface="Times New Roman"/>
              </a:rPr>
              <a:t>Automatic; parents do not realize they are using it</a:t>
            </a:r>
          </a:p>
          <a:p>
            <a:pPr lvl="1"/>
            <a:r>
              <a:rPr lang="en-US" dirty="0" smtClean="0">
                <a:latin typeface="Times New Roman"/>
              </a:rPr>
              <a:t>Helps capture infant’s attention and maintains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29426"/>
            <a:ext cx="7510676" cy="25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What Is Language?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05215"/>
            <a:ext cx="8084977" cy="41603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Language</a:t>
            </a:r>
          </a:p>
          <a:p>
            <a:pPr lvl="1"/>
            <a:r>
              <a:rPr lang="en-US" dirty="0" smtClean="0">
                <a:latin typeface="Times New Roman"/>
              </a:rPr>
              <a:t>Form of communication – whether spoken, written, or signed – based on a system of symbols</a:t>
            </a:r>
          </a:p>
          <a:p>
            <a:pPr lvl="1"/>
            <a:r>
              <a:rPr lang="en-US" dirty="0" smtClean="0">
                <a:latin typeface="Times New Roman"/>
              </a:rPr>
              <a:t>Words used by a community and rules for varying and combining them</a:t>
            </a:r>
          </a:p>
          <a:p>
            <a:r>
              <a:rPr lang="en-US" dirty="0" smtClean="0">
                <a:latin typeface="Times New Roman"/>
              </a:rPr>
              <a:t>All languages have:</a:t>
            </a:r>
          </a:p>
          <a:p>
            <a:pPr lvl="1"/>
            <a:r>
              <a:rPr lang="en-US" dirty="0" smtClean="0">
                <a:latin typeface="Times New Roman"/>
              </a:rPr>
              <a:t>Infinite </a:t>
            </a:r>
            <a:r>
              <a:rPr lang="en-US" dirty="0" err="1" smtClean="0">
                <a:latin typeface="Times New Roman"/>
              </a:rPr>
              <a:t>generativity</a:t>
            </a:r>
            <a:r>
              <a:rPr lang="en-US" dirty="0" smtClean="0">
                <a:latin typeface="Times New Roman"/>
              </a:rPr>
              <a:t> – ability to produce an endless number of meaningful sentences using a finite set of words and rules</a:t>
            </a:r>
          </a:p>
          <a:p>
            <a:pPr lvl="1"/>
            <a:r>
              <a:rPr lang="en-US" dirty="0" smtClean="0">
                <a:latin typeface="Times New Roman"/>
              </a:rPr>
              <a:t>Organizational </a:t>
            </a:r>
            <a:r>
              <a:rPr lang="en-US" dirty="0" smtClean="0">
                <a:latin typeface="Times New Roman"/>
              </a:rPr>
              <a:t>rules – aka syntax &amp; semantics (meaning of words and sentences)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Content Placeholder 3" descr="Cake symantic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232" y="497006"/>
            <a:ext cx="7824787" cy="5867400"/>
          </a:xfrm>
        </p:spPr>
      </p:pic>
    </p:spTree>
    <p:extLst>
      <p:ext uri="{BB962C8B-B14F-4D97-AF65-F5344CB8AC3E}">
        <p14:creationId xmlns:p14="http://schemas.microsoft.com/office/powerpoint/2010/main" val="2095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936195"/>
            <a:ext cx="7930090" cy="39645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Infants use early vocalizations to practice making sounds, communication, and attract attention:</a:t>
            </a:r>
          </a:p>
          <a:p>
            <a:pPr lvl="1"/>
            <a:r>
              <a:rPr lang="en-US" dirty="0" smtClean="0">
                <a:latin typeface="Times New Roman"/>
              </a:rPr>
              <a:t>Crying  (birth)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Cooing (8 weeks to 7 months)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Babbling (6-7 months)</a:t>
            </a:r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Infants begin using gestures at about 8-12 </a:t>
            </a:r>
            <a:r>
              <a:rPr lang="en-US" dirty="0" smtClean="0">
                <a:latin typeface="Times New Roman"/>
              </a:rPr>
              <a:t>mo.              (telegraphic speech)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Showing and pointing</a:t>
            </a:r>
          </a:p>
          <a:p>
            <a:pPr lvl="1"/>
            <a:r>
              <a:rPr lang="en-US" dirty="0" smtClean="0">
                <a:latin typeface="Times New Roman"/>
              </a:rPr>
              <a:t>Some gestures are symbolic</a:t>
            </a:r>
          </a:p>
          <a:p>
            <a:pPr lvl="1"/>
            <a:r>
              <a:rPr lang="en-US" dirty="0" smtClean="0">
                <a:latin typeface="Times New Roman"/>
              </a:rPr>
              <a:t>Pointing considered an important social aspect of language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5" descr="san35503_0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985" y="2354134"/>
            <a:ext cx="2105242" cy="3546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3" y="1827767"/>
            <a:ext cx="7919845" cy="42377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</a:rPr>
              <a:t>Infants understand words </a:t>
            </a:r>
            <a:r>
              <a:rPr lang="en-US" dirty="0" smtClean="0">
                <a:latin typeface="Times New Roman"/>
              </a:rPr>
              <a:t>(receptive language) before </a:t>
            </a:r>
            <a:r>
              <a:rPr lang="en-US" dirty="0" smtClean="0">
                <a:latin typeface="Times New Roman"/>
              </a:rPr>
              <a:t>they can speak </a:t>
            </a:r>
            <a:r>
              <a:rPr lang="en-US" dirty="0" smtClean="0">
                <a:latin typeface="Times New Roman"/>
              </a:rPr>
              <a:t>them (expressive language).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Between 5-12 months of age, infants indicate first understanding of words</a:t>
            </a:r>
          </a:p>
          <a:p>
            <a:pPr lvl="1"/>
            <a:r>
              <a:rPr lang="en-US" dirty="0" smtClean="0">
                <a:latin typeface="Times New Roman"/>
              </a:rPr>
              <a:t>First words usually spoken between 10-15 months of age</a:t>
            </a:r>
          </a:p>
          <a:p>
            <a:r>
              <a:rPr lang="en-US" dirty="0" smtClean="0">
                <a:latin typeface="Times New Roman"/>
              </a:rPr>
              <a:t>Common first words:</a:t>
            </a:r>
          </a:p>
          <a:p>
            <a:pPr lvl="1"/>
            <a:r>
              <a:rPr lang="en-US" dirty="0" smtClean="0">
                <a:latin typeface="Times New Roman"/>
              </a:rPr>
              <a:t>Names of important people</a:t>
            </a:r>
          </a:p>
          <a:p>
            <a:pPr lvl="1"/>
            <a:r>
              <a:rPr lang="en-US" dirty="0" smtClean="0">
                <a:latin typeface="Times New Roman"/>
              </a:rPr>
              <a:t>Familiar animals</a:t>
            </a:r>
          </a:p>
          <a:p>
            <a:pPr lvl="1"/>
            <a:r>
              <a:rPr lang="en-US" dirty="0" smtClean="0">
                <a:latin typeface="Times New Roman"/>
              </a:rPr>
              <a:t>Vehicles and toys</a:t>
            </a:r>
          </a:p>
          <a:p>
            <a:pPr lvl="1"/>
            <a:r>
              <a:rPr lang="en-US" dirty="0" smtClean="0">
                <a:latin typeface="Times New Roman"/>
              </a:rPr>
              <a:t>Food and body arts</a:t>
            </a:r>
          </a:p>
          <a:p>
            <a:pPr lvl="1"/>
            <a:r>
              <a:rPr lang="en-US" dirty="0" smtClean="0">
                <a:latin typeface="Times New Roman"/>
              </a:rPr>
              <a:t>Clothes and household terms</a:t>
            </a:r>
          </a:p>
          <a:p>
            <a:pPr lvl="1"/>
            <a:r>
              <a:rPr lang="en-US" dirty="0" smtClean="0">
                <a:latin typeface="Times New Roman"/>
              </a:rPr>
              <a:t>Greetings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21" y="1920705"/>
            <a:ext cx="7992189" cy="39800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</a:rPr>
              <a:t>By 18-24 months, children usually vocalize using two-word utterances</a:t>
            </a:r>
          </a:p>
          <a:p>
            <a:pPr lvl="1"/>
            <a:r>
              <a:rPr lang="en-US" dirty="0" smtClean="0">
                <a:latin typeface="Times New Roman"/>
              </a:rPr>
              <a:t>Rely on gesture, tone, and context to convey meaning</a:t>
            </a:r>
          </a:p>
          <a:p>
            <a:r>
              <a:rPr lang="en-US" dirty="0" smtClean="0">
                <a:latin typeface="Times New Roman"/>
              </a:rPr>
              <a:t>Meanings communicated through two-word speech:</a:t>
            </a:r>
          </a:p>
          <a:p>
            <a:pPr lvl="1"/>
            <a:r>
              <a:rPr lang="en-US" dirty="0" smtClean="0">
                <a:latin typeface="Times New Roman"/>
              </a:rPr>
              <a:t>Identification: “See doggie”</a:t>
            </a:r>
          </a:p>
          <a:p>
            <a:pPr lvl="1"/>
            <a:r>
              <a:rPr lang="en-US" dirty="0" smtClean="0">
                <a:latin typeface="Times New Roman"/>
              </a:rPr>
              <a:t>Location: “Book there”</a:t>
            </a:r>
          </a:p>
          <a:p>
            <a:pPr lvl="1"/>
            <a:r>
              <a:rPr lang="en-US" dirty="0" smtClean="0">
                <a:latin typeface="Times New Roman"/>
              </a:rPr>
              <a:t>Repetition: “More milk”</a:t>
            </a:r>
          </a:p>
          <a:p>
            <a:pPr lvl="1"/>
            <a:r>
              <a:rPr lang="en-US" dirty="0" smtClean="0">
                <a:latin typeface="Times New Roman"/>
              </a:rPr>
              <a:t>Nonexistence: “All gone”</a:t>
            </a:r>
          </a:p>
          <a:p>
            <a:pPr lvl="1"/>
            <a:r>
              <a:rPr lang="en-US" dirty="0" smtClean="0">
                <a:latin typeface="Times New Roman"/>
              </a:rPr>
              <a:t>Possession: “My candy”</a:t>
            </a:r>
          </a:p>
          <a:p>
            <a:pPr lvl="1"/>
            <a:r>
              <a:rPr lang="en-US" dirty="0" smtClean="0">
                <a:latin typeface="Times New Roman"/>
              </a:rPr>
              <a:t>Attribution: “Big car”</a:t>
            </a:r>
          </a:p>
          <a:p>
            <a:pPr lvl="1"/>
            <a:r>
              <a:rPr lang="en-US" dirty="0" smtClean="0">
                <a:latin typeface="Times New Roman"/>
              </a:rPr>
              <a:t>Agent-action: “Mama walk”</a:t>
            </a:r>
          </a:p>
          <a:p>
            <a:pPr lvl="1"/>
            <a:r>
              <a:rPr lang="en-US" dirty="0" smtClean="0">
                <a:latin typeface="Times New Roman"/>
              </a:rPr>
              <a:t>Question: “Where ball?”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3" y="1889726"/>
            <a:ext cx="7930091" cy="41757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</a:rPr>
              <a:t>During preschool years, most children gradually become more sensitive to sounds of spoken words and more capable of producing all sounds of their language</a:t>
            </a:r>
          </a:p>
          <a:p>
            <a:r>
              <a:rPr lang="en-US" dirty="0" smtClean="0">
                <a:latin typeface="Times New Roman"/>
              </a:rPr>
              <a:t>By the time children move beyond two-word utterances, they demonstrate knowledge of morphology </a:t>
            </a:r>
            <a:r>
              <a:rPr lang="en-US" dirty="0" smtClean="0">
                <a:latin typeface="Times New Roman"/>
              </a:rPr>
              <a:t>rules (3 – 4 years of age “grammar explosion”)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Using plural and possessive of nouns</a:t>
            </a:r>
          </a:p>
          <a:p>
            <a:pPr lvl="1"/>
            <a:r>
              <a:rPr lang="en-US" dirty="0" smtClean="0">
                <a:latin typeface="Times New Roman"/>
              </a:rPr>
              <a:t>Appropriate endings on verbs</a:t>
            </a:r>
          </a:p>
          <a:p>
            <a:pPr lvl="1"/>
            <a:r>
              <a:rPr lang="en-US" dirty="0" smtClean="0">
                <a:latin typeface="Times New Roman"/>
              </a:rPr>
              <a:t>Use of prepositions, articles, and various forms of verb “to be”</a:t>
            </a:r>
          </a:p>
          <a:p>
            <a:r>
              <a:rPr lang="en-US" dirty="0">
                <a:latin typeface="Times New Roman"/>
              </a:rPr>
              <a:t>Learn and apply rules of syntax</a:t>
            </a:r>
          </a:p>
          <a:p>
            <a:pPr lvl="1"/>
            <a:r>
              <a:rPr lang="en-US" dirty="0">
                <a:latin typeface="Times New Roman"/>
              </a:rPr>
              <a:t>Show growing mastery of complex rules for word order</a:t>
            </a:r>
          </a:p>
          <a:p>
            <a:r>
              <a:rPr lang="en-US" dirty="0">
                <a:latin typeface="Times New Roman"/>
              </a:rPr>
              <a:t>Vocabulary development is dramatic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2" y="1889727"/>
            <a:ext cx="8097950" cy="41757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Early literacy programs for preschoolers should emphasize:</a:t>
            </a:r>
          </a:p>
          <a:p>
            <a:pPr lvl="1"/>
            <a:r>
              <a:rPr lang="en-US" dirty="0" smtClean="0">
                <a:latin typeface="Times New Roman"/>
              </a:rPr>
              <a:t>Oral language</a:t>
            </a:r>
          </a:p>
          <a:p>
            <a:pPr lvl="1"/>
            <a:r>
              <a:rPr lang="en-US" dirty="0" smtClean="0">
                <a:latin typeface="Times New Roman"/>
              </a:rPr>
              <a:t>Reading and writing</a:t>
            </a:r>
          </a:p>
          <a:p>
            <a:pPr lvl="1"/>
            <a:r>
              <a:rPr lang="en-US" dirty="0" smtClean="0">
                <a:latin typeface="Times New Roman"/>
              </a:rPr>
              <a:t>Phonological and syntactical knowledge</a:t>
            </a:r>
          </a:p>
          <a:p>
            <a:pPr lvl="1"/>
            <a:r>
              <a:rPr lang="en-US" dirty="0" smtClean="0">
                <a:latin typeface="Times New Roman"/>
              </a:rPr>
              <a:t>Letter identification</a:t>
            </a:r>
          </a:p>
          <a:p>
            <a:pPr lvl="1"/>
            <a:r>
              <a:rPr lang="en-US" dirty="0" smtClean="0">
                <a:latin typeface="Times New Roman"/>
              </a:rPr>
              <a:t>Conceptual knowledge about print and its conventions and functions</a:t>
            </a:r>
          </a:p>
          <a:p>
            <a:r>
              <a:rPr lang="en-US" dirty="0" smtClean="0">
                <a:latin typeface="Times New Roman"/>
              </a:rPr>
              <a:t>Parents and teachers provide supportive atmosphere to develop literacy skills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How Language Develops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874236"/>
            <a:ext cx="8007534" cy="41912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Whole-language approach</a:t>
            </a:r>
          </a:p>
          <a:p>
            <a:pPr lvl="1"/>
            <a:r>
              <a:rPr lang="en-US" dirty="0" smtClean="0">
                <a:latin typeface="Times New Roman"/>
              </a:rPr>
              <a:t>Approach to reading instruction that parallels children’s natural language learning</a:t>
            </a:r>
          </a:p>
          <a:p>
            <a:pPr lvl="1"/>
            <a:r>
              <a:rPr lang="en-US" dirty="0" smtClean="0">
                <a:latin typeface="Times New Roman"/>
              </a:rPr>
              <a:t>Taught to recognize whole words or sentences and to use context of what they are reading to guess meanings of words</a:t>
            </a:r>
          </a:p>
          <a:p>
            <a:pPr lvl="1"/>
            <a:r>
              <a:rPr lang="en-US" dirty="0" smtClean="0">
                <a:latin typeface="Times New Roman"/>
              </a:rPr>
              <a:t>Reading often integrated with other subjects and real-world materials</a:t>
            </a:r>
          </a:p>
          <a:p>
            <a:r>
              <a:rPr lang="en-US" dirty="0" smtClean="0">
                <a:latin typeface="Times New Roman"/>
              </a:rPr>
              <a:t>Phonics approach</a:t>
            </a:r>
          </a:p>
          <a:p>
            <a:pPr lvl="1"/>
            <a:r>
              <a:rPr lang="en-US" dirty="0" smtClean="0">
                <a:latin typeface="Times New Roman"/>
              </a:rPr>
              <a:t>Reading instruction that teaches basic rules for translating written symbols into sounds</a:t>
            </a:r>
          </a:p>
          <a:p>
            <a:r>
              <a:rPr lang="en-US" dirty="0" smtClean="0">
                <a:latin typeface="Times New Roman"/>
              </a:rPr>
              <a:t>Children benefit from both approaches, but instruction in phonics needs to be emphasized</a:t>
            </a:r>
          </a:p>
          <a:p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1798</TotalTime>
  <Words>845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Capital</vt:lpstr>
      <vt:lpstr>A Topical Approach to Life-Span Development, 7th edition John W. Santrock</vt:lpstr>
      <vt:lpstr>What Is Language?</vt:lpstr>
      <vt:lpstr>PowerPoint Presentation</vt:lpstr>
      <vt:lpstr>How Language Develops</vt:lpstr>
      <vt:lpstr>How Language Develops</vt:lpstr>
      <vt:lpstr>How Language Develops</vt:lpstr>
      <vt:lpstr>How Language Develops</vt:lpstr>
      <vt:lpstr>How Language Develops</vt:lpstr>
      <vt:lpstr>How Language Develops</vt:lpstr>
      <vt:lpstr>How Language Develops</vt:lpstr>
      <vt:lpstr>How Language Develops</vt:lpstr>
      <vt:lpstr>How Language Develops</vt:lpstr>
      <vt:lpstr>Biological and Environmental Influences</vt:lpstr>
      <vt:lpstr>Biological and Environmental Influences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Topical Approach to Life-Span Development, 6th edition John W. Santrock</dc:title>
  <dc:creator>Khia Thomas</dc:creator>
  <cp:lastModifiedBy>Shawn</cp:lastModifiedBy>
  <cp:revision>99</cp:revision>
  <dcterms:created xsi:type="dcterms:W3CDTF">2013-08-19T18:30:01Z</dcterms:created>
  <dcterms:modified xsi:type="dcterms:W3CDTF">2014-10-25T13:51:45Z</dcterms:modified>
</cp:coreProperties>
</file>