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23" r:id="rId3"/>
    <p:sldMasterId id="2147483829" r:id="rId4"/>
    <p:sldMasterId id="2147483835" r:id="rId5"/>
    <p:sldMasterId id="2147483810" r:id="rId6"/>
  </p:sldMasterIdLst>
  <p:notesMasterIdLst>
    <p:notesMasterId r:id="rId70"/>
  </p:notesMasterIdLst>
  <p:handoutMasterIdLst>
    <p:handoutMasterId r:id="rId71"/>
  </p:handoutMasterIdLst>
  <p:sldIdLst>
    <p:sldId id="375" r:id="rId7"/>
    <p:sldId id="351" r:id="rId8"/>
    <p:sldId id="445" r:id="rId9"/>
    <p:sldId id="376" r:id="rId10"/>
    <p:sldId id="388" r:id="rId11"/>
    <p:sldId id="389" r:id="rId12"/>
    <p:sldId id="383" r:id="rId13"/>
    <p:sldId id="377" r:id="rId14"/>
    <p:sldId id="381" r:id="rId15"/>
    <p:sldId id="448" r:id="rId16"/>
    <p:sldId id="379" r:id="rId17"/>
    <p:sldId id="384" r:id="rId18"/>
    <p:sldId id="380" r:id="rId19"/>
    <p:sldId id="390" r:id="rId20"/>
    <p:sldId id="391" r:id="rId21"/>
    <p:sldId id="392" r:id="rId22"/>
    <p:sldId id="393" r:id="rId23"/>
    <p:sldId id="395" r:id="rId24"/>
    <p:sldId id="396" r:id="rId25"/>
    <p:sldId id="397" r:id="rId26"/>
    <p:sldId id="398" r:id="rId27"/>
    <p:sldId id="399" r:id="rId28"/>
    <p:sldId id="400" r:id="rId29"/>
    <p:sldId id="401" r:id="rId30"/>
    <p:sldId id="406" r:id="rId31"/>
    <p:sldId id="407" r:id="rId32"/>
    <p:sldId id="408" r:id="rId33"/>
    <p:sldId id="409" r:id="rId34"/>
    <p:sldId id="410" r:id="rId35"/>
    <p:sldId id="413" r:id="rId36"/>
    <p:sldId id="414" r:id="rId37"/>
    <p:sldId id="415" r:id="rId38"/>
    <p:sldId id="416" r:id="rId39"/>
    <p:sldId id="417" r:id="rId40"/>
    <p:sldId id="419" r:id="rId41"/>
    <p:sldId id="420" r:id="rId42"/>
    <p:sldId id="421" r:id="rId43"/>
    <p:sldId id="422" r:id="rId44"/>
    <p:sldId id="423" r:id="rId45"/>
    <p:sldId id="451" r:id="rId46"/>
    <p:sldId id="418" r:id="rId47"/>
    <p:sldId id="424" r:id="rId48"/>
    <p:sldId id="425" r:id="rId49"/>
    <p:sldId id="426" r:id="rId50"/>
    <p:sldId id="428" r:id="rId51"/>
    <p:sldId id="429" r:id="rId52"/>
    <p:sldId id="430" r:id="rId53"/>
    <p:sldId id="431" r:id="rId54"/>
    <p:sldId id="432" r:id="rId55"/>
    <p:sldId id="433" r:id="rId56"/>
    <p:sldId id="434" r:id="rId57"/>
    <p:sldId id="435" r:id="rId58"/>
    <p:sldId id="436" r:id="rId59"/>
    <p:sldId id="449" r:id="rId60"/>
    <p:sldId id="437" r:id="rId61"/>
    <p:sldId id="438" r:id="rId62"/>
    <p:sldId id="439" r:id="rId63"/>
    <p:sldId id="440" r:id="rId64"/>
    <p:sldId id="441" r:id="rId65"/>
    <p:sldId id="442" r:id="rId66"/>
    <p:sldId id="443" r:id="rId67"/>
    <p:sldId id="444" r:id="rId68"/>
    <p:sldId id="447"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5" clrIdx="0"/>
  <p:cmAuthor id="1" name="Rita Mitra" initials="RM" lastIdx="14" clrIdx="1">
    <p:extLst/>
  </p:cmAuthor>
  <p:cmAuthor id="2" name="rmitra" initials="r" lastIdx="1" clrIdx="2">
    <p:extLst/>
  </p:cmAuthor>
  <p:cmAuthor id="3" name="Spiegelman, Jason S." initials="SJS" lastIdx="75" clrIdx="3"/>
  <p:cmAuthor id="4" name="Charles Behensky" initials="CB" lastIdx="1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B8D"/>
    <a:srgbClr val="000099"/>
    <a:srgbClr val="000066"/>
    <a:srgbClr val="6388FD"/>
    <a:srgbClr val="2B67AF"/>
    <a:srgbClr val="308ACA"/>
    <a:srgbClr val="3278C8"/>
    <a:srgbClr val="CCDAEC"/>
    <a:srgbClr val="75A7DD"/>
    <a:srgbClr val="629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59828" autoAdjust="0"/>
  </p:normalViewPr>
  <p:slideViewPr>
    <p:cSldViewPr snapToGrid="0" snapToObjects="1">
      <p:cViewPr varScale="1">
        <p:scale>
          <a:sx n="52" d="100"/>
          <a:sy n="52" d="100"/>
        </p:scale>
        <p:origin x="70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80" d="100"/>
          <a:sy n="80" d="100"/>
        </p:scale>
        <p:origin x="2958" y="-630"/>
      </p:cViewPr>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50A52-3933-4A83-BE49-271FD553220D}" type="doc">
      <dgm:prSet loTypeId="urn:microsoft.com/office/officeart/2005/8/layout/process2" loCatId="process" qsTypeId="urn:microsoft.com/office/officeart/2005/8/quickstyle/simple1" qsCatId="simple" csTypeId="urn:microsoft.com/office/officeart/2005/8/colors/accent0_1" csCatId="mainScheme" phldr="1"/>
      <dgm:spPr/>
    </dgm:pt>
    <dgm:pt modelId="{ED835CBC-7F14-42AB-87A0-A6D40A0F23A4}">
      <dgm:prSet phldrT="[Text]" custT="1"/>
      <dgm:spPr/>
      <dgm:t>
        <a:bodyPr/>
        <a:lstStyle/>
        <a:p>
          <a:r>
            <a:rPr lang="en-US" sz="2000" dirty="0" smtClean="0"/>
            <a:t>Optic Nerve</a:t>
          </a:r>
          <a:endParaRPr lang="en-US" sz="2000" dirty="0"/>
        </a:p>
      </dgm:t>
    </dgm:pt>
    <dgm:pt modelId="{6156192B-AF1E-4BC8-9DBE-411838296503}" type="parTrans" cxnId="{EB42FC49-FF19-4BD7-8C22-70B6E8C07996}">
      <dgm:prSet/>
      <dgm:spPr/>
      <dgm:t>
        <a:bodyPr/>
        <a:lstStyle/>
        <a:p>
          <a:endParaRPr lang="en-US"/>
        </a:p>
      </dgm:t>
    </dgm:pt>
    <dgm:pt modelId="{F064EEA3-0465-421F-A070-35BBDE6A72F5}" type="sibTrans" cxnId="{EB42FC49-FF19-4BD7-8C22-70B6E8C07996}">
      <dgm:prSet/>
      <dgm:spPr>
        <a:solidFill>
          <a:schemeClr val="tx1">
            <a:lumMod val="85000"/>
            <a:lumOff val="15000"/>
          </a:schemeClr>
        </a:solidFill>
      </dgm:spPr>
      <dgm:t>
        <a:bodyPr/>
        <a:lstStyle/>
        <a:p>
          <a:endParaRPr lang="en-US" dirty="0"/>
        </a:p>
      </dgm:t>
    </dgm:pt>
    <dgm:pt modelId="{046E7319-E8B8-4D61-8738-C9179E9DF348}">
      <dgm:prSet phldrT="[Text]" custT="1"/>
      <dgm:spPr/>
      <dgm:t>
        <a:bodyPr/>
        <a:lstStyle/>
        <a:p>
          <a:r>
            <a:rPr lang="en-US" sz="2000" dirty="0" smtClean="0"/>
            <a:t>Optic Chiasm</a:t>
          </a:r>
          <a:endParaRPr lang="en-US" sz="2000" dirty="0"/>
        </a:p>
      </dgm:t>
    </dgm:pt>
    <dgm:pt modelId="{31C77117-D066-4848-85BB-22738885A44E}" type="parTrans" cxnId="{64DF34F9-FA64-4409-8091-89D08F057345}">
      <dgm:prSet/>
      <dgm:spPr/>
      <dgm:t>
        <a:bodyPr/>
        <a:lstStyle/>
        <a:p>
          <a:endParaRPr lang="en-US"/>
        </a:p>
      </dgm:t>
    </dgm:pt>
    <dgm:pt modelId="{16BE729E-B99D-46FB-9B77-12A535B96611}" type="sibTrans" cxnId="{64DF34F9-FA64-4409-8091-89D08F057345}">
      <dgm:prSet/>
      <dgm:spPr>
        <a:solidFill>
          <a:schemeClr val="tx1">
            <a:lumMod val="85000"/>
            <a:lumOff val="15000"/>
          </a:schemeClr>
        </a:solidFill>
      </dgm:spPr>
      <dgm:t>
        <a:bodyPr/>
        <a:lstStyle/>
        <a:p>
          <a:endParaRPr lang="en-US" dirty="0"/>
        </a:p>
      </dgm:t>
    </dgm:pt>
    <dgm:pt modelId="{D82628F6-21B5-4855-A331-01F4AA1B40CB}">
      <dgm:prSet phldrT="[Text]" custT="1"/>
      <dgm:spPr/>
      <dgm:t>
        <a:bodyPr/>
        <a:lstStyle/>
        <a:p>
          <a:r>
            <a:rPr lang="en-US" sz="2000" dirty="0" smtClean="0"/>
            <a:t>Optic Tracts</a:t>
          </a:r>
          <a:endParaRPr lang="en-US" sz="2000" dirty="0"/>
        </a:p>
      </dgm:t>
    </dgm:pt>
    <dgm:pt modelId="{EB19B4C7-613F-4CDE-9553-1A9DF3974921}" type="parTrans" cxnId="{4E2992F8-65B5-4302-BD69-B9A24F60DFEF}">
      <dgm:prSet/>
      <dgm:spPr/>
      <dgm:t>
        <a:bodyPr/>
        <a:lstStyle/>
        <a:p>
          <a:endParaRPr lang="en-US"/>
        </a:p>
      </dgm:t>
    </dgm:pt>
    <dgm:pt modelId="{869CD755-59B6-456F-9FB0-7A007C3F51A7}" type="sibTrans" cxnId="{4E2992F8-65B5-4302-BD69-B9A24F60DFEF}">
      <dgm:prSet/>
      <dgm:spPr>
        <a:solidFill>
          <a:schemeClr val="tx1">
            <a:lumMod val="85000"/>
            <a:lumOff val="15000"/>
          </a:schemeClr>
        </a:solidFill>
      </dgm:spPr>
      <dgm:t>
        <a:bodyPr/>
        <a:lstStyle/>
        <a:p>
          <a:endParaRPr lang="en-US" dirty="0"/>
        </a:p>
      </dgm:t>
    </dgm:pt>
    <dgm:pt modelId="{9FF7C43F-949C-47F7-88F5-B1C30F108F03}">
      <dgm:prSet custT="1"/>
      <dgm:spPr/>
      <dgm:t>
        <a:bodyPr/>
        <a:lstStyle/>
        <a:p>
          <a:r>
            <a:rPr lang="en-US" sz="2000" dirty="0" smtClean="0"/>
            <a:t>Thalamus</a:t>
          </a:r>
          <a:endParaRPr lang="en-US" sz="2000" dirty="0"/>
        </a:p>
      </dgm:t>
    </dgm:pt>
    <dgm:pt modelId="{BDC074F2-7AA7-47D7-8E8B-8CFAB27D475C}" type="parTrans" cxnId="{C38745A1-C4EF-46E7-9D33-50AC9DA03C7B}">
      <dgm:prSet/>
      <dgm:spPr/>
      <dgm:t>
        <a:bodyPr/>
        <a:lstStyle/>
        <a:p>
          <a:endParaRPr lang="en-US"/>
        </a:p>
      </dgm:t>
    </dgm:pt>
    <dgm:pt modelId="{AAF4DD80-2B29-4398-A7D8-077CAEB54816}" type="sibTrans" cxnId="{C38745A1-C4EF-46E7-9D33-50AC9DA03C7B}">
      <dgm:prSet/>
      <dgm:spPr>
        <a:solidFill>
          <a:schemeClr val="tx1">
            <a:lumMod val="85000"/>
            <a:lumOff val="15000"/>
          </a:schemeClr>
        </a:solidFill>
      </dgm:spPr>
      <dgm:t>
        <a:bodyPr/>
        <a:lstStyle/>
        <a:p>
          <a:endParaRPr lang="en-US" dirty="0"/>
        </a:p>
      </dgm:t>
    </dgm:pt>
    <dgm:pt modelId="{6C5BC8A0-6E5A-493E-B838-D660FE0E7DE1}">
      <dgm:prSet custT="1"/>
      <dgm:spPr>
        <a:ln w="25400"/>
      </dgm:spPr>
      <dgm:t>
        <a:bodyPr/>
        <a:lstStyle/>
        <a:p>
          <a:r>
            <a:rPr lang="en-US" sz="2000" dirty="0" smtClean="0"/>
            <a:t>Occipital Lobe</a:t>
          </a:r>
          <a:endParaRPr lang="en-US" sz="2000" dirty="0"/>
        </a:p>
      </dgm:t>
    </dgm:pt>
    <dgm:pt modelId="{CEE10D47-2799-4D88-A21D-CB025D1A4006}" type="parTrans" cxnId="{0D836702-2F00-45B0-B230-3327850D92FE}">
      <dgm:prSet/>
      <dgm:spPr/>
      <dgm:t>
        <a:bodyPr/>
        <a:lstStyle/>
        <a:p>
          <a:endParaRPr lang="en-US"/>
        </a:p>
      </dgm:t>
    </dgm:pt>
    <dgm:pt modelId="{E0BBC43D-2001-49FD-AEFA-3A8F0DB148ED}" type="sibTrans" cxnId="{0D836702-2F00-45B0-B230-3327850D92FE}">
      <dgm:prSet/>
      <dgm:spPr>
        <a:solidFill>
          <a:schemeClr val="tx1">
            <a:lumMod val="85000"/>
            <a:lumOff val="15000"/>
          </a:schemeClr>
        </a:solidFill>
      </dgm:spPr>
      <dgm:t>
        <a:bodyPr/>
        <a:lstStyle/>
        <a:p>
          <a:endParaRPr lang="en-US"/>
        </a:p>
      </dgm:t>
    </dgm:pt>
    <dgm:pt modelId="{25D42577-D3E4-413B-A4A7-A958EFED4771}" type="pres">
      <dgm:prSet presAssocID="{6E150A52-3933-4A83-BE49-271FD553220D}" presName="linearFlow" presStyleCnt="0">
        <dgm:presLayoutVars>
          <dgm:resizeHandles val="exact"/>
        </dgm:presLayoutVars>
      </dgm:prSet>
      <dgm:spPr/>
    </dgm:pt>
    <dgm:pt modelId="{634EF605-A133-4A12-A3C8-6B44E3C8D14D}" type="pres">
      <dgm:prSet presAssocID="{ED835CBC-7F14-42AB-87A0-A6D40A0F23A4}" presName="node" presStyleLbl="node1" presStyleIdx="0" presStyleCnt="5" custScaleX="202628" custScaleY="42881">
        <dgm:presLayoutVars>
          <dgm:bulletEnabled val="1"/>
        </dgm:presLayoutVars>
      </dgm:prSet>
      <dgm:spPr/>
      <dgm:t>
        <a:bodyPr/>
        <a:lstStyle/>
        <a:p>
          <a:endParaRPr lang="en-US"/>
        </a:p>
      </dgm:t>
    </dgm:pt>
    <dgm:pt modelId="{DA97999C-BE8C-4FAD-8F86-0FC7B0107E76}" type="pres">
      <dgm:prSet presAssocID="{F064EEA3-0465-421F-A070-35BBDE6A72F5}" presName="sibTrans" presStyleLbl="sibTrans2D1" presStyleIdx="0" presStyleCnt="4"/>
      <dgm:spPr/>
      <dgm:t>
        <a:bodyPr/>
        <a:lstStyle/>
        <a:p>
          <a:endParaRPr lang="en-US"/>
        </a:p>
      </dgm:t>
    </dgm:pt>
    <dgm:pt modelId="{650C7024-0B44-4C9F-95C8-61D0405CDBED}" type="pres">
      <dgm:prSet presAssocID="{F064EEA3-0465-421F-A070-35BBDE6A72F5}" presName="connectorText" presStyleLbl="sibTrans2D1" presStyleIdx="0" presStyleCnt="4"/>
      <dgm:spPr/>
      <dgm:t>
        <a:bodyPr/>
        <a:lstStyle/>
        <a:p>
          <a:endParaRPr lang="en-US"/>
        </a:p>
      </dgm:t>
    </dgm:pt>
    <dgm:pt modelId="{4184F794-C1F6-4699-9363-6D3B4D559B3F}" type="pres">
      <dgm:prSet presAssocID="{046E7319-E8B8-4D61-8738-C9179E9DF348}" presName="node" presStyleLbl="node1" presStyleIdx="1" presStyleCnt="5" custScaleX="202628" custScaleY="40083">
        <dgm:presLayoutVars>
          <dgm:bulletEnabled val="1"/>
        </dgm:presLayoutVars>
      </dgm:prSet>
      <dgm:spPr/>
      <dgm:t>
        <a:bodyPr/>
        <a:lstStyle/>
        <a:p>
          <a:endParaRPr lang="en-US"/>
        </a:p>
      </dgm:t>
    </dgm:pt>
    <dgm:pt modelId="{CE8E838D-FCB8-401C-8F72-C0D70A8A7A3E}" type="pres">
      <dgm:prSet presAssocID="{16BE729E-B99D-46FB-9B77-12A535B96611}" presName="sibTrans" presStyleLbl="sibTrans2D1" presStyleIdx="1" presStyleCnt="4"/>
      <dgm:spPr/>
      <dgm:t>
        <a:bodyPr/>
        <a:lstStyle/>
        <a:p>
          <a:endParaRPr lang="en-US"/>
        </a:p>
      </dgm:t>
    </dgm:pt>
    <dgm:pt modelId="{088AEB0B-13C5-4913-BEDF-BA762F7DBB5D}" type="pres">
      <dgm:prSet presAssocID="{16BE729E-B99D-46FB-9B77-12A535B96611}" presName="connectorText" presStyleLbl="sibTrans2D1" presStyleIdx="1" presStyleCnt="4"/>
      <dgm:spPr/>
      <dgm:t>
        <a:bodyPr/>
        <a:lstStyle/>
        <a:p>
          <a:endParaRPr lang="en-US"/>
        </a:p>
      </dgm:t>
    </dgm:pt>
    <dgm:pt modelId="{86C5E87C-3F3D-4699-A772-699DD4BB710C}" type="pres">
      <dgm:prSet presAssocID="{D82628F6-21B5-4855-A331-01F4AA1B40CB}" presName="node" presStyleLbl="node1" presStyleIdx="2" presStyleCnt="5" custScaleX="202628" custScaleY="40122">
        <dgm:presLayoutVars>
          <dgm:bulletEnabled val="1"/>
        </dgm:presLayoutVars>
      </dgm:prSet>
      <dgm:spPr/>
      <dgm:t>
        <a:bodyPr/>
        <a:lstStyle/>
        <a:p>
          <a:endParaRPr lang="en-US"/>
        </a:p>
      </dgm:t>
    </dgm:pt>
    <dgm:pt modelId="{124AEF70-2384-492E-B0C8-297680D30E03}" type="pres">
      <dgm:prSet presAssocID="{869CD755-59B6-456F-9FB0-7A007C3F51A7}" presName="sibTrans" presStyleLbl="sibTrans2D1" presStyleIdx="2" presStyleCnt="4"/>
      <dgm:spPr/>
      <dgm:t>
        <a:bodyPr/>
        <a:lstStyle/>
        <a:p>
          <a:endParaRPr lang="en-US"/>
        </a:p>
      </dgm:t>
    </dgm:pt>
    <dgm:pt modelId="{DFD90A94-A885-4F03-B0C9-3A5E96E07D9C}" type="pres">
      <dgm:prSet presAssocID="{869CD755-59B6-456F-9FB0-7A007C3F51A7}" presName="connectorText" presStyleLbl="sibTrans2D1" presStyleIdx="2" presStyleCnt="4"/>
      <dgm:spPr/>
      <dgm:t>
        <a:bodyPr/>
        <a:lstStyle/>
        <a:p>
          <a:endParaRPr lang="en-US"/>
        </a:p>
      </dgm:t>
    </dgm:pt>
    <dgm:pt modelId="{A0D6C9DC-D637-4F8E-A711-B5AB6B3A00EF}" type="pres">
      <dgm:prSet presAssocID="{9FF7C43F-949C-47F7-88F5-B1C30F108F03}" presName="node" presStyleLbl="node1" presStyleIdx="3" presStyleCnt="5" custScaleX="202628" custScaleY="46098">
        <dgm:presLayoutVars>
          <dgm:bulletEnabled val="1"/>
        </dgm:presLayoutVars>
      </dgm:prSet>
      <dgm:spPr/>
      <dgm:t>
        <a:bodyPr/>
        <a:lstStyle/>
        <a:p>
          <a:endParaRPr lang="en-US"/>
        </a:p>
      </dgm:t>
    </dgm:pt>
    <dgm:pt modelId="{A2DA4AF5-3D4B-471A-96C9-70C5050BAC3E}" type="pres">
      <dgm:prSet presAssocID="{AAF4DD80-2B29-4398-A7D8-077CAEB54816}" presName="sibTrans" presStyleLbl="sibTrans2D1" presStyleIdx="3" presStyleCnt="4"/>
      <dgm:spPr/>
      <dgm:t>
        <a:bodyPr/>
        <a:lstStyle/>
        <a:p>
          <a:endParaRPr lang="en-US"/>
        </a:p>
      </dgm:t>
    </dgm:pt>
    <dgm:pt modelId="{C072E815-658B-4A17-B005-4BB5C0CBA9F5}" type="pres">
      <dgm:prSet presAssocID="{AAF4DD80-2B29-4398-A7D8-077CAEB54816}" presName="connectorText" presStyleLbl="sibTrans2D1" presStyleIdx="3" presStyleCnt="4"/>
      <dgm:spPr/>
      <dgm:t>
        <a:bodyPr/>
        <a:lstStyle/>
        <a:p>
          <a:endParaRPr lang="en-US"/>
        </a:p>
      </dgm:t>
    </dgm:pt>
    <dgm:pt modelId="{32D17677-C82B-4B2A-8FAC-3086B94818F2}" type="pres">
      <dgm:prSet presAssocID="{6C5BC8A0-6E5A-493E-B838-D660FE0E7DE1}" presName="node" presStyleLbl="node1" presStyleIdx="4" presStyleCnt="5" custScaleX="202628" custScaleY="50833" custLinFactNeighborY="-329">
        <dgm:presLayoutVars>
          <dgm:bulletEnabled val="1"/>
        </dgm:presLayoutVars>
      </dgm:prSet>
      <dgm:spPr/>
      <dgm:t>
        <a:bodyPr/>
        <a:lstStyle/>
        <a:p>
          <a:endParaRPr lang="en-US"/>
        </a:p>
      </dgm:t>
    </dgm:pt>
  </dgm:ptLst>
  <dgm:cxnLst>
    <dgm:cxn modelId="{0D836702-2F00-45B0-B230-3327850D92FE}" srcId="{6E150A52-3933-4A83-BE49-271FD553220D}" destId="{6C5BC8A0-6E5A-493E-B838-D660FE0E7DE1}" srcOrd="4" destOrd="0" parTransId="{CEE10D47-2799-4D88-A21D-CB025D1A4006}" sibTransId="{E0BBC43D-2001-49FD-AEFA-3A8F0DB148ED}"/>
    <dgm:cxn modelId="{9BE8471A-4C2C-4815-A71F-D1BDF2D12B8E}" type="presOf" srcId="{AAF4DD80-2B29-4398-A7D8-077CAEB54816}" destId="{C072E815-658B-4A17-B005-4BB5C0CBA9F5}" srcOrd="1" destOrd="0" presId="urn:microsoft.com/office/officeart/2005/8/layout/process2"/>
    <dgm:cxn modelId="{522441AE-0373-4FD9-980F-74877B989619}" type="presOf" srcId="{16BE729E-B99D-46FB-9B77-12A535B96611}" destId="{088AEB0B-13C5-4913-BEDF-BA762F7DBB5D}" srcOrd="1" destOrd="0" presId="urn:microsoft.com/office/officeart/2005/8/layout/process2"/>
    <dgm:cxn modelId="{6950D9E6-D7EE-4AAD-9DC9-6515DA154F29}" type="presOf" srcId="{16BE729E-B99D-46FB-9B77-12A535B96611}" destId="{CE8E838D-FCB8-401C-8F72-C0D70A8A7A3E}" srcOrd="0" destOrd="0" presId="urn:microsoft.com/office/officeart/2005/8/layout/process2"/>
    <dgm:cxn modelId="{E3B2E166-B2D2-47BD-8130-E03EAC964EB0}" type="presOf" srcId="{9FF7C43F-949C-47F7-88F5-B1C30F108F03}" destId="{A0D6C9DC-D637-4F8E-A711-B5AB6B3A00EF}" srcOrd="0" destOrd="0" presId="urn:microsoft.com/office/officeart/2005/8/layout/process2"/>
    <dgm:cxn modelId="{E7B0CB8D-C37B-4A95-B779-4126C7C4BA02}" type="presOf" srcId="{6E150A52-3933-4A83-BE49-271FD553220D}" destId="{25D42577-D3E4-413B-A4A7-A958EFED4771}" srcOrd="0" destOrd="0" presId="urn:microsoft.com/office/officeart/2005/8/layout/process2"/>
    <dgm:cxn modelId="{4E2992F8-65B5-4302-BD69-B9A24F60DFEF}" srcId="{6E150A52-3933-4A83-BE49-271FD553220D}" destId="{D82628F6-21B5-4855-A331-01F4AA1B40CB}" srcOrd="2" destOrd="0" parTransId="{EB19B4C7-613F-4CDE-9553-1A9DF3974921}" sibTransId="{869CD755-59B6-456F-9FB0-7A007C3F51A7}"/>
    <dgm:cxn modelId="{F521EDD0-3875-4812-A300-D0A3EAF0813E}" type="presOf" srcId="{ED835CBC-7F14-42AB-87A0-A6D40A0F23A4}" destId="{634EF605-A133-4A12-A3C8-6B44E3C8D14D}" srcOrd="0" destOrd="0" presId="urn:microsoft.com/office/officeart/2005/8/layout/process2"/>
    <dgm:cxn modelId="{EB42FC49-FF19-4BD7-8C22-70B6E8C07996}" srcId="{6E150A52-3933-4A83-BE49-271FD553220D}" destId="{ED835CBC-7F14-42AB-87A0-A6D40A0F23A4}" srcOrd="0" destOrd="0" parTransId="{6156192B-AF1E-4BC8-9DBE-411838296503}" sibTransId="{F064EEA3-0465-421F-A070-35BBDE6A72F5}"/>
    <dgm:cxn modelId="{3C5CB1E2-C223-45BE-85B2-482F2D4F0898}" type="presOf" srcId="{F064EEA3-0465-421F-A070-35BBDE6A72F5}" destId="{DA97999C-BE8C-4FAD-8F86-0FC7B0107E76}" srcOrd="0" destOrd="0" presId="urn:microsoft.com/office/officeart/2005/8/layout/process2"/>
    <dgm:cxn modelId="{64DF34F9-FA64-4409-8091-89D08F057345}" srcId="{6E150A52-3933-4A83-BE49-271FD553220D}" destId="{046E7319-E8B8-4D61-8738-C9179E9DF348}" srcOrd="1" destOrd="0" parTransId="{31C77117-D066-4848-85BB-22738885A44E}" sibTransId="{16BE729E-B99D-46FB-9B77-12A535B96611}"/>
    <dgm:cxn modelId="{FBCEBB7B-31C0-4E2E-93E1-75D1D5A658CE}" type="presOf" srcId="{AAF4DD80-2B29-4398-A7D8-077CAEB54816}" destId="{A2DA4AF5-3D4B-471A-96C9-70C5050BAC3E}" srcOrd="0" destOrd="0" presId="urn:microsoft.com/office/officeart/2005/8/layout/process2"/>
    <dgm:cxn modelId="{DE51F95C-A04C-4CF9-BD4F-F3E9581DF769}" type="presOf" srcId="{D82628F6-21B5-4855-A331-01F4AA1B40CB}" destId="{86C5E87C-3F3D-4699-A772-699DD4BB710C}" srcOrd="0" destOrd="0" presId="urn:microsoft.com/office/officeart/2005/8/layout/process2"/>
    <dgm:cxn modelId="{C38745A1-C4EF-46E7-9D33-50AC9DA03C7B}" srcId="{6E150A52-3933-4A83-BE49-271FD553220D}" destId="{9FF7C43F-949C-47F7-88F5-B1C30F108F03}" srcOrd="3" destOrd="0" parTransId="{BDC074F2-7AA7-47D7-8E8B-8CFAB27D475C}" sibTransId="{AAF4DD80-2B29-4398-A7D8-077CAEB54816}"/>
    <dgm:cxn modelId="{37A0B978-E093-48A2-A5F2-45325A14DF4A}" type="presOf" srcId="{869CD755-59B6-456F-9FB0-7A007C3F51A7}" destId="{124AEF70-2384-492E-B0C8-297680D30E03}" srcOrd="0" destOrd="0" presId="urn:microsoft.com/office/officeart/2005/8/layout/process2"/>
    <dgm:cxn modelId="{BA08BB3D-8DB5-44CB-8221-5419E0262C35}" type="presOf" srcId="{046E7319-E8B8-4D61-8738-C9179E9DF348}" destId="{4184F794-C1F6-4699-9363-6D3B4D559B3F}" srcOrd="0" destOrd="0" presId="urn:microsoft.com/office/officeart/2005/8/layout/process2"/>
    <dgm:cxn modelId="{0C07451D-870F-42B7-A021-EA15D1D20F8A}" type="presOf" srcId="{6C5BC8A0-6E5A-493E-B838-D660FE0E7DE1}" destId="{32D17677-C82B-4B2A-8FAC-3086B94818F2}" srcOrd="0" destOrd="0" presId="urn:microsoft.com/office/officeart/2005/8/layout/process2"/>
    <dgm:cxn modelId="{2AC7E653-9432-4C7A-86F7-2675F69A6E80}" type="presOf" srcId="{F064EEA3-0465-421F-A070-35BBDE6A72F5}" destId="{650C7024-0B44-4C9F-95C8-61D0405CDBED}" srcOrd="1" destOrd="0" presId="urn:microsoft.com/office/officeart/2005/8/layout/process2"/>
    <dgm:cxn modelId="{5FC6759E-1A3D-4A6B-8AD6-22B8DB94C764}" type="presOf" srcId="{869CD755-59B6-456F-9FB0-7A007C3F51A7}" destId="{DFD90A94-A885-4F03-B0C9-3A5E96E07D9C}" srcOrd="1" destOrd="0" presId="urn:microsoft.com/office/officeart/2005/8/layout/process2"/>
    <dgm:cxn modelId="{E2A0E0F4-3F7D-459B-8C85-39CC4E96830A}" type="presParOf" srcId="{25D42577-D3E4-413B-A4A7-A958EFED4771}" destId="{634EF605-A133-4A12-A3C8-6B44E3C8D14D}" srcOrd="0" destOrd="0" presId="urn:microsoft.com/office/officeart/2005/8/layout/process2"/>
    <dgm:cxn modelId="{EABEEA3A-0D7C-4124-AD10-4A2D137870F3}" type="presParOf" srcId="{25D42577-D3E4-413B-A4A7-A958EFED4771}" destId="{DA97999C-BE8C-4FAD-8F86-0FC7B0107E76}" srcOrd="1" destOrd="0" presId="urn:microsoft.com/office/officeart/2005/8/layout/process2"/>
    <dgm:cxn modelId="{591DBB5F-1F67-4D49-B563-344671279A3A}" type="presParOf" srcId="{DA97999C-BE8C-4FAD-8F86-0FC7B0107E76}" destId="{650C7024-0B44-4C9F-95C8-61D0405CDBED}" srcOrd="0" destOrd="0" presId="urn:microsoft.com/office/officeart/2005/8/layout/process2"/>
    <dgm:cxn modelId="{28259824-223D-4515-933A-17300F8B60A4}" type="presParOf" srcId="{25D42577-D3E4-413B-A4A7-A958EFED4771}" destId="{4184F794-C1F6-4699-9363-6D3B4D559B3F}" srcOrd="2" destOrd="0" presId="urn:microsoft.com/office/officeart/2005/8/layout/process2"/>
    <dgm:cxn modelId="{8C3B593A-2E78-4316-AFC7-5C57F6AFD984}" type="presParOf" srcId="{25D42577-D3E4-413B-A4A7-A958EFED4771}" destId="{CE8E838D-FCB8-401C-8F72-C0D70A8A7A3E}" srcOrd="3" destOrd="0" presId="urn:microsoft.com/office/officeart/2005/8/layout/process2"/>
    <dgm:cxn modelId="{AA3A1314-5A68-422C-BFDA-193C1F203683}" type="presParOf" srcId="{CE8E838D-FCB8-401C-8F72-C0D70A8A7A3E}" destId="{088AEB0B-13C5-4913-BEDF-BA762F7DBB5D}" srcOrd="0" destOrd="0" presId="urn:microsoft.com/office/officeart/2005/8/layout/process2"/>
    <dgm:cxn modelId="{2D6282CE-12B0-4B11-ABAC-3767CD1D6260}" type="presParOf" srcId="{25D42577-D3E4-413B-A4A7-A958EFED4771}" destId="{86C5E87C-3F3D-4699-A772-699DD4BB710C}" srcOrd="4" destOrd="0" presId="urn:microsoft.com/office/officeart/2005/8/layout/process2"/>
    <dgm:cxn modelId="{1B908CEB-AFB5-4CCB-8E19-53782CFC7F23}" type="presParOf" srcId="{25D42577-D3E4-413B-A4A7-A958EFED4771}" destId="{124AEF70-2384-492E-B0C8-297680D30E03}" srcOrd="5" destOrd="0" presId="urn:microsoft.com/office/officeart/2005/8/layout/process2"/>
    <dgm:cxn modelId="{31CFE9AD-C0A6-49A0-B019-95F2FD2AA3E9}" type="presParOf" srcId="{124AEF70-2384-492E-B0C8-297680D30E03}" destId="{DFD90A94-A885-4F03-B0C9-3A5E96E07D9C}" srcOrd="0" destOrd="0" presId="urn:microsoft.com/office/officeart/2005/8/layout/process2"/>
    <dgm:cxn modelId="{C32DD44B-D9F2-43C2-A78E-8EE5DA5AD863}" type="presParOf" srcId="{25D42577-D3E4-413B-A4A7-A958EFED4771}" destId="{A0D6C9DC-D637-4F8E-A711-B5AB6B3A00EF}" srcOrd="6" destOrd="0" presId="urn:microsoft.com/office/officeart/2005/8/layout/process2"/>
    <dgm:cxn modelId="{C3267705-E321-4BC9-BF9B-FDE969670AEA}" type="presParOf" srcId="{25D42577-D3E4-413B-A4A7-A958EFED4771}" destId="{A2DA4AF5-3D4B-471A-96C9-70C5050BAC3E}" srcOrd="7" destOrd="0" presId="urn:microsoft.com/office/officeart/2005/8/layout/process2"/>
    <dgm:cxn modelId="{8804C599-DDAC-4C03-B37C-7EF058A8B2B3}" type="presParOf" srcId="{A2DA4AF5-3D4B-471A-96C9-70C5050BAC3E}" destId="{C072E815-658B-4A17-B005-4BB5C0CBA9F5}" srcOrd="0" destOrd="0" presId="urn:microsoft.com/office/officeart/2005/8/layout/process2"/>
    <dgm:cxn modelId="{6E5C754B-FD0D-4506-9098-EEF6821C04B3}" type="presParOf" srcId="{25D42577-D3E4-413B-A4A7-A958EFED4771}" destId="{32D17677-C82B-4B2A-8FAC-3086B94818F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E0B6C0-C928-488D-8DF6-200B3D5F9022}" type="doc">
      <dgm:prSet loTypeId="urn:microsoft.com/office/officeart/2005/8/layout/process1" loCatId="process" qsTypeId="urn:microsoft.com/office/officeart/2005/8/quickstyle/simple1" qsCatId="simple" csTypeId="urn:microsoft.com/office/officeart/2005/8/colors/accent0_1" csCatId="mainScheme" phldr="1"/>
      <dgm:spPr/>
    </dgm:pt>
    <dgm:pt modelId="{A75B9EB5-605D-42FF-8DB6-58730F08121E}">
      <dgm:prSet phldrT="[Text]" custT="1"/>
      <dgm:spPr/>
      <dgm:t>
        <a:bodyPr/>
        <a:lstStyle/>
        <a:p>
          <a:r>
            <a:rPr lang="en-US" sz="2000" dirty="0" smtClean="0"/>
            <a:t>Vibrations in the ossicles</a:t>
          </a:r>
          <a:endParaRPr lang="en-US" sz="2000" dirty="0"/>
        </a:p>
      </dgm:t>
    </dgm:pt>
    <dgm:pt modelId="{A5D25811-1EB3-4C9B-B304-F62DEDAC9E42}" type="parTrans" cxnId="{E4AC8897-CB80-46B4-816B-F7F23F30966A}">
      <dgm:prSet/>
      <dgm:spPr/>
      <dgm:t>
        <a:bodyPr/>
        <a:lstStyle/>
        <a:p>
          <a:endParaRPr lang="en-US"/>
        </a:p>
      </dgm:t>
    </dgm:pt>
    <dgm:pt modelId="{650A3B71-0C8A-48B9-A935-1BA81F514AD8}" type="sibTrans" cxnId="{E4AC8897-CB80-46B4-816B-F7F23F30966A}">
      <dgm:prSet/>
      <dgm:spPr>
        <a:solidFill>
          <a:schemeClr val="tx1"/>
        </a:solidFill>
      </dgm:spPr>
      <dgm:t>
        <a:bodyPr/>
        <a:lstStyle/>
        <a:p>
          <a:endParaRPr lang="en-US" dirty="0"/>
        </a:p>
      </dgm:t>
    </dgm:pt>
    <dgm:pt modelId="{BF69187A-B1F5-452A-B7B4-56ADA2FC8547}">
      <dgm:prSet phldrT="[Text]" custT="1"/>
      <dgm:spPr/>
      <dgm:t>
        <a:bodyPr/>
        <a:lstStyle/>
        <a:p>
          <a:r>
            <a:rPr lang="en-US" sz="2000" dirty="0" smtClean="0"/>
            <a:t>Waves in the vestibular canal fluid</a:t>
          </a:r>
          <a:endParaRPr lang="en-US" sz="2000" dirty="0"/>
        </a:p>
      </dgm:t>
    </dgm:pt>
    <dgm:pt modelId="{61F1E8B8-F3BC-4549-961B-26530E141B7C}" type="parTrans" cxnId="{9FA18F75-CA16-4D9C-A78A-3EDA60E83DA9}">
      <dgm:prSet/>
      <dgm:spPr/>
      <dgm:t>
        <a:bodyPr/>
        <a:lstStyle/>
        <a:p>
          <a:endParaRPr lang="en-US"/>
        </a:p>
      </dgm:t>
    </dgm:pt>
    <dgm:pt modelId="{70113195-3D73-431F-8751-C3EF203625BA}" type="sibTrans" cxnId="{9FA18F75-CA16-4D9C-A78A-3EDA60E83DA9}">
      <dgm:prSet/>
      <dgm:spPr>
        <a:solidFill>
          <a:schemeClr val="tx1"/>
        </a:solidFill>
      </dgm:spPr>
      <dgm:t>
        <a:bodyPr/>
        <a:lstStyle/>
        <a:p>
          <a:endParaRPr lang="en-US" dirty="0"/>
        </a:p>
      </dgm:t>
    </dgm:pt>
    <dgm:pt modelId="{A686BA56-7D1E-462B-86BD-5D09854465F9}">
      <dgm:prSet phldrT="[Text]" custT="1"/>
      <dgm:spPr/>
      <dgm:t>
        <a:bodyPr/>
        <a:lstStyle/>
        <a:p>
          <a:r>
            <a:rPr lang="en-US" sz="2000" dirty="0" smtClean="0"/>
            <a:t>Movement of hair cells</a:t>
          </a:r>
          <a:endParaRPr lang="en-US" sz="2000" dirty="0"/>
        </a:p>
      </dgm:t>
    </dgm:pt>
    <dgm:pt modelId="{F96547D1-094F-48E6-A2D1-9740E3D7DB2F}" type="parTrans" cxnId="{DF62DF96-EC57-4229-96DA-8C6F16B8C38E}">
      <dgm:prSet/>
      <dgm:spPr/>
      <dgm:t>
        <a:bodyPr/>
        <a:lstStyle/>
        <a:p>
          <a:endParaRPr lang="en-US"/>
        </a:p>
      </dgm:t>
    </dgm:pt>
    <dgm:pt modelId="{D91542D8-D79B-480C-96C8-3334C064C732}" type="sibTrans" cxnId="{DF62DF96-EC57-4229-96DA-8C6F16B8C38E}">
      <dgm:prSet/>
      <dgm:spPr/>
      <dgm:t>
        <a:bodyPr/>
        <a:lstStyle/>
        <a:p>
          <a:endParaRPr lang="en-US"/>
        </a:p>
      </dgm:t>
    </dgm:pt>
    <dgm:pt modelId="{EEA4465F-3212-42BF-B46F-2965CF700E3E}" type="pres">
      <dgm:prSet presAssocID="{67E0B6C0-C928-488D-8DF6-200B3D5F9022}" presName="Name0" presStyleCnt="0">
        <dgm:presLayoutVars>
          <dgm:dir/>
          <dgm:resizeHandles val="exact"/>
        </dgm:presLayoutVars>
      </dgm:prSet>
      <dgm:spPr/>
    </dgm:pt>
    <dgm:pt modelId="{36420605-1522-42E0-BA5B-53F8E2F180DC}" type="pres">
      <dgm:prSet presAssocID="{A75B9EB5-605D-42FF-8DB6-58730F08121E}" presName="node" presStyleLbl="node1" presStyleIdx="0" presStyleCnt="3">
        <dgm:presLayoutVars>
          <dgm:bulletEnabled val="1"/>
        </dgm:presLayoutVars>
      </dgm:prSet>
      <dgm:spPr/>
      <dgm:t>
        <a:bodyPr/>
        <a:lstStyle/>
        <a:p>
          <a:endParaRPr lang="en-US"/>
        </a:p>
      </dgm:t>
    </dgm:pt>
    <dgm:pt modelId="{7DD8BFA4-3F72-4C01-85BC-B7EAC50CB366}" type="pres">
      <dgm:prSet presAssocID="{650A3B71-0C8A-48B9-A935-1BA81F514AD8}" presName="sibTrans" presStyleLbl="sibTrans2D1" presStyleIdx="0" presStyleCnt="2"/>
      <dgm:spPr/>
      <dgm:t>
        <a:bodyPr/>
        <a:lstStyle/>
        <a:p>
          <a:endParaRPr lang="en-US"/>
        </a:p>
      </dgm:t>
    </dgm:pt>
    <dgm:pt modelId="{7C6DCB30-613B-4FEC-844A-BE305A094816}" type="pres">
      <dgm:prSet presAssocID="{650A3B71-0C8A-48B9-A935-1BA81F514AD8}" presName="connectorText" presStyleLbl="sibTrans2D1" presStyleIdx="0" presStyleCnt="2"/>
      <dgm:spPr/>
      <dgm:t>
        <a:bodyPr/>
        <a:lstStyle/>
        <a:p>
          <a:endParaRPr lang="en-US"/>
        </a:p>
      </dgm:t>
    </dgm:pt>
    <dgm:pt modelId="{3CC17AFA-AA78-4A9D-92D3-63EBE9DDE339}" type="pres">
      <dgm:prSet presAssocID="{BF69187A-B1F5-452A-B7B4-56ADA2FC8547}" presName="node" presStyleLbl="node1" presStyleIdx="1" presStyleCnt="3">
        <dgm:presLayoutVars>
          <dgm:bulletEnabled val="1"/>
        </dgm:presLayoutVars>
      </dgm:prSet>
      <dgm:spPr/>
      <dgm:t>
        <a:bodyPr/>
        <a:lstStyle/>
        <a:p>
          <a:endParaRPr lang="en-US"/>
        </a:p>
      </dgm:t>
    </dgm:pt>
    <dgm:pt modelId="{FC4D63DB-48DA-4154-B361-2664D85046DB}" type="pres">
      <dgm:prSet presAssocID="{70113195-3D73-431F-8751-C3EF203625BA}" presName="sibTrans" presStyleLbl="sibTrans2D1" presStyleIdx="1" presStyleCnt="2"/>
      <dgm:spPr/>
      <dgm:t>
        <a:bodyPr/>
        <a:lstStyle/>
        <a:p>
          <a:endParaRPr lang="en-US"/>
        </a:p>
      </dgm:t>
    </dgm:pt>
    <dgm:pt modelId="{933AAE40-C15F-4E1D-83C1-8B5DDCA6307A}" type="pres">
      <dgm:prSet presAssocID="{70113195-3D73-431F-8751-C3EF203625BA}" presName="connectorText" presStyleLbl="sibTrans2D1" presStyleIdx="1" presStyleCnt="2"/>
      <dgm:spPr/>
      <dgm:t>
        <a:bodyPr/>
        <a:lstStyle/>
        <a:p>
          <a:endParaRPr lang="en-US"/>
        </a:p>
      </dgm:t>
    </dgm:pt>
    <dgm:pt modelId="{B4D75E79-0B15-4C23-9A01-55123FBFF2E6}" type="pres">
      <dgm:prSet presAssocID="{A686BA56-7D1E-462B-86BD-5D09854465F9}" presName="node" presStyleLbl="node1" presStyleIdx="2" presStyleCnt="3">
        <dgm:presLayoutVars>
          <dgm:bulletEnabled val="1"/>
        </dgm:presLayoutVars>
      </dgm:prSet>
      <dgm:spPr/>
      <dgm:t>
        <a:bodyPr/>
        <a:lstStyle/>
        <a:p>
          <a:endParaRPr lang="en-US"/>
        </a:p>
      </dgm:t>
    </dgm:pt>
  </dgm:ptLst>
  <dgm:cxnLst>
    <dgm:cxn modelId="{ACFDFB32-F4A2-46CC-8609-1561CD7BF346}" type="presOf" srcId="{A686BA56-7D1E-462B-86BD-5D09854465F9}" destId="{B4D75E79-0B15-4C23-9A01-55123FBFF2E6}" srcOrd="0" destOrd="0" presId="urn:microsoft.com/office/officeart/2005/8/layout/process1"/>
    <dgm:cxn modelId="{D6A7E2A4-C8EC-4DE6-ACCE-AE538C2C55C0}" type="presOf" srcId="{67E0B6C0-C928-488D-8DF6-200B3D5F9022}" destId="{EEA4465F-3212-42BF-B46F-2965CF700E3E}" srcOrd="0" destOrd="0" presId="urn:microsoft.com/office/officeart/2005/8/layout/process1"/>
    <dgm:cxn modelId="{E42C1490-BB75-45EF-AD96-28C960E3FA5F}" type="presOf" srcId="{650A3B71-0C8A-48B9-A935-1BA81F514AD8}" destId="{7C6DCB30-613B-4FEC-844A-BE305A094816}" srcOrd="1" destOrd="0" presId="urn:microsoft.com/office/officeart/2005/8/layout/process1"/>
    <dgm:cxn modelId="{BFF8447B-B0BB-4EEB-B4EA-F16AD03DD3B1}" type="presOf" srcId="{BF69187A-B1F5-452A-B7B4-56ADA2FC8547}" destId="{3CC17AFA-AA78-4A9D-92D3-63EBE9DDE339}" srcOrd="0" destOrd="0" presId="urn:microsoft.com/office/officeart/2005/8/layout/process1"/>
    <dgm:cxn modelId="{704BE72E-8D4D-4E29-A031-CB8D81A1FD3B}" type="presOf" srcId="{70113195-3D73-431F-8751-C3EF203625BA}" destId="{FC4D63DB-48DA-4154-B361-2664D85046DB}" srcOrd="0" destOrd="0" presId="urn:microsoft.com/office/officeart/2005/8/layout/process1"/>
    <dgm:cxn modelId="{9FA18F75-CA16-4D9C-A78A-3EDA60E83DA9}" srcId="{67E0B6C0-C928-488D-8DF6-200B3D5F9022}" destId="{BF69187A-B1F5-452A-B7B4-56ADA2FC8547}" srcOrd="1" destOrd="0" parTransId="{61F1E8B8-F3BC-4549-961B-26530E141B7C}" sibTransId="{70113195-3D73-431F-8751-C3EF203625BA}"/>
    <dgm:cxn modelId="{26431F21-DD36-4D96-A2A7-C316715D94F6}" type="presOf" srcId="{650A3B71-0C8A-48B9-A935-1BA81F514AD8}" destId="{7DD8BFA4-3F72-4C01-85BC-B7EAC50CB366}" srcOrd="0" destOrd="0" presId="urn:microsoft.com/office/officeart/2005/8/layout/process1"/>
    <dgm:cxn modelId="{0DA9C28A-7F51-44FC-BB15-37F2E557CE73}" type="presOf" srcId="{A75B9EB5-605D-42FF-8DB6-58730F08121E}" destId="{36420605-1522-42E0-BA5B-53F8E2F180DC}" srcOrd="0" destOrd="0" presId="urn:microsoft.com/office/officeart/2005/8/layout/process1"/>
    <dgm:cxn modelId="{F1386047-BD35-4790-B991-4E45F3532712}" type="presOf" srcId="{70113195-3D73-431F-8751-C3EF203625BA}" destId="{933AAE40-C15F-4E1D-83C1-8B5DDCA6307A}" srcOrd="1" destOrd="0" presId="urn:microsoft.com/office/officeart/2005/8/layout/process1"/>
    <dgm:cxn modelId="{DF62DF96-EC57-4229-96DA-8C6F16B8C38E}" srcId="{67E0B6C0-C928-488D-8DF6-200B3D5F9022}" destId="{A686BA56-7D1E-462B-86BD-5D09854465F9}" srcOrd="2" destOrd="0" parTransId="{F96547D1-094F-48E6-A2D1-9740E3D7DB2F}" sibTransId="{D91542D8-D79B-480C-96C8-3334C064C732}"/>
    <dgm:cxn modelId="{E4AC8897-CB80-46B4-816B-F7F23F30966A}" srcId="{67E0B6C0-C928-488D-8DF6-200B3D5F9022}" destId="{A75B9EB5-605D-42FF-8DB6-58730F08121E}" srcOrd="0" destOrd="0" parTransId="{A5D25811-1EB3-4C9B-B304-F62DEDAC9E42}" sibTransId="{650A3B71-0C8A-48B9-A935-1BA81F514AD8}"/>
    <dgm:cxn modelId="{90A9C25F-1377-4504-82F0-52A3D38CEB79}" type="presParOf" srcId="{EEA4465F-3212-42BF-B46F-2965CF700E3E}" destId="{36420605-1522-42E0-BA5B-53F8E2F180DC}" srcOrd="0" destOrd="0" presId="urn:microsoft.com/office/officeart/2005/8/layout/process1"/>
    <dgm:cxn modelId="{C94856FC-F583-46E2-9AE4-B20026E88687}" type="presParOf" srcId="{EEA4465F-3212-42BF-B46F-2965CF700E3E}" destId="{7DD8BFA4-3F72-4C01-85BC-B7EAC50CB366}" srcOrd="1" destOrd="0" presId="urn:microsoft.com/office/officeart/2005/8/layout/process1"/>
    <dgm:cxn modelId="{A36B7092-88CD-4AE1-86DE-D895F686EF7A}" type="presParOf" srcId="{7DD8BFA4-3F72-4C01-85BC-B7EAC50CB366}" destId="{7C6DCB30-613B-4FEC-844A-BE305A094816}" srcOrd="0" destOrd="0" presId="urn:microsoft.com/office/officeart/2005/8/layout/process1"/>
    <dgm:cxn modelId="{2CC326F3-2B9D-4D83-8084-A4EDBE6D46BD}" type="presParOf" srcId="{EEA4465F-3212-42BF-B46F-2965CF700E3E}" destId="{3CC17AFA-AA78-4A9D-92D3-63EBE9DDE339}" srcOrd="2" destOrd="0" presId="urn:microsoft.com/office/officeart/2005/8/layout/process1"/>
    <dgm:cxn modelId="{1D9904DF-53FA-4F86-8412-CD3C296F2AEE}" type="presParOf" srcId="{EEA4465F-3212-42BF-B46F-2965CF700E3E}" destId="{FC4D63DB-48DA-4154-B361-2664D85046DB}" srcOrd="3" destOrd="0" presId="urn:microsoft.com/office/officeart/2005/8/layout/process1"/>
    <dgm:cxn modelId="{D9BEC873-AFB7-475A-BB44-74A0A335F0C8}" type="presParOf" srcId="{FC4D63DB-48DA-4154-B361-2664D85046DB}" destId="{933AAE40-C15F-4E1D-83C1-8B5DDCA6307A}" srcOrd="0" destOrd="0" presId="urn:microsoft.com/office/officeart/2005/8/layout/process1"/>
    <dgm:cxn modelId="{78ADF9E7-4383-4F36-A265-F4B02B83EEFC}" type="presParOf" srcId="{EEA4465F-3212-42BF-B46F-2965CF700E3E}" destId="{B4D75E79-0B15-4C23-9A01-55123FBFF2E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D8F819-406D-4757-A874-9A986592968A}" type="doc">
      <dgm:prSet loTypeId="urn:microsoft.com/office/officeart/2005/8/layout/process1" loCatId="process" qsTypeId="urn:microsoft.com/office/officeart/2005/8/quickstyle/simple1" qsCatId="simple" csTypeId="urn:microsoft.com/office/officeart/2005/8/colors/accent0_1" csCatId="mainScheme" phldr="1"/>
      <dgm:spPr/>
    </dgm:pt>
    <dgm:pt modelId="{BA5EB24A-4D77-46CB-9C48-E2582F555E10}">
      <dgm:prSet phldrT="[Text]" custT="1"/>
      <dgm:spPr/>
      <dgm:t>
        <a:bodyPr/>
        <a:lstStyle/>
        <a:p>
          <a:r>
            <a:rPr lang="en-US" sz="2000" dirty="0" smtClean="0"/>
            <a:t>Auditory Nerve</a:t>
          </a:r>
          <a:endParaRPr lang="en-US" sz="2000" dirty="0"/>
        </a:p>
      </dgm:t>
    </dgm:pt>
    <dgm:pt modelId="{5DAABBA6-9234-4F8D-9C98-25BAF9562054}" type="parTrans" cxnId="{D5BE58FE-3208-4724-B99E-ADB27EE8FEAA}">
      <dgm:prSet/>
      <dgm:spPr/>
      <dgm:t>
        <a:bodyPr/>
        <a:lstStyle/>
        <a:p>
          <a:endParaRPr lang="en-US"/>
        </a:p>
      </dgm:t>
    </dgm:pt>
    <dgm:pt modelId="{170B5AD4-A2F7-4940-859F-08D8AA63AB93}" type="sibTrans" cxnId="{D5BE58FE-3208-4724-B99E-ADB27EE8FEAA}">
      <dgm:prSet/>
      <dgm:spPr/>
      <dgm:t>
        <a:bodyPr/>
        <a:lstStyle/>
        <a:p>
          <a:endParaRPr lang="en-US" dirty="0"/>
        </a:p>
      </dgm:t>
    </dgm:pt>
    <dgm:pt modelId="{6FA705A7-D996-45C0-9064-AB4417A13677}">
      <dgm:prSet phldrT="[Text]" custT="1"/>
      <dgm:spPr/>
      <dgm:t>
        <a:bodyPr/>
        <a:lstStyle/>
        <a:p>
          <a:r>
            <a:rPr lang="en-US" sz="2000" dirty="0" smtClean="0"/>
            <a:t>Medulla</a:t>
          </a:r>
          <a:endParaRPr lang="en-US" sz="2000" dirty="0"/>
        </a:p>
      </dgm:t>
    </dgm:pt>
    <dgm:pt modelId="{FC4B3292-AF5B-494C-B391-30EBDD80DE36}" type="parTrans" cxnId="{C9B407FE-362C-44F9-A869-222216C8FE85}">
      <dgm:prSet/>
      <dgm:spPr/>
      <dgm:t>
        <a:bodyPr/>
        <a:lstStyle/>
        <a:p>
          <a:endParaRPr lang="en-US"/>
        </a:p>
      </dgm:t>
    </dgm:pt>
    <dgm:pt modelId="{D78C1B31-7D5A-409B-B7A5-801024E5DE14}" type="sibTrans" cxnId="{C9B407FE-362C-44F9-A869-222216C8FE85}">
      <dgm:prSet/>
      <dgm:spPr/>
      <dgm:t>
        <a:bodyPr/>
        <a:lstStyle/>
        <a:p>
          <a:endParaRPr lang="en-US" dirty="0"/>
        </a:p>
      </dgm:t>
    </dgm:pt>
    <dgm:pt modelId="{EA6A0A7A-41AD-4BA1-8EBC-8C093A3B7790}">
      <dgm:prSet phldrT="[Text]" custT="1"/>
      <dgm:spPr/>
      <dgm:t>
        <a:bodyPr/>
        <a:lstStyle/>
        <a:p>
          <a:r>
            <a:rPr lang="en-US" sz="2000" dirty="0" smtClean="0"/>
            <a:t>Midbrain</a:t>
          </a:r>
          <a:endParaRPr lang="en-US" sz="2000" dirty="0"/>
        </a:p>
      </dgm:t>
    </dgm:pt>
    <dgm:pt modelId="{E3945E16-6FD9-4BD5-93A5-34FF27856E12}" type="parTrans" cxnId="{BA402D68-A361-444F-8AED-60C68DF04199}">
      <dgm:prSet/>
      <dgm:spPr/>
      <dgm:t>
        <a:bodyPr/>
        <a:lstStyle/>
        <a:p>
          <a:endParaRPr lang="en-US"/>
        </a:p>
      </dgm:t>
    </dgm:pt>
    <dgm:pt modelId="{BC5B11DF-99C7-4E64-99B6-D62B816A0532}" type="sibTrans" cxnId="{BA402D68-A361-444F-8AED-60C68DF04199}">
      <dgm:prSet/>
      <dgm:spPr/>
      <dgm:t>
        <a:bodyPr/>
        <a:lstStyle/>
        <a:p>
          <a:endParaRPr lang="en-US" dirty="0"/>
        </a:p>
      </dgm:t>
    </dgm:pt>
    <dgm:pt modelId="{3968B608-DE8A-4278-8F24-257CD35838DA}">
      <dgm:prSet custT="1"/>
      <dgm:spPr/>
      <dgm:t>
        <a:bodyPr/>
        <a:lstStyle/>
        <a:p>
          <a:r>
            <a:rPr lang="en-US" sz="2000" dirty="0" smtClean="0"/>
            <a:t>Thalamus</a:t>
          </a:r>
          <a:endParaRPr lang="en-US" sz="2000" dirty="0"/>
        </a:p>
      </dgm:t>
    </dgm:pt>
    <dgm:pt modelId="{B72E6377-A23E-46F1-A9F2-7F5478FDA773}" type="parTrans" cxnId="{AF00FC40-7644-4559-8BE3-9C6EA149B7E9}">
      <dgm:prSet/>
      <dgm:spPr/>
      <dgm:t>
        <a:bodyPr/>
        <a:lstStyle/>
        <a:p>
          <a:endParaRPr lang="en-US"/>
        </a:p>
      </dgm:t>
    </dgm:pt>
    <dgm:pt modelId="{4BDBC8DA-4C21-4D86-92DD-5D4FC52E656B}" type="sibTrans" cxnId="{AF00FC40-7644-4559-8BE3-9C6EA149B7E9}">
      <dgm:prSet/>
      <dgm:spPr/>
      <dgm:t>
        <a:bodyPr/>
        <a:lstStyle/>
        <a:p>
          <a:endParaRPr lang="en-US" dirty="0"/>
        </a:p>
      </dgm:t>
    </dgm:pt>
    <dgm:pt modelId="{0447D759-0845-423D-9F95-EBF2AF121E13}">
      <dgm:prSet custT="1"/>
      <dgm:spPr/>
      <dgm:t>
        <a:bodyPr/>
        <a:lstStyle/>
        <a:p>
          <a:r>
            <a:rPr lang="en-US" sz="2000" dirty="0" smtClean="0"/>
            <a:t>Temporal Lobe</a:t>
          </a:r>
          <a:endParaRPr lang="en-US" sz="2000" dirty="0"/>
        </a:p>
      </dgm:t>
    </dgm:pt>
    <dgm:pt modelId="{8758BD15-7B76-4D28-B55A-BB4EDF418E6B}" type="parTrans" cxnId="{332D8632-8344-4EDC-92B8-403D4F209087}">
      <dgm:prSet/>
      <dgm:spPr/>
      <dgm:t>
        <a:bodyPr/>
        <a:lstStyle/>
        <a:p>
          <a:endParaRPr lang="en-US"/>
        </a:p>
      </dgm:t>
    </dgm:pt>
    <dgm:pt modelId="{9142214B-A1E0-4702-AC5C-54F92E021255}" type="sibTrans" cxnId="{332D8632-8344-4EDC-92B8-403D4F209087}">
      <dgm:prSet/>
      <dgm:spPr/>
      <dgm:t>
        <a:bodyPr/>
        <a:lstStyle/>
        <a:p>
          <a:endParaRPr lang="en-US"/>
        </a:p>
      </dgm:t>
    </dgm:pt>
    <dgm:pt modelId="{28557D74-76AA-4C66-877F-54FCAFA33A8A}" type="pres">
      <dgm:prSet presAssocID="{50D8F819-406D-4757-A874-9A986592968A}" presName="Name0" presStyleCnt="0">
        <dgm:presLayoutVars>
          <dgm:dir/>
          <dgm:resizeHandles val="exact"/>
        </dgm:presLayoutVars>
      </dgm:prSet>
      <dgm:spPr/>
    </dgm:pt>
    <dgm:pt modelId="{FE7B0E02-F8A8-4003-8F5B-B99DB3199522}" type="pres">
      <dgm:prSet presAssocID="{BA5EB24A-4D77-46CB-9C48-E2582F555E10}" presName="node" presStyleLbl="node1" presStyleIdx="0" presStyleCnt="5">
        <dgm:presLayoutVars>
          <dgm:bulletEnabled val="1"/>
        </dgm:presLayoutVars>
      </dgm:prSet>
      <dgm:spPr/>
      <dgm:t>
        <a:bodyPr/>
        <a:lstStyle/>
        <a:p>
          <a:endParaRPr lang="en-US"/>
        </a:p>
      </dgm:t>
    </dgm:pt>
    <dgm:pt modelId="{924826EF-A475-4F1B-8A64-32DF6F80510D}" type="pres">
      <dgm:prSet presAssocID="{170B5AD4-A2F7-4940-859F-08D8AA63AB93}" presName="sibTrans" presStyleLbl="sibTrans2D1" presStyleIdx="0" presStyleCnt="4"/>
      <dgm:spPr/>
      <dgm:t>
        <a:bodyPr/>
        <a:lstStyle/>
        <a:p>
          <a:endParaRPr lang="en-US"/>
        </a:p>
      </dgm:t>
    </dgm:pt>
    <dgm:pt modelId="{C26AF82E-D4A1-44C5-977E-2FD2EC41F3CF}" type="pres">
      <dgm:prSet presAssocID="{170B5AD4-A2F7-4940-859F-08D8AA63AB93}" presName="connectorText" presStyleLbl="sibTrans2D1" presStyleIdx="0" presStyleCnt="4"/>
      <dgm:spPr/>
      <dgm:t>
        <a:bodyPr/>
        <a:lstStyle/>
        <a:p>
          <a:endParaRPr lang="en-US"/>
        </a:p>
      </dgm:t>
    </dgm:pt>
    <dgm:pt modelId="{BF303EFE-2BD7-40FC-8EDF-A55767D78243}" type="pres">
      <dgm:prSet presAssocID="{6FA705A7-D996-45C0-9064-AB4417A13677}" presName="node" presStyleLbl="node1" presStyleIdx="1" presStyleCnt="5">
        <dgm:presLayoutVars>
          <dgm:bulletEnabled val="1"/>
        </dgm:presLayoutVars>
      </dgm:prSet>
      <dgm:spPr/>
      <dgm:t>
        <a:bodyPr/>
        <a:lstStyle/>
        <a:p>
          <a:endParaRPr lang="en-US"/>
        </a:p>
      </dgm:t>
    </dgm:pt>
    <dgm:pt modelId="{4C0FCC3E-8CC0-442A-AD27-AC18966C6982}" type="pres">
      <dgm:prSet presAssocID="{D78C1B31-7D5A-409B-B7A5-801024E5DE14}" presName="sibTrans" presStyleLbl="sibTrans2D1" presStyleIdx="1" presStyleCnt="4"/>
      <dgm:spPr/>
      <dgm:t>
        <a:bodyPr/>
        <a:lstStyle/>
        <a:p>
          <a:endParaRPr lang="en-US"/>
        </a:p>
      </dgm:t>
    </dgm:pt>
    <dgm:pt modelId="{830F05FD-D56B-4708-A9B6-EB5D40280606}" type="pres">
      <dgm:prSet presAssocID="{D78C1B31-7D5A-409B-B7A5-801024E5DE14}" presName="connectorText" presStyleLbl="sibTrans2D1" presStyleIdx="1" presStyleCnt="4"/>
      <dgm:spPr/>
      <dgm:t>
        <a:bodyPr/>
        <a:lstStyle/>
        <a:p>
          <a:endParaRPr lang="en-US"/>
        </a:p>
      </dgm:t>
    </dgm:pt>
    <dgm:pt modelId="{CFC5C5C9-F229-4FE8-B0E5-FE568B2EC110}" type="pres">
      <dgm:prSet presAssocID="{EA6A0A7A-41AD-4BA1-8EBC-8C093A3B7790}" presName="node" presStyleLbl="node1" presStyleIdx="2" presStyleCnt="5">
        <dgm:presLayoutVars>
          <dgm:bulletEnabled val="1"/>
        </dgm:presLayoutVars>
      </dgm:prSet>
      <dgm:spPr/>
      <dgm:t>
        <a:bodyPr/>
        <a:lstStyle/>
        <a:p>
          <a:endParaRPr lang="en-US"/>
        </a:p>
      </dgm:t>
    </dgm:pt>
    <dgm:pt modelId="{BEEA52CC-05AD-47C0-8A8F-BDE94175B1ED}" type="pres">
      <dgm:prSet presAssocID="{BC5B11DF-99C7-4E64-99B6-D62B816A0532}" presName="sibTrans" presStyleLbl="sibTrans2D1" presStyleIdx="2" presStyleCnt="4"/>
      <dgm:spPr/>
      <dgm:t>
        <a:bodyPr/>
        <a:lstStyle/>
        <a:p>
          <a:endParaRPr lang="en-US"/>
        </a:p>
      </dgm:t>
    </dgm:pt>
    <dgm:pt modelId="{344A7307-8DFF-4297-9723-E7B5934E80C6}" type="pres">
      <dgm:prSet presAssocID="{BC5B11DF-99C7-4E64-99B6-D62B816A0532}" presName="connectorText" presStyleLbl="sibTrans2D1" presStyleIdx="2" presStyleCnt="4"/>
      <dgm:spPr/>
      <dgm:t>
        <a:bodyPr/>
        <a:lstStyle/>
        <a:p>
          <a:endParaRPr lang="en-US"/>
        </a:p>
      </dgm:t>
    </dgm:pt>
    <dgm:pt modelId="{1A2D340B-FD5D-4E5B-A352-739685F0C1B9}" type="pres">
      <dgm:prSet presAssocID="{3968B608-DE8A-4278-8F24-257CD35838DA}" presName="node" presStyleLbl="node1" presStyleIdx="3" presStyleCnt="5">
        <dgm:presLayoutVars>
          <dgm:bulletEnabled val="1"/>
        </dgm:presLayoutVars>
      </dgm:prSet>
      <dgm:spPr/>
      <dgm:t>
        <a:bodyPr/>
        <a:lstStyle/>
        <a:p>
          <a:endParaRPr lang="en-US"/>
        </a:p>
      </dgm:t>
    </dgm:pt>
    <dgm:pt modelId="{1573556B-60A2-4DEB-8AE9-3825F26EF11D}" type="pres">
      <dgm:prSet presAssocID="{4BDBC8DA-4C21-4D86-92DD-5D4FC52E656B}" presName="sibTrans" presStyleLbl="sibTrans2D1" presStyleIdx="3" presStyleCnt="4"/>
      <dgm:spPr/>
      <dgm:t>
        <a:bodyPr/>
        <a:lstStyle/>
        <a:p>
          <a:endParaRPr lang="en-US"/>
        </a:p>
      </dgm:t>
    </dgm:pt>
    <dgm:pt modelId="{F0BC82F5-DFBB-4BEA-AEDD-4A01F3B255EE}" type="pres">
      <dgm:prSet presAssocID="{4BDBC8DA-4C21-4D86-92DD-5D4FC52E656B}" presName="connectorText" presStyleLbl="sibTrans2D1" presStyleIdx="3" presStyleCnt="4"/>
      <dgm:spPr/>
      <dgm:t>
        <a:bodyPr/>
        <a:lstStyle/>
        <a:p>
          <a:endParaRPr lang="en-US"/>
        </a:p>
      </dgm:t>
    </dgm:pt>
    <dgm:pt modelId="{F22A48DE-840E-4071-9083-3F1552E3C1D3}" type="pres">
      <dgm:prSet presAssocID="{0447D759-0845-423D-9F95-EBF2AF121E13}" presName="node" presStyleLbl="node1" presStyleIdx="4" presStyleCnt="5">
        <dgm:presLayoutVars>
          <dgm:bulletEnabled val="1"/>
        </dgm:presLayoutVars>
      </dgm:prSet>
      <dgm:spPr/>
      <dgm:t>
        <a:bodyPr/>
        <a:lstStyle/>
        <a:p>
          <a:endParaRPr lang="en-US"/>
        </a:p>
      </dgm:t>
    </dgm:pt>
  </dgm:ptLst>
  <dgm:cxnLst>
    <dgm:cxn modelId="{1B753570-6E9D-4063-AC1A-81FBB4BE4F3B}" type="presOf" srcId="{D78C1B31-7D5A-409B-B7A5-801024E5DE14}" destId="{830F05FD-D56B-4708-A9B6-EB5D40280606}" srcOrd="1" destOrd="0" presId="urn:microsoft.com/office/officeart/2005/8/layout/process1"/>
    <dgm:cxn modelId="{BA8874BE-8FAE-41E3-AC0F-3D2D58D9993B}" type="presOf" srcId="{4BDBC8DA-4C21-4D86-92DD-5D4FC52E656B}" destId="{1573556B-60A2-4DEB-8AE9-3825F26EF11D}" srcOrd="0" destOrd="0" presId="urn:microsoft.com/office/officeart/2005/8/layout/process1"/>
    <dgm:cxn modelId="{0768ECCA-A19C-4FB8-8C87-A8B65138BC9D}" type="presOf" srcId="{3968B608-DE8A-4278-8F24-257CD35838DA}" destId="{1A2D340B-FD5D-4E5B-A352-739685F0C1B9}" srcOrd="0" destOrd="0" presId="urn:microsoft.com/office/officeart/2005/8/layout/process1"/>
    <dgm:cxn modelId="{640CCD06-1266-42E8-B1F8-833FD15C12DE}" type="presOf" srcId="{BA5EB24A-4D77-46CB-9C48-E2582F555E10}" destId="{FE7B0E02-F8A8-4003-8F5B-B99DB3199522}" srcOrd="0" destOrd="0" presId="urn:microsoft.com/office/officeart/2005/8/layout/process1"/>
    <dgm:cxn modelId="{66E818F2-201E-4DB5-AA7F-F1F97E4020C9}" type="presOf" srcId="{6FA705A7-D996-45C0-9064-AB4417A13677}" destId="{BF303EFE-2BD7-40FC-8EDF-A55767D78243}" srcOrd="0" destOrd="0" presId="urn:microsoft.com/office/officeart/2005/8/layout/process1"/>
    <dgm:cxn modelId="{E69E25AD-E7A8-4BB2-9ECB-75889CCFA06A}" type="presOf" srcId="{0447D759-0845-423D-9F95-EBF2AF121E13}" destId="{F22A48DE-840E-4071-9083-3F1552E3C1D3}" srcOrd="0" destOrd="0" presId="urn:microsoft.com/office/officeart/2005/8/layout/process1"/>
    <dgm:cxn modelId="{AF00FC40-7644-4559-8BE3-9C6EA149B7E9}" srcId="{50D8F819-406D-4757-A874-9A986592968A}" destId="{3968B608-DE8A-4278-8F24-257CD35838DA}" srcOrd="3" destOrd="0" parTransId="{B72E6377-A23E-46F1-A9F2-7F5478FDA773}" sibTransId="{4BDBC8DA-4C21-4D86-92DD-5D4FC52E656B}"/>
    <dgm:cxn modelId="{566ECC97-6EEE-48FF-AC7B-448F1B93C04A}" type="presOf" srcId="{BC5B11DF-99C7-4E64-99B6-D62B816A0532}" destId="{344A7307-8DFF-4297-9723-E7B5934E80C6}" srcOrd="1" destOrd="0" presId="urn:microsoft.com/office/officeart/2005/8/layout/process1"/>
    <dgm:cxn modelId="{7BAAFF65-600A-4055-853A-F2889D9823E7}" type="presOf" srcId="{4BDBC8DA-4C21-4D86-92DD-5D4FC52E656B}" destId="{F0BC82F5-DFBB-4BEA-AEDD-4A01F3B255EE}" srcOrd="1" destOrd="0" presId="urn:microsoft.com/office/officeart/2005/8/layout/process1"/>
    <dgm:cxn modelId="{93D09841-450E-423F-8D00-16BFADB213BA}" type="presOf" srcId="{50D8F819-406D-4757-A874-9A986592968A}" destId="{28557D74-76AA-4C66-877F-54FCAFA33A8A}" srcOrd="0" destOrd="0" presId="urn:microsoft.com/office/officeart/2005/8/layout/process1"/>
    <dgm:cxn modelId="{82350E14-CC0A-4263-9CF7-515EAF9BB06E}" type="presOf" srcId="{D78C1B31-7D5A-409B-B7A5-801024E5DE14}" destId="{4C0FCC3E-8CC0-442A-AD27-AC18966C6982}" srcOrd="0" destOrd="0" presId="urn:microsoft.com/office/officeart/2005/8/layout/process1"/>
    <dgm:cxn modelId="{299AF711-09DE-47FC-97AE-74A45BC49174}" type="presOf" srcId="{BC5B11DF-99C7-4E64-99B6-D62B816A0532}" destId="{BEEA52CC-05AD-47C0-8A8F-BDE94175B1ED}" srcOrd="0" destOrd="0" presId="urn:microsoft.com/office/officeart/2005/8/layout/process1"/>
    <dgm:cxn modelId="{332D8632-8344-4EDC-92B8-403D4F209087}" srcId="{50D8F819-406D-4757-A874-9A986592968A}" destId="{0447D759-0845-423D-9F95-EBF2AF121E13}" srcOrd="4" destOrd="0" parTransId="{8758BD15-7B76-4D28-B55A-BB4EDF418E6B}" sibTransId="{9142214B-A1E0-4702-AC5C-54F92E021255}"/>
    <dgm:cxn modelId="{BA402D68-A361-444F-8AED-60C68DF04199}" srcId="{50D8F819-406D-4757-A874-9A986592968A}" destId="{EA6A0A7A-41AD-4BA1-8EBC-8C093A3B7790}" srcOrd="2" destOrd="0" parTransId="{E3945E16-6FD9-4BD5-93A5-34FF27856E12}" sibTransId="{BC5B11DF-99C7-4E64-99B6-D62B816A0532}"/>
    <dgm:cxn modelId="{F702A98E-11AF-4114-92A5-6FBD055EE217}" type="presOf" srcId="{170B5AD4-A2F7-4940-859F-08D8AA63AB93}" destId="{C26AF82E-D4A1-44C5-977E-2FD2EC41F3CF}" srcOrd="1" destOrd="0" presId="urn:microsoft.com/office/officeart/2005/8/layout/process1"/>
    <dgm:cxn modelId="{629EB7F8-7B4B-4F6B-91F6-DFBB5D9B6EEE}" type="presOf" srcId="{EA6A0A7A-41AD-4BA1-8EBC-8C093A3B7790}" destId="{CFC5C5C9-F229-4FE8-B0E5-FE568B2EC110}" srcOrd="0" destOrd="0" presId="urn:microsoft.com/office/officeart/2005/8/layout/process1"/>
    <dgm:cxn modelId="{0114C488-5687-4321-ABD7-B1A327DA782C}" type="presOf" srcId="{170B5AD4-A2F7-4940-859F-08D8AA63AB93}" destId="{924826EF-A475-4F1B-8A64-32DF6F80510D}" srcOrd="0" destOrd="0" presId="urn:microsoft.com/office/officeart/2005/8/layout/process1"/>
    <dgm:cxn modelId="{D5BE58FE-3208-4724-B99E-ADB27EE8FEAA}" srcId="{50D8F819-406D-4757-A874-9A986592968A}" destId="{BA5EB24A-4D77-46CB-9C48-E2582F555E10}" srcOrd="0" destOrd="0" parTransId="{5DAABBA6-9234-4F8D-9C98-25BAF9562054}" sibTransId="{170B5AD4-A2F7-4940-859F-08D8AA63AB93}"/>
    <dgm:cxn modelId="{C9B407FE-362C-44F9-A869-222216C8FE85}" srcId="{50D8F819-406D-4757-A874-9A986592968A}" destId="{6FA705A7-D996-45C0-9064-AB4417A13677}" srcOrd="1" destOrd="0" parTransId="{FC4B3292-AF5B-494C-B391-30EBDD80DE36}" sibTransId="{D78C1B31-7D5A-409B-B7A5-801024E5DE14}"/>
    <dgm:cxn modelId="{03440A4D-93E5-40EE-9582-1834F7AFF9F5}" type="presParOf" srcId="{28557D74-76AA-4C66-877F-54FCAFA33A8A}" destId="{FE7B0E02-F8A8-4003-8F5B-B99DB3199522}" srcOrd="0" destOrd="0" presId="urn:microsoft.com/office/officeart/2005/8/layout/process1"/>
    <dgm:cxn modelId="{18863068-7B4D-4209-88A7-DD82F09604CF}" type="presParOf" srcId="{28557D74-76AA-4C66-877F-54FCAFA33A8A}" destId="{924826EF-A475-4F1B-8A64-32DF6F80510D}" srcOrd="1" destOrd="0" presId="urn:microsoft.com/office/officeart/2005/8/layout/process1"/>
    <dgm:cxn modelId="{89763155-D721-47BB-B930-0E926E799A38}" type="presParOf" srcId="{924826EF-A475-4F1B-8A64-32DF6F80510D}" destId="{C26AF82E-D4A1-44C5-977E-2FD2EC41F3CF}" srcOrd="0" destOrd="0" presId="urn:microsoft.com/office/officeart/2005/8/layout/process1"/>
    <dgm:cxn modelId="{646EA576-13BD-4EC0-9195-B8EAAB1989D6}" type="presParOf" srcId="{28557D74-76AA-4C66-877F-54FCAFA33A8A}" destId="{BF303EFE-2BD7-40FC-8EDF-A55767D78243}" srcOrd="2" destOrd="0" presId="urn:microsoft.com/office/officeart/2005/8/layout/process1"/>
    <dgm:cxn modelId="{583BF18C-1D00-4AE4-9B71-241F959F740F}" type="presParOf" srcId="{28557D74-76AA-4C66-877F-54FCAFA33A8A}" destId="{4C0FCC3E-8CC0-442A-AD27-AC18966C6982}" srcOrd="3" destOrd="0" presId="urn:microsoft.com/office/officeart/2005/8/layout/process1"/>
    <dgm:cxn modelId="{B1F5557E-6284-449B-A471-68EF974C656E}" type="presParOf" srcId="{4C0FCC3E-8CC0-442A-AD27-AC18966C6982}" destId="{830F05FD-D56B-4708-A9B6-EB5D40280606}" srcOrd="0" destOrd="0" presId="urn:microsoft.com/office/officeart/2005/8/layout/process1"/>
    <dgm:cxn modelId="{E04B0F62-4651-48CE-8B9B-114AB7AE2B5F}" type="presParOf" srcId="{28557D74-76AA-4C66-877F-54FCAFA33A8A}" destId="{CFC5C5C9-F229-4FE8-B0E5-FE568B2EC110}" srcOrd="4" destOrd="0" presId="urn:microsoft.com/office/officeart/2005/8/layout/process1"/>
    <dgm:cxn modelId="{8FCE606C-56DE-46E9-8884-D80003C026FD}" type="presParOf" srcId="{28557D74-76AA-4C66-877F-54FCAFA33A8A}" destId="{BEEA52CC-05AD-47C0-8A8F-BDE94175B1ED}" srcOrd="5" destOrd="0" presId="urn:microsoft.com/office/officeart/2005/8/layout/process1"/>
    <dgm:cxn modelId="{C253E27A-11A0-4455-BEA7-2F3F7AFCFB94}" type="presParOf" srcId="{BEEA52CC-05AD-47C0-8A8F-BDE94175B1ED}" destId="{344A7307-8DFF-4297-9723-E7B5934E80C6}" srcOrd="0" destOrd="0" presId="urn:microsoft.com/office/officeart/2005/8/layout/process1"/>
    <dgm:cxn modelId="{D4D15C6B-D089-49F3-ABA2-07BF8476E60B}" type="presParOf" srcId="{28557D74-76AA-4C66-877F-54FCAFA33A8A}" destId="{1A2D340B-FD5D-4E5B-A352-739685F0C1B9}" srcOrd="6" destOrd="0" presId="urn:microsoft.com/office/officeart/2005/8/layout/process1"/>
    <dgm:cxn modelId="{1DD63F24-E36F-4072-907D-5A825B4199D8}" type="presParOf" srcId="{28557D74-76AA-4C66-877F-54FCAFA33A8A}" destId="{1573556B-60A2-4DEB-8AE9-3825F26EF11D}" srcOrd="7" destOrd="0" presId="urn:microsoft.com/office/officeart/2005/8/layout/process1"/>
    <dgm:cxn modelId="{D5D1A0FB-4AE5-4CA8-8B85-506B4E3E7F6E}" type="presParOf" srcId="{1573556B-60A2-4DEB-8AE9-3825F26EF11D}" destId="{F0BC82F5-DFBB-4BEA-AEDD-4A01F3B255EE}" srcOrd="0" destOrd="0" presId="urn:microsoft.com/office/officeart/2005/8/layout/process1"/>
    <dgm:cxn modelId="{9EC73CD7-E0AB-4D6C-B60E-E15A4852DEFB}" type="presParOf" srcId="{28557D74-76AA-4C66-877F-54FCAFA33A8A}" destId="{F22A48DE-840E-4071-9083-3F1552E3C1D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4B74E4-BBD6-45A6-95AB-F947FD2990CC}" type="doc">
      <dgm:prSet loTypeId="urn:microsoft.com/office/officeart/2005/8/layout/process1" loCatId="process" qsTypeId="urn:microsoft.com/office/officeart/2005/8/quickstyle/simple1" qsCatId="simple" csTypeId="urn:microsoft.com/office/officeart/2005/8/colors/accent0_1" csCatId="mainScheme" phldr="1"/>
      <dgm:spPr/>
    </dgm:pt>
    <dgm:pt modelId="{659391A5-B6E6-463F-A297-742BA83B67B2}">
      <dgm:prSet phldrT="[Text]"/>
      <dgm:spPr/>
      <dgm:t>
        <a:bodyPr/>
        <a:lstStyle/>
        <a:p>
          <a:r>
            <a:rPr lang="en-US" dirty="0" smtClean="0"/>
            <a:t>Olfactory Nerve</a:t>
          </a:r>
          <a:endParaRPr lang="en-US" dirty="0"/>
        </a:p>
      </dgm:t>
    </dgm:pt>
    <dgm:pt modelId="{8594E3D7-9496-4900-A3CD-9D47C8872FD2}" type="parTrans" cxnId="{293D7DBE-962F-4F6F-864D-05BC9DE07D84}">
      <dgm:prSet/>
      <dgm:spPr/>
      <dgm:t>
        <a:bodyPr/>
        <a:lstStyle/>
        <a:p>
          <a:endParaRPr lang="en-US"/>
        </a:p>
      </dgm:t>
    </dgm:pt>
    <dgm:pt modelId="{1291942D-C125-4B11-8DFE-D68F510951B4}" type="sibTrans" cxnId="{293D7DBE-962F-4F6F-864D-05BC9DE07D84}">
      <dgm:prSet/>
      <dgm:spPr>
        <a:solidFill>
          <a:schemeClr val="tx1"/>
        </a:solidFill>
      </dgm:spPr>
      <dgm:t>
        <a:bodyPr/>
        <a:lstStyle/>
        <a:p>
          <a:endParaRPr lang="en-US" dirty="0"/>
        </a:p>
      </dgm:t>
    </dgm:pt>
    <dgm:pt modelId="{2F627153-2CCB-444F-95F4-1552A0C80D0F}">
      <dgm:prSet phldrT="[Text]"/>
      <dgm:spPr/>
      <dgm:t>
        <a:bodyPr/>
        <a:lstStyle/>
        <a:p>
          <a:r>
            <a:rPr lang="en-US" dirty="0" smtClean="0"/>
            <a:t>Olfactory Bulb</a:t>
          </a:r>
          <a:endParaRPr lang="en-US" dirty="0"/>
        </a:p>
      </dgm:t>
    </dgm:pt>
    <dgm:pt modelId="{F3FCE34E-E315-4867-AF68-E927F86CF0BE}" type="parTrans" cxnId="{49EC63C4-FF93-49F7-8F89-01F0A8A1A348}">
      <dgm:prSet/>
      <dgm:spPr/>
      <dgm:t>
        <a:bodyPr/>
        <a:lstStyle/>
        <a:p>
          <a:endParaRPr lang="en-US"/>
        </a:p>
      </dgm:t>
    </dgm:pt>
    <dgm:pt modelId="{402EECD1-4DDD-4B94-8867-F981230EA018}" type="sibTrans" cxnId="{49EC63C4-FF93-49F7-8F89-01F0A8A1A348}">
      <dgm:prSet/>
      <dgm:spPr>
        <a:solidFill>
          <a:schemeClr val="tx1"/>
        </a:solidFill>
      </dgm:spPr>
      <dgm:t>
        <a:bodyPr/>
        <a:lstStyle/>
        <a:p>
          <a:endParaRPr lang="en-US" dirty="0"/>
        </a:p>
      </dgm:t>
    </dgm:pt>
    <dgm:pt modelId="{F054D932-C7FF-4497-9632-49D26F28780D}">
      <dgm:prSet phldrT="[Text]"/>
      <dgm:spPr/>
      <dgm:t>
        <a:bodyPr/>
        <a:lstStyle/>
        <a:p>
          <a:r>
            <a:rPr lang="en-US" dirty="0" smtClean="0"/>
            <a:t>Frontal Lobe</a:t>
          </a:r>
          <a:endParaRPr lang="en-US" dirty="0"/>
        </a:p>
      </dgm:t>
    </dgm:pt>
    <dgm:pt modelId="{03EFCF67-FDCC-48C5-A732-E7252D79756C}" type="parTrans" cxnId="{E19D2F68-A0DB-442A-96E8-E65C773B738D}">
      <dgm:prSet/>
      <dgm:spPr/>
      <dgm:t>
        <a:bodyPr/>
        <a:lstStyle/>
        <a:p>
          <a:endParaRPr lang="en-US"/>
        </a:p>
      </dgm:t>
    </dgm:pt>
    <dgm:pt modelId="{5A274A7F-9031-4574-881F-DA93BD460A7E}" type="sibTrans" cxnId="{E19D2F68-A0DB-442A-96E8-E65C773B738D}">
      <dgm:prSet/>
      <dgm:spPr/>
      <dgm:t>
        <a:bodyPr/>
        <a:lstStyle/>
        <a:p>
          <a:endParaRPr lang="en-US"/>
        </a:p>
      </dgm:t>
    </dgm:pt>
    <dgm:pt modelId="{1FC2A3D3-E909-4436-8AA6-E1E7281F486C}" type="pres">
      <dgm:prSet presAssocID="{B24B74E4-BBD6-45A6-95AB-F947FD2990CC}" presName="Name0" presStyleCnt="0">
        <dgm:presLayoutVars>
          <dgm:dir/>
          <dgm:resizeHandles val="exact"/>
        </dgm:presLayoutVars>
      </dgm:prSet>
      <dgm:spPr/>
    </dgm:pt>
    <dgm:pt modelId="{34EB5142-5551-4CF1-8DD7-46D4F7C1D52A}" type="pres">
      <dgm:prSet presAssocID="{659391A5-B6E6-463F-A297-742BA83B67B2}" presName="node" presStyleLbl="node1" presStyleIdx="0" presStyleCnt="3" custLinFactNeighborY="5514">
        <dgm:presLayoutVars>
          <dgm:bulletEnabled val="1"/>
        </dgm:presLayoutVars>
      </dgm:prSet>
      <dgm:spPr/>
      <dgm:t>
        <a:bodyPr/>
        <a:lstStyle/>
        <a:p>
          <a:endParaRPr lang="en-US"/>
        </a:p>
      </dgm:t>
    </dgm:pt>
    <dgm:pt modelId="{694DE2BA-4FBB-4D88-9D35-485B543BAAF2}" type="pres">
      <dgm:prSet presAssocID="{1291942D-C125-4B11-8DFE-D68F510951B4}" presName="sibTrans" presStyleLbl="sibTrans2D1" presStyleIdx="0" presStyleCnt="2"/>
      <dgm:spPr/>
      <dgm:t>
        <a:bodyPr/>
        <a:lstStyle/>
        <a:p>
          <a:endParaRPr lang="en-US"/>
        </a:p>
      </dgm:t>
    </dgm:pt>
    <dgm:pt modelId="{6079DC33-9860-488C-A2EA-01064668E7FC}" type="pres">
      <dgm:prSet presAssocID="{1291942D-C125-4B11-8DFE-D68F510951B4}" presName="connectorText" presStyleLbl="sibTrans2D1" presStyleIdx="0" presStyleCnt="2"/>
      <dgm:spPr/>
      <dgm:t>
        <a:bodyPr/>
        <a:lstStyle/>
        <a:p>
          <a:endParaRPr lang="en-US"/>
        </a:p>
      </dgm:t>
    </dgm:pt>
    <dgm:pt modelId="{9EAA93DD-FDE8-4673-8FC0-2197E5AAD94B}" type="pres">
      <dgm:prSet presAssocID="{2F627153-2CCB-444F-95F4-1552A0C80D0F}" presName="node" presStyleLbl="node1" presStyleIdx="1" presStyleCnt="3" custLinFactNeighborY="5514">
        <dgm:presLayoutVars>
          <dgm:bulletEnabled val="1"/>
        </dgm:presLayoutVars>
      </dgm:prSet>
      <dgm:spPr/>
      <dgm:t>
        <a:bodyPr/>
        <a:lstStyle/>
        <a:p>
          <a:endParaRPr lang="en-US"/>
        </a:p>
      </dgm:t>
    </dgm:pt>
    <dgm:pt modelId="{BECA25E8-184E-40D9-B336-68528759F127}" type="pres">
      <dgm:prSet presAssocID="{402EECD1-4DDD-4B94-8867-F981230EA018}" presName="sibTrans" presStyleLbl="sibTrans2D1" presStyleIdx="1" presStyleCnt="2"/>
      <dgm:spPr/>
      <dgm:t>
        <a:bodyPr/>
        <a:lstStyle/>
        <a:p>
          <a:endParaRPr lang="en-US"/>
        </a:p>
      </dgm:t>
    </dgm:pt>
    <dgm:pt modelId="{87338223-2588-4438-927B-7E48359AAEA1}" type="pres">
      <dgm:prSet presAssocID="{402EECD1-4DDD-4B94-8867-F981230EA018}" presName="connectorText" presStyleLbl="sibTrans2D1" presStyleIdx="1" presStyleCnt="2"/>
      <dgm:spPr/>
      <dgm:t>
        <a:bodyPr/>
        <a:lstStyle/>
        <a:p>
          <a:endParaRPr lang="en-US"/>
        </a:p>
      </dgm:t>
    </dgm:pt>
    <dgm:pt modelId="{57CA5314-982B-4CE6-A742-D4AA2BEBC430}" type="pres">
      <dgm:prSet presAssocID="{F054D932-C7FF-4497-9632-49D26F28780D}" presName="node" presStyleLbl="node1" presStyleIdx="2" presStyleCnt="3" custLinFactNeighborY="5514">
        <dgm:presLayoutVars>
          <dgm:bulletEnabled val="1"/>
        </dgm:presLayoutVars>
      </dgm:prSet>
      <dgm:spPr/>
      <dgm:t>
        <a:bodyPr/>
        <a:lstStyle/>
        <a:p>
          <a:endParaRPr lang="en-US"/>
        </a:p>
      </dgm:t>
    </dgm:pt>
  </dgm:ptLst>
  <dgm:cxnLst>
    <dgm:cxn modelId="{E19D2F68-A0DB-442A-96E8-E65C773B738D}" srcId="{B24B74E4-BBD6-45A6-95AB-F947FD2990CC}" destId="{F054D932-C7FF-4497-9632-49D26F28780D}" srcOrd="2" destOrd="0" parTransId="{03EFCF67-FDCC-48C5-A732-E7252D79756C}" sibTransId="{5A274A7F-9031-4574-881F-DA93BD460A7E}"/>
    <dgm:cxn modelId="{68B8C482-3C84-4501-834E-4D87D6921EFB}" type="presOf" srcId="{B24B74E4-BBD6-45A6-95AB-F947FD2990CC}" destId="{1FC2A3D3-E909-4436-8AA6-E1E7281F486C}" srcOrd="0" destOrd="0" presId="urn:microsoft.com/office/officeart/2005/8/layout/process1"/>
    <dgm:cxn modelId="{84A011AE-7FF4-43F8-B417-D83E4E562F3F}" type="presOf" srcId="{1291942D-C125-4B11-8DFE-D68F510951B4}" destId="{694DE2BA-4FBB-4D88-9D35-485B543BAAF2}" srcOrd="0" destOrd="0" presId="urn:microsoft.com/office/officeart/2005/8/layout/process1"/>
    <dgm:cxn modelId="{05B87DDB-B8AF-4951-8044-A3777D3CAB0A}" type="presOf" srcId="{659391A5-B6E6-463F-A297-742BA83B67B2}" destId="{34EB5142-5551-4CF1-8DD7-46D4F7C1D52A}" srcOrd="0" destOrd="0" presId="urn:microsoft.com/office/officeart/2005/8/layout/process1"/>
    <dgm:cxn modelId="{16D9EF61-DDAE-4674-8815-8F1022C4D28D}" type="presOf" srcId="{402EECD1-4DDD-4B94-8867-F981230EA018}" destId="{87338223-2588-4438-927B-7E48359AAEA1}" srcOrd="1" destOrd="0" presId="urn:microsoft.com/office/officeart/2005/8/layout/process1"/>
    <dgm:cxn modelId="{56D4AE61-61D3-4361-B6DF-498E41F44EA4}" type="presOf" srcId="{402EECD1-4DDD-4B94-8867-F981230EA018}" destId="{BECA25E8-184E-40D9-B336-68528759F127}" srcOrd="0" destOrd="0" presId="urn:microsoft.com/office/officeart/2005/8/layout/process1"/>
    <dgm:cxn modelId="{49EC63C4-FF93-49F7-8F89-01F0A8A1A348}" srcId="{B24B74E4-BBD6-45A6-95AB-F947FD2990CC}" destId="{2F627153-2CCB-444F-95F4-1552A0C80D0F}" srcOrd="1" destOrd="0" parTransId="{F3FCE34E-E315-4867-AF68-E927F86CF0BE}" sibTransId="{402EECD1-4DDD-4B94-8867-F981230EA018}"/>
    <dgm:cxn modelId="{AB9147FF-7F73-419C-8DEE-5A8037929E27}" type="presOf" srcId="{2F627153-2CCB-444F-95F4-1552A0C80D0F}" destId="{9EAA93DD-FDE8-4673-8FC0-2197E5AAD94B}" srcOrd="0" destOrd="0" presId="urn:microsoft.com/office/officeart/2005/8/layout/process1"/>
    <dgm:cxn modelId="{EA341C03-C6C3-4700-8D22-A539F64496C7}" type="presOf" srcId="{F054D932-C7FF-4497-9632-49D26F28780D}" destId="{57CA5314-982B-4CE6-A742-D4AA2BEBC430}" srcOrd="0" destOrd="0" presId="urn:microsoft.com/office/officeart/2005/8/layout/process1"/>
    <dgm:cxn modelId="{293D7DBE-962F-4F6F-864D-05BC9DE07D84}" srcId="{B24B74E4-BBD6-45A6-95AB-F947FD2990CC}" destId="{659391A5-B6E6-463F-A297-742BA83B67B2}" srcOrd="0" destOrd="0" parTransId="{8594E3D7-9496-4900-A3CD-9D47C8872FD2}" sibTransId="{1291942D-C125-4B11-8DFE-D68F510951B4}"/>
    <dgm:cxn modelId="{5D59CC5D-D2F1-40CD-90A9-A6700DC69FA3}" type="presOf" srcId="{1291942D-C125-4B11-8DFE-D68F510951B4}" destId="{6079DC33-9860-488C-A2EA-01064668E7FC}" srcOrd="1" destOrd="0" presId="urn:microsoft.com/office/officeart/2005/8/layout/process1"/>
    <dgm:cxn modelId="{0A2E9531-B97C-4E6E-B792-9FEA7CB2BEB4}" type="presParOf" srcId="{1FC2A3D3-E909-4436-8AA6-E1E7281F486C}" destId="{34EB5142-5551-4CF1-8DD7-46D4F7C1D52A}" srcOrd="0" destOrd="0" presId="urn:microsoft.com/office/officeart/2005/8/layout/process1"/>
    <dgm:cxn modelId="{37FB8D41-F0B7-428F-B949-9D3837086C65}" type="presParOf" srcId="{1FC2A3D3-E909-4436-8AA6-E1E7281F486C}" destId="{694DE2BA-4FBB-4D88-9D35-485B543BAAF2}" srcOrd="1" destOrd="0" presId="urn:microsoft.com/office/officeart/2005/8/layout/process1"/>
    <dgm:cxn modelId="{E30AD4FF-9BAC-44D7-A1A2-384CE2FDEBD6}" type="presParOf" srcId="{694DE2BA-4FBB-4D88-9D35-485B543BAAF2}" destId="{6079DC33-9860-488C-A2EA-01064668E7FC}" srcOrd="0" destOrd="0" presId="urn:microsoft.com/office/officeart/2005/8/layout/process1"/>
    <dgm:cxn modelId="{2399342D-6D04-444E-9267-917B9692402E}" type="presParOf" srcId="{1FC2A3D3-E909-4436-8AA6-E1E7281F486C}" destId="{9EAA93DD-FDE8-4673-8FC0-2197E5AAD94B}" srcOrd="2" destOrd="0" presId="urn:microsoft.com/office/officeart/2005/8/layout/process1"/>
    <dgm:cxn modelId="{4E7666D7-C9FA-4BA9-B95F-46ADA60064EA}" type="presParOf" srcId="{1FC2A3D3-E909-4436-8AA6-E1E7281F486C}" destId="{BECA25E8-184E-40D9-B336-68528759F127}" srcOrd="3" destOrd="0" presId="urn:microsoft.com/office/officeart/2005/8/layout/process1"/>
    <dgm:cxn modelId="{5EFBE39D-2998-4986-96D1-C4302A6706C3}" type="presParOf" srcId="{BECA25E8-184E-40D9-B336-68528759F127}" destId="{87338223-2588-4438-927B-7E48359AAEA1}" srcOrd="0" destOrd="0" presId="urn:microsoft.com/office/officeart/2005/8/layout/process1"/>
    <dgm:cxn modelId="{C7BD2ED4-81BF-48EF-8D99-BFF0570EE000}" type="presParOf" srcId="{1FC2A3D3-E909-4436-8AA6-E1E7281F486C}" destId="{57CA5314-982B-4CE6-A742-D4AA2BEBC43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9360D7-89B4-45F8-ACB3-174FB2A69227}" type="doc">
      <dgm:prSet loTypeId="urn:microsoft.com/office/officeart/2005/8/layout/process2" loCatId="process" qsTypeId="urn:microsoft.com/office/officeart/2005/8/quickstyle/simple1" qsCatId="simple" csTypeId="urn:microsoft.com/office/officeart/2005/8/colors/accent0_1" csCatId="mainScheme" phldr="1"/>
      <dgm:spPr/>
    </dgm:pt>
    <dgm:pt modelId="{C3F7577E-4D55-4DF8-B087-BEADD3FD4C66}">
      <dgm:prSet phldrT="[Text]" custT="1"/>
      <dgm:spPr/>
      <dgm:t>
        <a:bodyPr/>
        <a:lstStyle/>
        <a:p>
          <a:r>
            <a:rPr lang="en-US" sz="2000" dirty="0" smtClean="0"/>
            <a:t>Mouth and Tongue</a:t>
          </a:r>
          <a:endParaRPr lang="en-US" sz="2000" dirty="0"/>
        </a:p>
      </dgm:t>
    </dgm:pt>
    <dgm:pt modelId="{BA1D286A-A091-4E9A-81BD-66A056815BE4}" type="parTrans" cxnId="{1A53EA86-12DF-4259-AC22-2D2FC58E5D24}">
      <dgm:prSet/>
      <dgm:spPr/>
      <dgm:t>
        <a:bodyPr/>
        <a:lstStyle/>
        <a:p>
          <a:endParaRPr lang="en-US"/>
        </a:p>
      </dgm:t>
    </dgm:pt>
    <dgm:pt modelId="{F7603B19-E0CE-42B0-9C3D-FADBA3CCA925}" type="sibTrans" cxnId="{1A53EA86-12DF-4259-AC22-2D2FC58E5D24}">
      <dgm:prSet/>
      <dgm:spPr>
        <a:solidFill>
          <a:schemeClr val="tx1"/>
        </a:solidFill>
      </dgm:spPr>
      <dgm:t>
        <a:bodyPr/>
        <a:lstStyle/>
        <a:p>
          <a:endParaRPr lang="en-US" dirty="0"/>
        </a:p>
      </dgm:t>
    </dgm:pt>
    <dgm:pt modelId="{30BB9B31-0869-4DDB-8037-6BA82AB53575}">
      <dgm:prSet phldrT="[Text]" custT="1"/>
      <dgm:spPr/>
      <dgm:t>
        <a:bodyPr/>
        <a:lstStyle/>
        <a:p>
          <a:r>
            <a:rPr lang="en-US" sz="2000" dirty="0" smtClean="0"/>
            <a:t>Medulla</a:t>
          </a:r>
          <a:endParaRPr lang="en-US" sz="2000" dirty="0"/>
        </a:p>
      </dgm:t>
    </dgm:pt>
    <dgm:pt modelId="{046E0A8F-4356-45DD-B8A7-4774EE7BED55}" type="parTrans" cxnId="{380F6700-195F-4E23-A309-C078CC6AC2E2}">
      <dgm:prSet/>
      <dgm:spPr/>
      <dgm:t>
        <a:bodyPr/>
        <a:lstStyle/>
        <a:p>
          <a:endParaRPr lang="en-US"/>
        </a:p>
      </dgm:t>
    </dgm:pt>
    <dgm:pt modelId="{5546C727-F288-428A-AE5F-763A7556BB9F}" type="sibTrans" cxnId="{380F6700-195F-4E23-A309-C078CC6AC2E2}">
      <dgm:prSet/>
      <dgm:spPr>
        <a:solidFill>
          <a:schemeClr val="tx1"/>
        </a:solidFill>
      </dgm:spPr>
      <dgm:t>
        <a:bodyPr/>
        <a:lstStyle/>
        <a:p>
          <a:endParaRPr lang="en-US" dirty="0"/>
        </a:p>
      </dgm:t>
    </dgm:pt>
    <dgm:pt modelId="{69A93D6B-DCD4-4C3E-89C0-A4B3B974621E}">
      <dgm:prSet phldrT="[Text]" custT="1"/>
      <dgm:spPr/>
      <dgm:t>
        <a:bodyPr/>
        <a:lstStyle/>
        <a:p>
          <a:r>
            <a:rPr lang="en-US" sz="2000" dirty="0" smtClean="0"/>
            <a:t>Thalamus</a:t>
          </a:r>
          <a:endParaRPr lang="en-US" sz="2000" dirty="0"/>
        </a:p>
      </dgm:t>
    </dgm:pt>
    <dgm:pt modelId="{21D22753-7D82-4E47-A73E-CDD80813D8B5}" type="parTrans" cxnId="{4F434831-DE35-43E3-A435-F3E81834617A}">
      <dgm:prSet/>
      <dgm:spPr/>
      <dgm:t>
        <a:bodyPr/>
        <a:lstStyle/>
        <a:p>
          <a:endParaRPr lang="en-US"/>
        </a:p>
      </dgm:t>
    </dgm:pt>
    <dgm:pt modelId="{EA4E36C7-88EA-480C-982A-0B98DC57A616}" type="sibTrans" cxnId="{4F434831-DE35-43E3-A435-F3E81834617A}">
      <dgm:prSet/>
      <dgm:spPr>
        <a:solidFill>
          <a:schemeClr val="tx1"/>
        </a:solidFill>
      </dgm:spPr>
      <dgm:t>
        <a:bodyPr/>
        <a:lstStyle/>
        <a:p>
          <a:endParaRPr lang="en-US" dirty="0"/>
        </a:p>
      </dgm:t>
    </dgm:pt>
    <dgm:pt modelId="{AF321F2E-830D-4922-81AD-3F85F203367D}">
      <dgm:prSet custT="1"/>
      <dgm:spPr/>
      <dgm:t>
        <a:bodyPr/>
        <a:lstStyle/>
        <a:p>
          <a:r>
            <a:rPr lang="en-US" sz="2000" dirty="0" smtClean="0"/>
            <a:t>Parietal Lobe</a:t>
          </a:r>
          <a:endParaRPr lang="en-US" sz="2000" dirty="0"/>
        </a:p>
      </dgm:t>
    </dgm:pt>
    <dgm:pt modelId="{15747084-9DF9-4B1E-8E81-979389124089}" type="parTrans" cxnId="{0C90D696-7762-404D-A0FA-ABC57609F7F4}">
      <dgm:prSet/>
      <dgm:spPr/>
      <dgm:t>
        <a:bodyPr/>
        <a:lstStyle/>
        <a:p>
          <a:endParaRPr lang="en-US"/>
        </a:p>
      </dgm:t>
    </dgm:pt>
    <dgm:pt modelId="{6972E946-A4BC-4230-9323-A138780A41C0}" type="sibTrans" cxnId="{0C90D696-7762-404D-A0FA-ABC57609F7F4}">
      <dgm:prSet/>
      <dgm:spPr/>
      <dgm:t>
        <a:bodyPr/>
        <a:lstStyle/>
        <a:p>
          <a:endParaRPr lang="en-US"/>
        </a:p>
      </dgm:t>
    </dgm:pt>
    <dgm:pt modelId="{D2ADE425-30AB-44D0-A572-A48F03CF5F0A}" type="pres">
      <dgm:prSet presAssocID="{339360D7-89B4-45F8-ACB3-174FB2A69227}" presName="linearFlow" presStyleCnt="0">
        <dgm:presLayoutVars>
          <dgm:resizeHandles val="exact"/>
        </dgm:presLayoutVars>
      </dgm:prSet>
      <dgm:spPr/>
    </dgm:pt>
    <dgm:pt modelId="{C8208406-A5DE-4C1E-A3DF-85AC236C9FA1}" type="pres">
      <dgm:prSet presAssocID="{C3F7577E-4D55-4DF8-B087-BEADD3FD4C66}" presName="node" presStyleLbl="node1" presStyleIdx="0" presStyleCnt="4">
        <dgm:presLayoutVars>
          <dgm:bulletEnabled val="1"/>
        </dgm:presLayoutVars>
      </dgm:prSet>
      <dgm:spPr/>
      <dgm:t>
        <a:bodyPr/>
        <a:lstStyle/>
        <a:p>
          <a:endParaRPr lang="en-US"/>
        </a:p>
      </dgm:t>
    </dgm:pt>
    <dgm:pt modelId="{A23CB7B3-A6AA-4659-82DE-6865F386E86B}" type="pres">
      <dgm:prSet presAssocID="{F7603B19-E0CE-42B0-9C3D-FADBA3CCA925}" presName="sibTrans" presStyleLbl="sibTrans2D1" presStyleIdx="0" presStyleCnt="3"/>
      <dgm:spPr/>
      <dgm:t>
        <a:bodyPr/>
        <a:lstStyle/>
        <a:p>
          <a:endParaRPr lang="en-US"/>
        </a:p>
      </dgm:t>
    </dgm:pt>
    <dgm:pt modelId="{2A0D983E-6637-410A-B00D-FB986DC39825}" type="pres">
      <dgm:prSet presAssocID="{F7603B19-E0CE-42B0-9C3D-FADBA3CCA925}" presName="connectorText" presStyleLbl="sibTrans2D1" presStyleIdx="0" presStyleCnt="3"/>
      <dgm:spPr/>
      <dgm:t>
        <a:bodyPr/>
        <a:lstStyle/>
        <a:p>
          <a:endParaRPr lang="en-US"/>
        </a:p>
      </dgm:t>
    </dgm:pt>
    <dgm:pt modelId="{DA8653FF-7882-4806-B4D9-C2E4FC4043F6}" type="pres">
      <dgm:prSet presAssocID="{30BB9B31-0869-4DDB-8037-6BA82AB53575}" presName="node" presStyleLbl="node1" presStyleIdx="1" presStyleCnt="4">
        <dgm:presLayoutVars>
          <dgm:bulletEnabled val="1"/>
        </dgm:presLayoutVars>
      </dgm:prSet>
      <dgm:spPr/>
      <dgm:t>
        <a:bodyPr/>
        <a:lstStyle/>
        <a:p>
          <a:endParaRPr lang="en-US"/>
        </a:p>
      </dgm:t>
    </dgm:pt>
    <dgm:pt modelId="{95478071-D7DE-418A-9910-6D8C80C271FD}" type="pres">
      <dgm:prSet presAssocID="{5546C727-F288-428A-AE5F-763A7556BB9F}" presName="sibTrans" presStyleLbl="sibTrans2D1" presStyleIdx="1" presStyleCnt="3"/>
      <dgm:spPr/>
      <dgm:t>
        <a:bodyPr/>
        <a:lstStyle/>
        <a:p>
          <a:endParaRPr lang="en-US"/>
        </a:p>
      </dgm:t>
    </dgm:pt>
    <dgm:pt modelId="{974145D1-1971-4501-BE5A-09DC1C5EF154}" type="pres">
      <dgm:prSet presAssocID="{5546C727-F288-428A-AE5F-763A7556BB9F}" presName="connectorText" presStyleLbl="sibTrans2D1" presStyleIdx="1" presStyleCnt="3"/>
      <dgm:spPr/>
      <dgm:t>
        <a:bodyPr/>
        <a:lstStyle/>
        <a:p>
          <a:endParaRPr lang="en-US"/>
        </a:p>
      </dgm:t>
    </dgm:pt>
    <dgm:pt modelId="{57458812-1C01-4BA9-BFFD-4A78EE47AF0E}" type="pres">
      <dgm:prSet presAssocID="{69A93D6B-DCD4-4C3E-89C0-A4B3B974621E}" presName="node" presStyleLbl="node1" presStyleIdx="2" presStyleCnt="4">
        <dgm:presLayoutVars>
          <dgm:bulletEnabled val="1"/>
        </dgm:presLayoutVars>
      </dgm:prSet>
      <dgm:spPr/>
      <dgm:t>
        <a:bodyPr/>
        <a:lstStyle/>
        <a:p>
          <a:endParaRPr lang="en-US"/>
        </a:p>
      </dgm:t>
    </dgm:pt>
    <dgm:pt modelId="{A71768F7-27AB-4931-AF8E-13CEB71DFCE5}" type="pres">
      <dgm:prSet presAssocID="{EA4E36C7-88EA-480C-982A-0B98DC57A616}" presName="sibTrans" presStyleLbl="sibTrans2D1" presStyleIdx="2" presStyleCnt="3"/>
      <dgm:spPr/>
      <dgm:t>
        <a:bodyPr/>
        <a:lstStyle/>
        <a:p>
          <a:endParaRPr lang="en-US"/>
        </a:p>
      </dgm:t>
    </dgm:pt>
    <dgm:pt modelId="{8574F1F2-471D-4826-9018-E71D24056A38}" type="pres">
      <dgm:prSet presAssocID="{EA4E36C7-88EA-480C-982A-0B98DC57A616}" presName="connectorText" presStyleLbl="sibTrans2D1" presStyleIdx="2" presStyleCnt="3"/>
      <dgm:spPr/>
      <dgm:t>
        <a:bodyPr/>
        <a:lstStyle/>
        <a:p>
          <a:endParaRPr lang="en-US"/>
        </a:p>
      </dgm:t>
    </dgm:pt>
    <dgm:pt modelId="{C93BAB76-74EA-438C-B2C1-631E191C9211}" type="pres">
      <dgm:prSet presAssocID="{AF321F2E-830D-4922-81AD-3F85F203367D}" presName="node" presStyleLbl="node1" presStyleIdx="3" presStyleCnt="4">
        <dgm:presLayoutVars>
          <dgm:bulletEnabled val="1"/>
        </dgm:presLayoutVars>
      </dgm:prSet>
      <dgm:spPr/>
      <dgm:t>
        <a:bodyPr/>
        <a:lstStyle/>
        <a:p>
          <a:endParaRPr lang="en-US"/>
        </a:p>
      </dgm:t>
    </dgm:pt>
  </dgm:ptLst>
  <dgm:cxnLst>
    <dgm:cxn modelId="{1A53EA86-12DF-4259-AC22-2D2FC58E5D24}" srcId="{339360D7-89B4-45F8-ACB3-174FB2A69227}" destId="{C3F7577E-4D55-4DF8-B087-BEADD3FD4C66}" srcOrd="0" destOrd="0" parTransId="{BA1D286A-A091-4E9A-81BD-66A056815BE4}" sibTransId="{F7603B19-E0CE-42B0-9C3D-FADBA3CCA925}"/>
    <dgm:cxn modelId="{7CA81832-6C88-412A-9168-70C0AC772E03}" type="presOf" srcId="{F7603B19-E0CE-42B0-9C3D-FADBA3CCA925}" destId="{2A0D983E-6637-410A-B00D-FB986DC39825}" srcOrd="1" destOrd="0" presId="urn:microsoft.com/office/officeart/2005/8/layout/process2"/>
    <dgm:cxn modelId="{43E94C4F-14F4-4023-AD25-0DC2062558F9}" type="presOf" srcId="{5546C727-F288-428A-AE5F-763A7556BB9F}" destId="{974145D1-1971-4501-BE5A-09DC1C5EF154}" srcOrd="1" destOrd="0" presId="urn:microsoft.com/office/officeart/2005/8/layout/process2"/>
    <dgm:cxn modelId="{56324684-6DD3-4993-9B1E-947818839E8F}" type="presOf" srcId="{339360D7-89B4-45F8-ACB3-174FB2A69227}" destId="{D2ADE425-30AB-44D0-A572-A48F03CF5F0A}" srcOrd="0" destOrd="0" presId="urn:microsoft.com/office/officeart/2005/8/layout/process2"/>
    <dgm:cxn modelId="{803303E4-8448-4A1A-90F4-79C0B4D38BCB}" type="presOf" srcId="{30BB9B31-0869-4DDB-8037-6BA82AB53575}" destId="{DA8653FF-7882-4806-B4D9-C2E4FC4043F6}" srcOrd="0" destOrd="0" presId="urn:microsoft.com/office/officeart/2005/8/layout/process2"/>
    <dgm:cxn modelId="{380F6700-195F-4E23-A309-C078CC6AC2E2}" srcId="{339360D7-89B4-45F8-ACB3-174FB2A69227}" destId="{30BB9B31-0869-4DDB-8037-6BA82AB53575}" srcOrd="1" destOrd="0" parTransId="{046E0A8F-4356-45DD-B8A7-4774EE7BED55}" sibTransId="{5546C727-F288-428A-AE5F-763A7556BB9F}"/>
    <dgm:cxn modelId="{CE8E3F7D-04D6-44CD-90AA-9925D52E3DEA}" type="presOf" srcId="{EA4E36C7-88EA-480C-982A-0B98DC57A616}" destId="{8574F1F2-471D-4826-9018-E71D24056A38}" srcOrd="1" destOrd="0" presId="urn:microsoft.com/office/officeart/2005/8/layout/process2"/>
    <dgm:cxn modelId="{28ADE283-4EE7-4883-A585-A3221D3F28E9}" type="presOf" srcId="{69A93D6B-DCD4-4C3E-89C0-A4B3B974621E}" destId="{57458812-1C01-4BA9-BFFD-4A78EE47AF0E}" srcOrd="0" destOrd="0" presId="urn:microsoft.com/office/officeart/2005/8/layout/process2"/>
    <dgm:cxn modelId="{CA5D0973-D44D-40F7-8F90-FF64324E0AC8}" type="presOf" srcId="{F7603B19-E0CE-42B0-9C3D-FADBA3CCA925}" destId="{A23CB7B3-A6AA-4659-82DE-6865F386E86B}" srcOrd="0" destOrd="0" presId="urn:microsoft.com/office/officeart/2005/8/layout/process2"/>
    <dgm:cxn modelId="{356DC7BC-F36B-4D16-93BD-3364757FDC9A}" type="presOf" srcId="{C3F7577E-4D55-4DF8-B087-BEADD3FD4C66}" destId="{C8208406-A5DE-4C1E-A3DF-85AC236C9FA1}" srcOrd="0" destOrd="0" presId="urn:microsoft.com/office/officeart/2005/8/layout/process2"/>
    <dgm:cxn modelId="{478C9D91-D2FB-4988-B3B4-7F503AB81962}" type="presOf" srcId="{5546C727-F288-428A-AE5F-763A7556BB9F}" destId="{95478071-D7DE-418A-9910-6D8C80C271FD}" srcOrd="0" destOrd="0" presId="urn:microsoft.com/office/officeart/2005/8/layout/process2"/>
    <dgm:cxn modelId="{4F434831-DE35-43E3-A435-F3E81834617A}" srcId="{339360D7-89B4-45F8-ACB3-174FB2A69227}" destId="{69A93D6B-DCD4-4C3E-89C0-A4B3B974621E}" srcOrd="2" destOrd="0" parTransId="{21D22753-7D82-4E47-A73E-CDD80813D8B5}" sibTransId="{EA4E36C7-88EA-480C-982A-0B98DC57A616}"/>
    <dgm:cxn modelId="{0C90D696-7762-404D-A0FA-ABC57609F7F4}" srcId="{339360D7-89B4-45F8-ACB3-174FB2A69227}" destId="{AF321F2E-830D-4922-81AD-3F85F203367D}" srcOrd="3" destOrd="0" parTransId="{15747084-9DF9-4B1E-8E81-979389124089}" sibTransId="{6972E946-A4BC-4230-9323-A138780A41C0}"/>
    <dgm:cxn modelId="{AF030289-6C58-431F-8604-E75B23CC02B3}" type="presOf" srcId="{EA4E36C7-88EA-480C-982A-0B98DC57A616}" destId="{A71768F7-27AB-4931-AF8E-13CEB71DFCE5}" srcOrd="0" destOrd="0" presId="urn:microsoft.com/office/officeart/2005/8/layout/process2"/>
    <dgm:cxn modelId="{C3161881-06E0-45AD-B2C0-F5236ADBC758}" type="presOf" srcId="{AF321F2E-830D-4922-81AD-3F85F203367D}" destId="{C93BAB76-74EA-438C-B2C1-631E191C9211}" srcOrd="0" destOrd="0" presId="urn:microsoft.com/office/officeart/2005/8/layout/process2"/>
    <dgm:cxn modelId="{D9AEFBD6-CBEB-4C77-9580-3B67310E4AC9}" type="presParOf" srcId="{D2ADE425-30AB-44D0-A572-A48F03CF5F0A}" destId="{C8208406-A5DE-4C1E-A3DF-85AC236C9FA1}" srcOrd="0" destOrd="0" presId="urn:microsoft.com/office/officeart/2005/8/layout/process2"/>
    <dgm:cxn modelId="{5AF79F6B-026C-437B-BF5C-3787C2BD5FF6}" type="presParOf" srcId="{D2ADE425-30AB-44D0-A572-A48F03CF5F0A}" destId="{A23CB7B3-A6AA-4659-82DE-6865F386E86B}" srcOrd="1" destOrd="0" presId="urn:microsoft.com/office/officeart/2005/8/layout/process2"/>
    <dgm:cxn modelId="{32F1B117-B9F7-4114-A786-0C0BA9382CEE}" type="presParOf" srcId="{A23CB7B3-A6AA-4659-82DE-6865F386E86B}" destId="{2A0D983E-6637-410A-B00D-FB986DC39825}" srcOrd="0" destOrd="0" presId="urn:microsoft.com/office/officeart/2005/8/layout/process2"/>
    <dgm:cxn modelId="{30E4BF62-61AB-4094-ABE6-5D729EDFEC18}" type="presParOf" srcId="{D2ADE425-30AB-44D0-A572-A48F03CF5F0A}" destId="{DA8653FF-7882-4806-B4D9-C2E4FC4043F6}" srcOrd="2" destOrd="0" presId="urn:microsoft.com/office/officeart/2005/8/layout/process2"/>
    <dgm:cxn modelId="{BA7C3105-38C6-423C-8EB3-34C6F8394C28}" type="presParOf" srcId="{D2ADE425-30AB-44D0-A572-A48F03CF5F0A}" destId="{95478071-D7DE-418A-9910-6D8C80C271FD}" srcOrd="3" destOrd="0" presId="urn:microsoft.com/office/officeart/2005/8/layout/process2"/>
    <dgm:cxn modelId="{3CB237BD-5CF5-4C43-A017-E75CAE5D61A6}" type="presParOf" srcId="{95478071-D7DE-418A-9910-6D8C80C271FD}" destId="{974145D1-1971-4501-BE5A-09DC1C5EF154}" srcOrd="0" destOrd="0" presId="urn:microsoft.com/office/officeart/2005/8/layout/process2"/>
    <dgm:cxn modelId="{8B19BDF5-A255-4DA9-B042-1AF20867AEB3}" type="presParOf" srcId="{D2ADE425-30AB-44D0-A572-A48F03CF5F0A}" destId="{57458812-1C01-4BA9-BFFD-4A78EE47AF0E}" srcOrd="4" destOrd="0" presId="urn:microsoft.com/office/officeart/2005/8/layout/process2"/>
    <dgm:cxn modelId="{61DBA0BC-A6A1-4AAC-82E2-14B39C2E37B4}" type="presParOf" srcId="{D2ADE425-30AB-44D0-A572-A48F03CF5F0A}" destId="{A71768F7-27AB-4931-AF8E-13CEB71DFCE5}" srcOrd="5" destOrd="0" presId="urn:microsoft.com/office/officeart/2005/8/layout/process2"/>
    <dgm:cxn modelId="{1712A6EB-C221-447A-A74A-4A252393D541}" type="presParOf" srcId="{A71768F7-27AB-4931-AF8E-13CEB71DFCE5}" destId="{8574F1F2-471D-4826-9018-E71D24056A38}" srcOrd="0" destOrd="0" presId="urn:microsoft.com/office/officeart/2005/8/layout/process2"/>
    <dgm:cxn modelId="{29F369F7-E378-4007-B213-7566E8613388}" type="presParOf" srcId="{D2ADE425-30AB-44D0-A572-A48F03CF5F0A}" destId="{C93BAB76-74EA-438C-B2C1-631E191C9211}"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08406-A5DE-4C1E-A3DF-85AC236C9FA1}">
      <dsp:nvSpPr>
        <dsp:cNvPr id="0" name=""/>
        <dsp:cNvSpPr/>
      </dsp:nvSpPr>
      <dsp:spPr>
        <a:xfrm>
          <a:off x="275852" y="1984"/>
          <a:ext cx="2191494" cy="73818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Mouth and Tongue</a:t>
          </a:r>
          <a:endParaRPr lang="en-US" sz="2000" kern="1200" dirty="0"/>
        </a:p>
      </dsp:txBody>
      <dsp:txXfrm>
        <a:off x="297473" y="23605"/>
        <a:ext cx="2148252" cy="694945"/>
      </dsp:txXfrm>
    </dsp:sp>
    <dsp:sp modelId="{A23CB7B3-A6AA-4659-82DE-6865F386E86B}">
      <dsp:nvSpPr>
        <dsp:cNvPr id="0" name=""/>
        <dsp:cNvSpPr/>
      </dsp:nvSpPr>
      <dsp:spPr>
        <a:xfrm rot="5400000">
          <a:off x="1233189" y="758626"/>
          <a:ext cx="276820" cy="33218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1271944" y="786308"/>
        <a:ext cx="199310" cy="193774"/>
      </dsp:txXfrm>
    </dsp:sp>
    <dsp:sp modelId="{DA8653FF-7882-4806-B4D9-C2E4FC4043F6}">
      <dsp:nvSpPr>
        <dsp:cNvPr id="0" name=""/>
        <dsp:cNvSpPr/>
      </dsp:nvSpPr>
      <dsp:spPr>
        <a:xfrm>
          <a:off x="275852" y="1109265"/>
          <a:ext cx="2191494" cy="73818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Medulla</a:t>
          </a:r>
          <a:endParaRPr lang="en-US" sz="2000" kern="1200" dirty="0"/>
        </a:p>
      </dsp:txBody>
      <dsp:txXfrm>
        <a:off x="297473" y="1130886"/>
        <a:ext cx="2148252" cy="694945"/>
      </dsp:txXfrm>
    </dsp:sp>
    <dsp:sp modelId="{95478071-D7DE-418A-9910-6D8C80C271FD}">
      <dsp:nvSpPr>
        <dsp:cNvPr id="0" name=""/>
        <dsp:cNvSpPr/>
      </dsp:nvSpPr>
      <dsp:spPr>
        <a:xfrm rot="5400000">
          <a:off x="1233189" y="1865907"/>
          <a:ext cx="276820" cy="33218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1271944" y="1893589"/>
        <a:ext cx="199310" cy="193774"/>
      </dsp:txXfrm>
    </dsp:sp>
    <dsp:sp modelId="{57458812-1C01-4BA9-BFFD-4A78EE47AF0E}">
      <dsp:nvSpPr>
        <dsp:cNvPr id="0" name=""/>
        <dsp:cNvSpPr/>
      </dsp:nvSpPr>
      <dsp:spPr>
        <a:xfrm>
          <a:off x="275852" y="2216546"/>
          <a:ext cx="2191494" cy="73818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Thalamus</a:t>
          </a:r>
          <a:endParaRPr lang="en-US" sz="2000" kern="1200" dirty="0"/>
        </a:p>
      </dsp:txBody>
      <dsp:txXfrm>
        <a:off x="297473" y="2238167"/>
        <a:ext cx="2148252" cy="694945"/>
      </dsp:txXfrm>
    </dsp:sp>
    <dsp:sp modelId="{A71768F7-27AB-4931-AF8E-13CEB71DFCE5}">
      <dsp:nvSpPr>
        <dsp:cNvPr id="0" name=""/>
        <dsp:cNvSpPr/>
      </dsp:nvSpPr>
      <dsp:spPr>
        <a:xfrm rot="5400000">
          <a:off x="1233189" y="2973189"/>
          <a:ext cx="276820" cy="33218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1271944" y="3000871"/>
        <a:ext cx="199310" cy="193774"/>
      </dsp:txXfrm>
    </dsp:sp>
    <dsp:sp modelId="{C93BAB76-74EA-438C-B2C1-631E191C9211}">
      <dsp:nvSpPr>
        <dsp:cNvPr id="0" name=""/>
        <dsp:cNvSpPr/>
      </dsp:nvSpPr>
      <dsp:spPr>
        <a:xfrm>
          <a:off x="275852" y="3323828"/>
          <a:ext cx="2191494" cy="73818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Parietal Lobe</a:t>
          </a:r>
          <a:endParaRPr lang="en-US" sz="2000" kern="1200" dirty="0"/>
        </a:p>
      </dsp:txBody>
      <dsp:txXfrm>
        <a:off x="297473" y="3345449"/>
        <a:ext cx="2148252" cy="69494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2/10/2015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2/10/2015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[©AP Photo/Roberto Pfeil] </a:t>
            </a:r>
            <a:r>
              <a:rPr lang="en-US" sz="1000" b="0" i="0" u="none" strike="noStrike" kern="1200" baseline="0" dirty="0" smtClean="0">
                <a:solidFill>
                  <a:schemeClr val="tx1"/>
                </a:solidFill>
              </a:rPr>
              <a:t>(Cacioppo, p.181) </a:t>
            </a: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1 of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Think of a time that you have had the experience of watching events with others (sensation) and then being surprised by the different interpretations of we hear of what just happened (perception).</a:t>
            </a:r>
          </a:p>
          <a:p>
            <a:endParaRPr lang="en-US" sz="1000" dirty="0" smtClean="0"/>
          </a:p>
          <a:p>
            <a:r>
              <a:rPr lang="en-US" sz="1000" dirty="0" smtClean="0"/>
              <a:t>This section covers:</a:t>
            </a:r>
          </a:p>
          <a:p>
            <a:pPr lvl="1" indent="-228600">
              <a:buFont typeface="Arial" panose="020B0604020202020204" pitchFamily="34" charset="0"/>
              <a:buChar char="•"/>
            </a:pPr>
            <a:r>
              <a:rPr lang="en-US" sz="1000" dirty="0" smtClean="0"/>
              <a:t>Key concepts</a:t>
            </a:r>
            <a:r>
              <a:rPr lang="en-US" sz="1000" baseline="0" dirty="0" smtClean="0"/>
              <a:t> in the study of sensation and perception</a:t>
            </a:r>
            <a:endParaRPr lang="en-US" sz="1000" dirty="0" smtClean="0"/>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en-US" sz="1000" b="0" baseline="0" dirty="0" smtClean="0"/>
              <a:t> </a:t>
            </a:r>
            <a:r>
              <a:rPr lang="en-US" sz="1000" b="0" dirty="0" smtClean="0"/>
              <a:t>Cengage Learning] (Coon, Figure</a:t>
            </a:r>
            <a:r>
              <a:rPr lang="en-US" sz="1000" b="0" baseline="0" dirty="0" smtClean="0"/>
              <a:t> 17.2, p. 140)</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10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this artificial visual system, video cameras translate light into electrical impulses that directly stimulate the visual cortex, resulting in rudimentary visual experiences.</a:t>
            </a:r>
            <a:endParaRPr lang="en-US" sz="1000" b="0" i="0" u="none" strike="noStrike" kern="1200" baseline="0" dirty="0" smtClean="0">
              <a:solidFill>
                <a:schemeClr val="tx1"/>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Visual prosthetics have been developed so that people whose eyes cannot transduce electromagnetic energy can “see.”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Cochlear implants are devices used by people whose auditory systems can no longer transduce sound waves into neural impulses.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stimuli produced by cochlear implants are experienced as being heard.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1456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11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An important gateway to perception is the process of </a:t>
            </a:r>
            <a:r>
              <a:rPr lang="en-US" sz="1000" b="1" dirty="0" smtClean="0"/>
              <a:t>attention</a:t>
            </a:r>
            <a:r>
              <a:rPr lang="en-US" sz="1000" b="0" dirty="0" smtClean="0"/>
              <a:t>, defined as a narrow focus of consciousness.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As</a:t>
            </a:r>
            <a:r>
              <a:rPr lang="en-US" sz="1000" b="0" baseline="0" dirty="0" smtClean="0"/>
              <a:t> energy activates our sensory receptors, we use attention to determine what to focus on and what to disregard.</a:t>
            </a:r>
            <a:endParaRPr lang="en-US" sz="1000" b="0" dirty="0" smtClean="0"/>
          </a:p>
          <a:p>
            <a:pPr marL="171450" indent="-171450">
              <a:buFont typeface="Arial" panose="020B0604020202020204" pitchFamily="34" charset="0"/>
              <a:buChar char="•"/>
            </a:pPr>
            <a:r>
              <a:rPr lang="en-US" sz="1000" b="0" i="0" u="none" strike="noStrike" kern="1200" baseline="0" dirty="0" smtClean="0">
                <a:solidFill>
                  <a:schemeClr val="tx1"/>
                </a:solidFill>
              </a:rPr>
              <a:t>There are three important characteristics of attention.</a:t>
            </a:r>
          </a:p>
          <a:p>
            <a:pPr marL="685800" lvl="1" indent="-228600">
              <a:buAutoNum type="arabicPeriod"/>
            </a:pPr>
            <a:r>
              <a:rPr lang="en-US" sz="1000" b="0" i="1" u="none" strike="noStrike" kern="1200" baseline="0" dirty="0" smtClean="0">
                <a:solidFill>
                  <a:schemeClr val="tx1"/>
                </a:solidFill>
              </a:rPr>
              <a:t>Attention improves mental processing.</a:t>
            </a:r>
          </a:p>
          <a:p>
            <a:pPr marL="685800" lvl="1" indent="-228600">
              <a:buAutoNum type="arabicPeriod"/>
            </a:pPr>
            <a:r>
              <a:rPr lang="en-US" sz="1000" b="0" i="1" u="none" strike="noStrike" kern="1200" baseline="0" dirty="0" smtClean="0">
                <a:solidFill>
                  <a:schemeClr val="tx1"/>
                </a:solidFill>
              </a:rPr>
              <a:t>Attention takes effort. </a:t>
            </a:r>
          </a:p>
          <a:p>
            <a:pPr marL="685800" lvl="1" indent="-228600">
              <a:buAutoNum type="arabicPeriod"/>
            </a:pPr>
            <a:r>
              <a:rPr lang="en-US" sz="1000" b="0" i="1" u="none" strike="noStrike" kern="1200" baseline="0" dirty="0" smtClean="0">
                <a:solidFill>
                  <a:schemeClr val="tx1"/>
                </a:solidFill>
              </a:rPr>
              <a:t>Attention is limited. </a:t>
            </a:r>
          </a:p>
          <a:p>
            <a:pPr marL="171450" lvl="1" indent="-171450">
              <a:buFont typeface="Arial" panose="020B0604020202020204" pitchFamily="34" charset="0"/>
              <a:buChar char="•"/>
              <a:defRPr/>
            </a:pPr>
            <a:r>
              <a:rPr lang="en-US" sz="1000" dirty="0" smtClean="0"/>
              <a:t>We </a:t>
            </a:r>
            <a:r>
              <a:rPr lang="en-US" sz="1000" dirty="0"/>
              <a:t>rarely have the luxury of paying attention to any single stimulus and we simply cannot process all the information converging simultaneously on our sensory systems. </a:t>
            </a:r>
          </a:p>
          <a:p>
            <a:pPr marL="171450" lvl="1" indent="-171450">
              <a:buFont typeface="Arial" panose="020B0604020202020204" pitchFamily="34" charset="0"/>
              <a:buChar char="•"/>
              <a:defRPr/>
            </a:pPr>
            <a:r>
              <a:rPr lang="en-US" sz="1000" dirty="0"/>
              <a:t>To prioritize input, we use </a:t>
            </a:r>
            <a:r>
              <a:rPr lang="en-US" sz="1000" b="1" dirty="0"/>
              <a:t>selective attention</a:t>
            </a:r>
            <a:r>
              <a:rPr lang="en-US" sz="1000" dirty="0"/>
              <a:t>, or the ability to focus on a subset of available information and exclude the rest. </a:t>
            </a:r>
          </a:p>
          <a:p>
            <a:pPr marL="628650" lvl="1" indent="-171450">
              <a:buFont typeface="Arial" panose="020B0604020202020204" pitchFamily="34" charset="0"/>
              <a:buChar char="•"/>
              <a:defRPr/>
            </a:pPr>
            <a:r>
              <a:rPr lang="en-US" sz="1000" b="1" dirty="0"/>
              <a:t>Selective attention</a:t>
            </a:r>
            <a:r>
              <a:rPr lang="en-US" sz="1000" dirty="0"/>
              <a:t> can be described as a filter that blocks certain information from reaching awareness.</a:t>
            </a:r>
          </a:p>
          <a:p>
            <a:pPr marL="628650" lvl="1" indent="-171450">
              <a:buFont typeface="Arial" panose="020B0604020202020204" pitchFamily="34" charset="0"/>
              <a:buChar char="•"/>
              <a:defRPr/>
            </a:pPr>
            <a:r>
              <a:rPr lang="en-US" sz="1000" dirty="0"/>
              <a:t>At times, we can even suffer from </a:t>
            </a:r>
            <a:r>
              <a:rPr lang="en-US" sz="1000" b="1" dirty="0"/>
              <a:t>inattentional blindness</a:t>
            </a:r>
            <a:r>
              <a:rPr lang="en-US" sz="1000" dirty="0"/>
              <a:t>, a failure to notice a stimulus because attention is focused elsewhere</a:t>
            </a:r>
          </a:p>
          <a:p>
            <a:endParaRPr lang="en-US" dirty="0"/>
          </a:p>
          <a:p>
            <a:pPr marL="228600" indent="-228600">
              <a:buAutoNum type="arabicPeriod"/>
            </a:pPr>
            <a:endParaRPr lang="en-US" sz="10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endParaRPr lang="en-US" sz="1000" b="0" dirty="0" smtClean="0"/>
          </a:p>
          <a:p>
            <a:pPr marL="0" lvl="1">
              <a:defRPr/>
            </a:pPr>
            <a:r>
              <a:rPr lang="en-US" sz="1000" b="1" dirty="0"/>
              <a:t>Sensory Processes 12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Selective attention, or our focus on a subset of input, prioritizes incoming information. However, we can sometimes be so focused that we miss important information. In a classic study by Simons and Chabris (1999), people counting the number of times a basketball was passed in a video completely missed the person in the gorilla suit who walked onstage, faced the camera, and pounded its chest. People who do better on multitasking tend to see the gorilla more often than those who do not.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Not seeing something that is plainly before your eyes most likely occurs when your attention is narrowly focused.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Selective attention and inattentional blindness are vividly illustrated by a classic study in which participants were shown a film of two basketball teams, one wearing black shirts and the other wearing white.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Observers were asked to watch the film closely and count how many times a basketball passed between members of one of the teams, while ignoring the other team.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As observers watched and counted, a person wearing a gorilla suit walked into the middle of the basketball game, faced the camera, thumped its chest, and walked out of view.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Half the observers failed to notice this rather striking event. This effect probably explains why fans of opposing sports teams often act as if they had seen two completely different games.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126690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i="1" u="none" strike="noStrike" kern="1200" baseline="0" dirty="0" smtClean="0">
                <a:solidFill>
                  <a:schemeClr val="tx1"/>
                </a:solidFill>
              </a:rPr>
              <a:t>© iStockphoto.com/nycshooter] </a:t>
            </a:r>
            <a:r>
              <a:rPr lang="en-US" sz="1000" b="0" dirty="0" smtClean="0"/>
              <a:t>(Bernstein, p. 133)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13 of 13</a:t>
            </a:r>
          </a:p>
          <a:p>
            <a:endParaRPr lang="en-US" sz="1000" b="0" i="0" u="none" strike="noStrike" kern="1200" baseline="0" dirty="0" smtClean="0">
              <a:solidFill>
                <a:schemeClr val="tx1"/>
              </a:solidFill>
            </a:endParaRPr>
          </a:p>
          <a:p>
            <a:r>
              <a:rPr lang="en-US" sz="1000" b="0" i="0" u="none" strike="noStrike" kern="1200" baseline="0" dirty="0" smtClean="0">
                <a:solidFill>
                  <a:schemeClr val="tx1"/>
                </a:solidFill>
              </a:rPr>
              <a:t>Talking on any kind of phone—including hands-free models—can create </a:t>
            </a:r>
            <a:r>
              <a:rPr lang="en-US" sz="1000" b="1" i="0" u="none" strike="noStrike" kern="1200" baseline="0" dirty="0" smtClean="0">
                <a:solidFill>
                  <a:schemeClr val="tx1"/>
                </a:solidFill>
              </a:rPr>
              <a:t>inattentional</a:t>
            </a:r>
          </a:p>
          <a:p>
            <a:r>
              <a:rPr lang="en-US" sz="1000" b="1" i="0" u="none" strike="noStrike" kern="1200" baseline="0" dirty="0" smtClean="0">
                <a:solidFill>
                  <a:schemeClr val="tx1"/>
                </a:solidFill>
              </a:rPr>
              <a:t>blindness </a:t>
            </a:r>
            <a:r>
              <a:rPr lang="en-US" sz="1000" b="0" i="0" u="none" strike="noStrike" kern="1200" baseline="0" dirty="0" smtClean="0">
                <a:solidFill>
                  <a:schemeClr val="tx1"/>
                </a:solidFill>
              </a:rPr>
              <a:t>and </a:t>
            </a:r>
            <a:r>
              <a:rPr lang="en-US" sz="1000" b="1" i="0" u="none" strike="noStrike" kern="1200" baseline="0" dirty="0" smtClean="0">
                <a:solidFill>
                  <a:schemeClr val="tx1"/>
                </a:solidFill>
              </a:rPr>
              <a:t>divided attention </a:t>
            </a:r>
            <a:r>
              <a:rPr lang="en-US" sz="1000" b="0" i="0" u="none" strike="noStrike" kern="1200" baseline="0" dirty="0" smtClean="0">
                <a:solidFill>
                  <a:schemeClr val="tx1"/>
                </a:solidFill>
              </a:rPr>
              <a:t>that impair driving and may contribute to accidents.</a:t>
            </a:r>
          </a:p>
          <a:p>
            <a:r>
              <a:rPr lang="en-US" sz="1000" b="0" i="0" u="none" strike="noStrike" kern="1200" baseline="0" dirty="0" smtClean="0">
                <a:solidFill>
                  <a:schemeClr val="tx1"/>
                </a:solidFill>
              </a:rPr>
              <a:t>(e.g., Briggs, Hole, &amp; Land, 2011; Hyman et al., 2010; Strayer &amp; Drews, 2007).</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When faced with multiple stimuli, we often attempt to process multiple sources of sensory information.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We may be so focused on our texting that we miss an oncoming car.</a:t>
            </a:r>
            <a:endParaRPr lang="en-US" sz="1000" dirty="0" smtClean="0"/>
          </a:p>
          <a:p>
            <a:endParaRPr lang="en-US" sz="1000" b="0" i="0" u="none" strike="noStrike" kern="1200" baseline="0" dirty="0" smtClean="0">
              <a:solidFill>
                <a:schemeClr val="tx1"/>
              </a:solidFill>
            </a:endParaRPr>
          </a:p>
          <a:p>
            <a:r>
              <a:rPr lang="en-US" sz="1000" b="0" i="0" u="none" strike="noStrike" kern="1200" baseline="0" dirty="0" smtClean="0">
                <a:solidFill>
                  <a:schemeClr val="tx1"/>
                </a:solidFill>
              </a:rPr>
              <a:t>Forty–one states, the District of Columbia, Guam, and the U.S. Virgin Islands ban text messaging for all drivers (for the latest developments on this topic, visit http://distraction.gov).</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dirty="0" smtClean="0"/>
              <a:t>IMAGE: </a:t>
            </a:r>
            <a:r>
              <a:rPr lang="en-US" sz="1000" b="0" dirty="0" smtClean="0"/>
              <a:t>[© A. Gragera/Latin Stock/Photo Researchers] (Kalat, p. 102)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1 of 12</a:t>
            </a:r>
          </a:p>
          <a:p>
            <a:endParaRPr lang="en-US" sz="1000" b="0" dirty="0" smtClean="0"/>
          </a:p>
          <a:p>
            <a:r>
              <a:rPr lang="en-US" sz="1000" b="0" dirty="0" smtClean="0"/>
              <a:t>What might</a:t>
            </a:r>
            <a:r>
              <a:rPr lang="en-US" sz="1000" b="0" baseline="0" dirty="0" smtClean="0"/>
              <a:t> a different planet look like? </a:t>
            </a:r>
            <a:r>
              <a:rPr lang="en-US" sz="1000" b="0" dirty="0" smtClean="0"/>
              <a:t>No matter how exotic some other planet might be, it could not have colors we do not have here. The reason is that our eyes can see only certain wavelengths of light, and color is the experience our brains create from those wavelengths.</a:t>
            </a:r>
          </a:p>
          <a:p>
            <a:endParaRPr lang="en-US" sz="1000" b="0" dirty="0" smtClean="0"/>
          </a:p>
          <a:p>
            <a:r>
              <a:rPr lang="en-US" sz="1000" dirty="0" smtClean="0"/>
              <a:t>This section covers:</a:t>
            </a:r>
          </a:p>
          <a:p>
            <a:pPr lvl="1" indent="-228600">
              <a:buFont typeface="Arial" panose="020B0604020202020204" pitchFamily="34" charset="0"/>
              <a:buChar char="•"/>
            </a:pPr>
            <a:r>
              <a:rPr lang="en-US" sz="1000" dirty="0" smtClean="0"/>
              <a:t>The physical stimulus for vision</a:t>
            </a:r>
          </a:p>
          <a:p>
            <a:pPr lvl="1" indent="-228600">
              <a:buFont typeface="Arial" panose="020B0604020202020204" pitchFamily="34" charset="0"/>
              <a:buChar char="•"/>
            </a:pPr>
            <a:r>
              <a:rPr lang="en-US" sz="1000" dirty="0" smtClean="0"/>
              <a:t>The</a:t>
            </a:r>
            <a:r>
              <a:rPr lang="en-US" sz="1000" baseline="0" dirty="0" smtClean="0"/>
              <a:t> anatomy of the eye</a:t>
            </a:r>
          </a:p>
          <a:p>
            <a:pPr lvl="1" indent="-228600">
              <a:buFont typeface="Arial" panose="020B0604020202020204" pitchFamily="34" charset="0"/>
              <a:buChar char="•"/>
            </a:pPr>
            <a:r>
              <a:rPr lang="en-US" sz="1000" baseline="0" dirty="0" smtClean="0"/>
              <a:t>Visual pathways and perception </a:t>
            </a:r>
            <a:endParaRPr lang="en-US" sz="1000" dirty="0" smtClean="0"/>
          </a:p>
          <a:p>
            <a:pPr lvl="1" indent="-228600">
              <a:buFont typeface="Arial" panose="020B0604020202020204" pitchFamily="34" charset="0"/>
              <a:buChar char="•"/>
            </a:pPr>
            <a:endParaRPr lang="en-US" sz="1000" dirty="0" smtClean="0"/>
          </a:p>
          <a:p>
            <a:pPr marL="0" lvl="0" indent="-228600">
              <a:buFont typeface="Arial" panose="020B0604020202020204" pitchFamily="34" charset="0"/>
              <a:buNone/>
            </a:pPr>
            <a:endParaRPr lang="en-US" sz="1000" dirty="0" smtClean="0"/>
          </a:p>
          <a:p>
            <a:pPr marL="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kern="1200" dirty="0" smtClean="0">
              <a:solidFill>
                <a:schemeClr val="tx1"/>
              </a:solidFill>
              <a:effectLst/>
              <a:latin typeface="+mn-lt"/>
              <a:ea typeface="MS PGothic" panose="020B0600070205080204" pitchFamily="34" charset="-128"/>
              <a:cs typeface="+mn-cs"/>
            </a:endParaRPr>
          </a:p>
          <a:p>
            <a:pPr marL="0" lvl="0" indent="-228600">
              <a:buFont typeface="Arial" panose="020B0604020202020204" pitchFamily="34" charset="0"/>
              <a:buNone/>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892621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Figure 5.5, p.</a:t>
            </a:r>
            <a:r>
              <a:rPr lang="en-US" sz="1000" b="0" baseline="0" dirty="0" smtClean="0"/>
              <a:t> 155)</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2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Visible light, or the light we can see, is a type of radiation emitted by the sun, other stars, and artificial sources such as the light bulb.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Light energy moves in waves, like the waves in the ocean.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Wavelength</a:t>
            </a:r>
            <a:r>
              <a:rPr lang="en-US" sz="1000" b="0" i="0" u="none" strike="noStrike" kern="1200" baseline="0" dirty="0" smtClean="0">
                <a:solidFill>
                  <a:schemeClr val="tx1"/>
                </a:solidFill>
              </a:rPr>
              <a:t>, or the distance between successive peaks of waves, is decoded by our visual system as color or shades of gray.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height, or </a:t>
            </a:r>
            <a:r>
              <a:rPr lang="en-US" sz="1000" b="1" i="0" u="none" strike="noStrike" kern="1200" baseline="0" dirty="0" smtClean="0">
                <a:solidFill>
                  <a:schemeClr val="tx1"/>
                </a:solidFill>
              </a:rPr>
              <a:t>amplitude</a:t>
            </a:r>
            <a:r>
              <a:rPr lang="en-US" sz="1000" b="0" i="0" u="none" strike="noStrike" kern="1200" baseline="0" dirty="0" smtClean="0">
                <a:solidFill>
                  <a:schemeClr val="tx1"/>
                </a:solidFill>
              </a:rPr>
              <a:t>, of the waves is translated by the visual system into brightness. Large-amplitude waves appear very bright, and low-amplitude waves appear dim.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IMAGE: [© Cengage Learning 2013] (Cacioppo Figure 5.2, p. 150)</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3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What we call light is part of the electromagnetic spectrum, the continuum of all frequencies of radiated energy from cosmic rays and x-rays with very short wavelengths, through ultraviolet, visible light,  and infrared, to radio and TV transmissions. 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​Visible ​light ​is ​a ​small ​part ​of ​the​ electromagnetic ​spectrum. ​We ​see ​these​ wavelengths ​because ​our ​receptors ​respond​ to ​them.</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Light is visible to us only because our receptors respond to </a:t>
            </a:r>
            <a:r>
              <a:rPr lang="en-US" sz="1000" b="1" i="0" u="none" strike="noStrike" kern="1200" baseline="0" dirty="0" smtClean="0">
                <a:solidFill>
                  <a:schemeClr val="tx1"/>
                </a:solidFill>
              </a:rPr>
              <a:t>wavelengths</a:t>
            </a:r>
            <a:r>
              <a:rPr lang="en-US" sz="1000" b="0" i="0" u="none" strike="noStrike" kern="1200" baseline="0" dirty="0" smtClean="0">
                <a:solidFill>
                  <a:schemeClr val="tx1"/>
                </a:solidFill>
              </a:rPr>
              <a:t> from 400 to 700 nanometers (nm).</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Other species are sensitive to other portions of the electromagnetic spectrum.</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IMAGE: Figure 5.2 [© ChristopherCosner.com] (Cacioppo, p. 182)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4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t>Human beings see only a small part of the electromagnetic energy emitted from the sun.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t>Some animals see even less.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t>Dogs apparently do just fine seeing blues, yellows, and grays, whereas humans have evolved to see a much more colorful world.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t>Colors that look red to us probably look yellow to a dog, and colors we see as green would look gray or white. </a:t>
            </a:r>
            <a:endParaRPr lang="en-US" sz="10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3343123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Argosy Publishing, Inc, James P. Gilman, C. R. A./Phototake] (Cacioppo, Figure 5.8, p.</a:t>
            </a:r>
            <a:r>
              <a:rPr lang="en-US" sz="1000" b="0" baseline="0" dirty="0" smtClean="0"/>
              <a:t> 157)</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5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Each part of the eye performs a specific function that contributes to transforming</a:t>
            </a:r>
            <a:r>
              <a:rPr lang="en-US" sz="1000" b="0" baseline="0" dirty="0" smtClean="0"/>
              <a:t> light waves into neural signals.</a:t>
            </a: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major parts of the eye include the following: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a:t>
            </a:r>
            <a:r>
              <a:rPr lang="en-US" sz="1000" b="0" i="0" u="none" strike="noStrike" kern="1200" baseline="0" dirty="0" smtClean="0">
                <a:solidFill>
                  <a:schemeClr val="tx1"/>
                </a:solidFill>
              </a:rPr>
              <a:t>The </a:t>
            </a:r>
            <a:r>
              <a:rPr lang="en-US" sz="1000" b="1" dirty="0" smtClean="0"/>
              <a:t>Cornea </a:t>
            </a:r>
            <a:r>
              <a:rPr lang="en-US" sz="1000" b="0" dirty="0" smtClean="0"/>
              <a:t>is the outermost layer of</a:t>
            </a:r>
            <a:r>
              <a:rPr lang="en-US" sz="1000" b="0" baseline="0" dirty="0" smtClean="0"/>
              <a:t> the eye. It is a thin, clear membrane that b</a:t>
            </a:r>
            <a:r>
              <a:rPr lang="en-US" sz="1000" dirty="0" smtClean="0"/>
              <a:t>ends light waves inward.</a:t>
            </a:r>
          </a:p>
          <a:p>
            <a:pPr marL="628650" lvl="1" indent="-171450">
              <a:buFont typeface="Arial" panose="020B0604020202020204" pitchFamily="34" charset="0"/>
              <a:buChar char="•"/>
            </a:pPr>
            <a:r>
              <a:rPr lang="en-US" sz="1000" b="0" dirty="0" smtClean="0"/>
              <a:t>The </a:t>
            </a:r>
            <a:r>
              <a:rPr lang="en-US" sz="1000" b="1" dirty="0" smtClean="0"/>
              <a:t>Pupil </a:t>
            </a:r>
            <a:r>
              <a:rPr lang="en-US" sz="1000" b="0" dirty="0" smtClean="0"/>
              <a:t>is the opening through which</a:t>
            </a:r>
            <a:r>
              <a:rPr lang="en-US" sz="1000" b="0" baseline="0" dirty="0" smtClean="0"/>
              <a:t> light waves enter </a:t>
            </a:r>
            <a:r>
              <a:rPr lang="en-US" sz="1000" dirty="0" smtClean="0"/>
              <a:t>the eye. The size of the pupil changes depending on</a:t>
            </a:r>
            <a:r>
              <a:rPr lang="en-US" sz="1000" baseline="0" dirty="0" smtClean="0"/>
              <a:t> the brightness of the environment. </a:t>
            </a:r>
          </a:p>
          <a:p>
            <a:pPr marL="1085850" lvl="2" indent="-171450">
              <a:buFont typeface="Arial" panose="020B0604020202020204" pitchFamily="34" charset="0"/>
              <a:buChar char="•"/>
            </a:pPr>
            <a:r>
              <a:rPr lang="en-US" sz="1000" baseline="0" dirty="0" smtClean="0"/>
              <a:t>When it’s dim, the pupil opens wide to let more light in. When it’s bright, the pupil becomes smaller.</a:t>
            </a:r>
            <a:endParaRPr lang="en-US" sz="1000" dirty="0" smtClean="0"/>
          </a:p>
          <a:p>
            <a:pPr marL="628650" lvl="1" indent="-171450">
              <a:buFont typeface="Arial" panose="020B0604020202020204" pitchFamily="34" charset="0"/>
              <a:buChar char="•"/>
            </a:pPr>
            <a:r>
              <a:rPr lang="en-US" sz="1000" b="0" dirty="0" smtClean="0"/>
              <a:t>The </a:t>
            </a:r>
            <a:r>
              <a:rPr lang="en-US" sz="1000" b="1" dirty="0" smtClean="0"/>
              <a:t>Iris </a:t>
            </a:r>
            <a:r>
              <a:rPr lang="en-US" sz="1000" b="0" dirty="0" smtClean="0"/>
              <a:t>is the pigmented portion of the eye. It’s also the muscle that a</a:t>
            </a:r>
            <a:r>
              <a:rPr lang="en-US" sz="1000" dirty="0" smtClean="0"/>
              <a:t>djusts the size of the pupil. It expands or contracts as</a:t>
            </a:r>
            <a:r>
              <a:rPr lang="en-US" sz="1000" baseline="0" dirty="0" smtClean="0"/>
              <a:t> light conditions change.</a:t>
            </a:r>
            <a:endParaRPr lang="en-US" sz="1000" dirty="0" smtClean="0"/>
          </a:p>
          <a:p>
            <a:pPr marL="628650" lvl="1" indent="-171450">
              <a:buFont typeface="Arial" panose="020B0604020202020204" pitchFamily="34" charset="0"/>
              <a:buChar char="•"/>
            </a:pPr>
            <a:r>
              <a:rPr lang="en-US" sz="1000" b="0" dirty="0" smtClean="0"/>
              <a:t>The </a:t>
            </a:r>
            <a:r>
              <a:rPr lang="en-US" sz="1000" b="1" dirty="0" smtClean="0"/>
              <a:t>Lens </a:t>
            </a:r>
            <a:r>
              <a:rPr lang="en-US" sz="1000" dirty="0" smtClean="0"/>
              <a:t>focuses the incoming light so that it falls</a:t>
            </a:r>
            <a:r>
              <a:rPr lang="en-US" sz="1000" baseline="0" dirty="0" smtClean="0"/>
              <a:t> onto the retina. It changes its shape depending on where you’re trying to focus, a process known as </a:t>
            </a:r>
            <a:r>
              <a:rPr lang="en-US" sz="1000" i="1" baseline="0" dirty="0" smtClean="0"/>
              <a:t>accommodation</a:t>
            </a:r>
            <a:r>
              <a:rPr lang="en-US" sz="1000" baseline="0" dirty="0" smtClean="0"/>
              <a:t>. </a:t>
            </a:r>
          </a:p>
          <a:p>
            <a:pPr marL="1085850" lvl="2" indent="-171450">
              <a:buFont typeface="Arial" panose="020B0604020202020204" pitchFamily="34" charset="0"/>
              <a:buChar char="•"/>
            </a:pPr>
            <a:r>
              <a:rPr lang="en-US" sz="1000" baseline="0" dirty="0" smtClean="0"/>
              <a:t>If you’re focusing on something close, the lens expands. If you’re focusing on something far away, the lens contracts.</a:t>
            </a:r>
            <a:endParaRPr lang="en-US" sz="1000" dirty="0" smtClean="0"/>
          </a:p>
          <a:p>
            <a:pPr marL="628650" lvl="1" indent="-171450">
              <a:buFont typeface="Arial" panose="020B0604020202020204" pitchFamily="34" charset="0"/>
              <a:buChar char="•"/>
            </a:pPr>
            <a:r>
              <a:rPr lang="en-US" sz="1000" b="0" dirty="0" smtClean="0"/>
              <a:t>The </a:t>
            </a:r>
            <a:r>
              <a:rPr lang="en-US" sz="1000" b="1" dirty="0" smtClean="0"/>
              <a:t>Retina </a:t>
            </a:r>
            <a:r>
              <a:rPr lang="en-US" sz="1000" b="0" dirty="0" smtClean="0"/>
              <a:t>is a multi-layered collection of </a:t>
            </a:r>
            <a:r>
              <a:rPr lang="en-US" sz="1000" dirty="0" smtClean="0"/>
              <a:t>neurons that covers</a:t>
            </a:r>
            <a:r>
              <a:rPr lang="en-US" sz="1000" baseline="0" dirty="0" smtClean="0"/>
              <a:t> the rear of the eye. It contains the visual receptors, which convert light wave energy into neural signals.</a:t>
            </a:r>
            <a:endParaRPr lang="en-US" sz="1000" dirty="0" smtClean="0"/>
          </a:p>
          <a:p>
            <a:pPr marL="1085850" lvl="2" indent="-171450">
              <a:buFont typeface="Arial" panose="020B0604020202020204" pitchFamily="34" charset="0"/>
              <a:buChar char="•"/>
            </a:pPr>
            <a:r>
              <a:rPr lang="en-US" sz="1000" b="0" dirty="0" smtClean="0"/>
              <a:t>The </a:t>
            </a:r>
            <a:r>
              <a:rPr lang="en-US" sz="1000" b="1" dirty="0" smtClean="0"/>
              <a:t>Fovea </a:t>
            </a:r>
            <a:r>
              <a:rPr lang="en-US" sz="1000" b="0" dirty="0" smtClean="0"/>
              <a:t>is the exact center of the retina. </a:t>
            </a:r>
            <a:r>
              <a:rPr lang="en-US" sz="1000" dirty="0" smtClean="0"/>
              <a:t>It contains receptors that are specialized for fine detail and color vision. It’s the place where your</a:t>
            </a:r>
            <a:r>
              <a:rPr lang="en-US" sz="1000" baseline="0" dirty="0" smtClean="0"/>
              <a:t> visual acuity (sharpness) is highest.</a:t>
            </a:r>
            <a:endParaRPr lang="en-US" sz="1000" dirty="0" smtClean="0"/>
          </a:p>
          <a:p>
            <a:pPr marL="628650" lvl="1" indent="-171450">
              <a:buFont typeface="Arial" panose="020B0604020202020204" pitchFamily="34" charset="0"/>
              <a:buChar char="•"/>
            </a:pPr>
            <a:r>
              <a:rPr lang="en-US" sz="1000" b="0" dirty="0" smtClean="0"/>
              <a:t>The </a:t>
            </a:r>
            <a:r>
              <a:rPr lang="en-US" sz="1000" b="1" dirty="0" smtClean="0"/>
              <a:t>Optic nerve </a:t>
            </a:r>
            <a:r>
              <a:rPr lang="en-US" sz="1000" b="0" dirty="0" smtClean="0"/>
              <a:t>is a bundle of fibers </a:t>
            </a:r>
            <a:r>
              <a:rPr lang="en-US" sz="1000" b="0" baseline="0" dirty="0" smtClean="0"/>
              <a:t>that transmit incoming visual signals to the brain. </a:t>
            </a:r>
            <a:r>
              <a:rPr lang="en-US" sz="1000" dirty="0" smtClean="0"/>
              <a:t>It consists of axons that exit the eye at a spot known as the optic disk.</a:t>
            </a:r>
          </a:p>
          <a:p>
            <a:pPr marL="1085850" lvl="2" indent="-171450">
              <a:buFont typeface="Arial" panose="020B0604020202020204" pitchFamily="34" charset="0"/>
              <a:buChar char="•"/>
            </a:pPr>
            <a:r>
              <a:rPr lang="en-US" sz="1000" b="0" i="0" u="none" strike="noStrike" kern="1200" baseline="0" dirty="0" smtClean="0">
                <a:solidFill>
                  <a:schemeClr val="tx1"/>
                </a:solidFill>
              </a:rPr>
              <a:t>Because there are no rods and cones within the optic disk, each eye has a blind spot. </a:t>
            </a:r>
          </a:p>
          <a:p>
            <a:pPr marL="171450" lvl="0"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2455215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 (Goldstein</a:t>
            </a:r>
            <a:r>
              <a:rPr lang="en-US" sz="1000" b="0" baseline="0" dirty="0" smtClean="0"/>
              <a:t> S&amp;P 9e</a:t>
            </a:r>
            <a:r>
              <a:rPr lang="en-US" sz="1000" b="0" dirty="0" smtClean="0"/>
              <a:t>, </a:t>
            </a:r>
            <a:r>
              <a:rPr lang="en-US" sz="1000" b="0" baseline="0" dirty="0" smtClean="0"/>
              <a:t>Figure 2.10)</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6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rods </a:t>
            </a:r>
            <a:r>
              <a:rPr lang="en-US" sz="1000" b="0" i="0" u="none" strike="noStrike" kern="1200" baseline="0" dirty="0" smtClean="0">
                <a:solidFill>
                  <a:schemeClr val="tx1"/>
                </a:solidFill>
              </a:rPr>
              <a:t>and </a:t>
            </a:r>
            <a:r>
              <a:rPr lang="en-US" sz="1000" b="1" i="0" u="none" strike="noStrike" kern="1200" baseline="0" dirty="0" smtClean="0">
                <a:solidFill>
                  <a:schemeClr val="tx1"/>
                </a:solidFill>
              </a:rPr>
              <a:t>cones </a:t>
            </a:r>
            <a:r>
              <a:rPr lang="en-US" sz="1000" b="0" i="0" u="none" strike="noStrike" kern="1200" baseline="0" dirty="0" smtClean="0">
                <a:solidFill>
                  <a:schemeClr val="tx1"/>
                </a:solidFill>
              </a:rPr>
              <a:t>are the visual receptors located within the retina. They each contain pigments that are broken down by light energy.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As pigments break down, they start a series of chemical reactions that changes the activity levels of visual system neurons.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Rods and cones are named after their shapes. The human eye contains about 120 million rods and about 6 million cones.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rods are more sensitive to light than the cones and excel at seeing in dim light.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Rods become more common as we move from the fovea to the periphery of the retina, so your peripheral vision does a better job of viewing dim light than your central vision does.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extraordinary sensitivity of rods has costs. Rods do not provide information about color, nor do they provide clear, sharp images.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Cones function best under bright light and provide the ability to see both sharp images and color.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chart shows the distribution of rods and cones across the human retina.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Cones (the red line) are mostly in the fovea and become less frequent as you move toward the periphery of the retina.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Rods (blue line), on the other hand, greatly outnumber cones within the periphery, and are completely absent from the fovea.</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99225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en-US" sz="1000" b="0" baseline="0" dirty="0" smtClean="0"/>
              <a:t> </a:t>
            </a:r>
            <a:r>
              <a:rPr lang="en-US" sz="1000" b="0" dirty="0" err="1" smtClean="0"/>
              <a:t>Dlillc</a:t>
            </a:r>
            <a:r>
              <a:rPr lang="en-US" sz="1000" b="0" dirty="0" smtClean="0"/>
              <a:t>/Corbis ] (Coon/</a:t>
            </a:r>
            <a:r>
              <a:rPr lang="en-US" sz="1000" b="0" dirty="0" err="1" smtClean="0"/>
              <a:t>Mitterer</a:t>
            </a:r>
            <a:r>
              <a:rPr lang="en-US" sz="1000" b="0" dirty="0" smtClean="0"/>
              <a:t>, p. 137):  The Trees Have Eyes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2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order to function in the world, you need to be able to take information in from your environment.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Information comes in different forms of energy (light waves, sound waves, chemicals, temperature)</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Psychophysics</a:t>
            </a:r>
            <a:r>
              <a:rPr lang="en-US" sz="1000" b="0" i="0" u="none" strike="noStrike" kern="1200" baseline="0" dirty="0" smtClean="0">
                <a:solidFill>
                  <a:schemeClr val="tx1"/>
                </a:solidFill>
              </a:rPr>
              <a:t> is the study of how this energy can be measured and how it’s related to different aspects of the sensory experience (brightness, loudness).</a:t>
            </a:r>
            <a:endParaRPr lang="en-US" sz="1000" b="1" i="0" u="none" strike="noStrike" kern="1200" baseline="0" dirty="0" smtClean="0">
              <a:solidFill>
                <a:schemeClr val="tx1"/>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Sensation &amp; perception describes how this energy is converted into something your mind can process and respond to.</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Psychologists differentiate between sensation and perception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Sensation </a:t>
            </a:r>
            <a:r>
              <a:rPr lang="en-US" sz="1000" b="0" i="0" u="none" strike="noStrike" kern="1200" baseline="0" dirty="0" smtClean="0">
                <a:solidFill>
                  <a:schemeClr val="tx1"/>
                </a:solidFill>
              </a:rPr>
              <a:t>is the process by which receptors inside the sensory organs respond to energy within the environment.</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receptors act as biological </a:t>
            </a:r>
            <a:r>
              <a:rPr lang="en-US" sz="1000" b="1" i="0" u="none" strike="noStrike" kern="1200" baseline="0" dirty="0" smtClean="0">
                <a:solidFill>
                  <a:schemeClr val="tx1"/>
                </a:solidFill>
              </a:rPr>
              <a:t>transducers</a:t>
            </a:r>
            <a:r>
              <a:rPr lang="en-US" sz="1000" b="0" i="0" u="none" strike="noStrike" kern="1200" baseline="0" dirty="0" smtClean="0">
                <a:solidFill>
                  <a:schemeClr val="tx1"/>
                </a:solidFill>
              </a:rPr>
              <a:t>, converting physical energy into neural activity.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When the brain organizes this activity into meaningful patterns, we speak of </a:t>
            </a:r>
            <a:r>
              <a:rPr lang="en-US" sz="1000" b="1" i="0" u="none" strike="noStrike" kern="1200" baseline="0" dirty="0" smtClean="0">
                <a:solidFill>
                  <a:schemeClr val="tx1"/>
                </a:solidFill>
              </a:rPr>
              <a:t>perception</a:t>
            </a:r>
            <a:r>
              <a:rPr lang="en-US" sz="1000" b="0" i="0" u="none" strike="noStrike" kern="1200" baseline="0" dirty="0" smtClean="0">
                <a:solidFill>
                  <a:schemeClr val="tx1"/>
                </a:solidFill>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Sometimes, things are sensed but not perceived.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light waves reflecting off of this snake are being received by your visual receptors, but you might not have noticed the snake at first. You may have initially interpreted it as part of the plant. When you finally realized what was there, your perception of the image changed.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Shiva Twin/Getty Images] (</a:t>
            </a:r>
            <a:r>
              <a:rPr lang="en-US" sz="1000" b="0" dirty="0" err="1" smtClean="0"/>
              <a:t>Pastorino</a:t>
            </a:r>
            <a:r>
              <a:rPr lang="en-US" sz="1000" b="0" dirty="0" smtClean="0"/>
              <a:t>, Figure 3.6, </a:t>
            </a:r>
            <a:r>
              <a:rPr lang="en-US" sz="1000" b="0" baseline="0" dirty="0" smtClean="0"/>
              <a:t>p. 97)</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7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​Visual information from the retina travels to the thalamus and then to the primary visual cortex in the occipital lobe.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rods and cones are the only true receptors of the visual system.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When they absorb light, they trigger responses in four additional layers of neurons within the retina.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Axons from the final layer of cells leave the back of the eye to form the </a:t>
            </a:r>
            <a:r>
              <a:rPr lang="en-US" sz="1000" b="1" dirty="0" smtClean="0"/>
              <a:t>optic nerve</a:t>
            </a:r>
            <a:r>
              <a:rPr lang="en-US" sz="1000" b="0" dirty="0" smtClean="0"/>
              <a: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point at which the optic nerves cross the midline is known as the </a:t>
            </a:r>
            <a:r>
              <a:rPr lang="en-US" sz="1000" b="1" dirty="0" smtClean="0"/>
              <a:t>optic chiasm</a:t>
            </a:r>
            <a:r>
              <a:rPr lang="en-US" sz="1000" b="0" dirty="0" smtClean="0"/>
              <a: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Beyond the optic chiasm, the visual pathways are known as </a:t>
            </a:r>
            <a:r>
              <a:rPr lang="en-US" sz="1000" b="1" dirty="0" smtClean="0"/>
              <a:t>optic tracts</a:t>
            </a:r>
            <a:r>
              <a:rPr lang="en-US" sz="1000" b="0" dirty="0" smtClean="0"/>
              <a:t>.</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About 90% of the axons in the optic tracts will synapse in the thalamus.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remaining fibers connect with the hypothalamus, where their input provides information about light needed to regulate sleep-waking cycles or with the midbrain, which manages a number of visually guided reflexes, such as changing the size of the pupil in response to light conditions.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thalamus sends information about vision to the amygdala and to the primary visual cortex in the occipital lobe.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amygdala uses visual information to make quick emotional judgments, especially about potentially harmful stimuli.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Primary visual cortex responds to object shape, location, movement, and color with neurons known as </a:t>
            </a:r>
            <a:r>
              <a:rPr lang="en-US" sz="1000" b="1" dirty="0" smtClean="0"/>
              <a:t>feature detectors</a:t>
            </a:r>
            <a:r>
              <a:rPr lang="en-US" sz="1000" b="0" dirty="0" smtClean="0"/>
              <a: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primary visual cortex begins, but by no means finishes, the processing of visual input.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MS PGothic" panose="020B0600070205080204" pitchFamily="34" charset="-128"/>
                <a:cs typeface="+mn-cs"/>
              </a:rPr>
              <a:t>The </a:t>
            </a:r>
            <a:r>
              <a:rPr lang="en-US" sz="1200" b="1" kern="1200" dirty="0" smtClean="0">
                <a:solidFill>
                  <a:schemeClr val="tx1"/>
                </a:solidFill>
                <a:effectLst/>
                <a:latin typeface="+mn-lt"/>
                <a:ea typeface="MS PGothic" panose="020B0600070205080204" pitchFamily="34" charset="-128"/>
                <a:cs typeface="+mn-cs"/>
              </a:rPr>
              <a:t>dorsal stream</a:t>
            </a:r>
            <a:r>
              <a:rPr lang="en-US" sz="1200" kern="1200" dirty="0" smtClean="0">
                <a:solidFill>
                  <a:schemeClr val="tx1"/>
                </a:solidFill>
                <a:effectLst/>
                <a:latin typeface="+mn-lt"/>
                <a:ea typeface="MS PGothic" panose="020B0600070205080204" pitchFamily="34" charset="-128"/>
                <a:cs typeface="+mn-cs"/>
              </a:rPr>
              <a:t> carries signals from the occipital lobe to areas within the parietal lobe. This stream is sometimes referred to as the “</a:t>
            </a:r>
            <a:r>
              <a:rPr lang="en-US" sz="1200" i="1" kern="1200" dirty="0" smtClean="0">
                <a:solidFill>
                  <a:schemeClr val="tx1"/>
                </a:solidFill>
                <a:effectLst/>
                <a:latin typeface="+mn-lt"/>
                <a:ea typeface="MS PGothic" panose="020B0600070205080204" pitchFamily="34" charset="-128"/>
                <a:cs typeface="+mn-cs"/>
              </a:rPr>
              <a:t>where pathway</a:t>
            </a:r>
            <a:r>
              <a:rPr lang="en-US" sz="1200" kern="1200" dirty="0" smtClean="0">
                <a:solidFill>
                  <a:schemeClr val="tx1"/>
                </a:solidFill>
                <a:effectLst/>
                <a:latin typeface="+mn-lt"/>
                <a:ea typeface="MS PGothic" panose="020B0600070205080204" pitchFamily="34" charset="-128"/>
                <a:cs typeface="+mn-cs"/>
              </a:rPr>
              <a:t>,” since it responds to an object’s location and movement.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effectLst/>
                <a:latin typeface="+mn-lt"/>
                <a:ea typeface="Calibri"/>
                <a:cs typeface="Times New Roman"/>
              </a:rPr>
              <a:t>The </a:t>
            </a:r>
            <a:r>
              <a:rPr lang="en-US" sz="1000" b="1" dirty="0" smtClean="0">
                <a:effectLst/>
                <a:latin typeface="+mn-lt"/>
                <a:ea typeface="Calibri"/>
                <a:cs typeface="Times New Roman"/>
              </a:rPr>
              <a:t>ventral stream</a:t>
            </a:r>
            <a:r>
              <a:rPr lang="en-US" sz="1000" dirty="0" smtClean="0">
                <a:effectLst/>
                <a:latin typeface="+mn-lt"/>
                <a:ea typeface="Calibri"/>
                <a:cs typeface="Times New Roman"/>
              </a:rPr>
              <a:t> carries signals from the occipital lobe to areas within the temporal lobe. This stream is sometimes referred to as the “what pathway,” since it’s responsible for object identification and recognition. </a:t>
            </a: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20</a:t>
            </a:fld>
            <a:endParaRPr lang="en-US" altLang="en-US" dirty="0"/>
          </a:p>
        </p:txBody>
      </p:sp>
    </p:spTree>
    <p:extLst>
      <p:ext uri="{BB962C8B-B14F-4D97-AF65-F5344CB8AC3E}">
        <p14:creationId xmlns:p14="http://schemas.microsoft.com/office/powerpoint/2010/main" val="1327816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 (Coon, </a:t>
            </a:r>
            <a:r>
              <a:rPr lang="en-US" sz="1000" b="0" baseline="0" dirty="0" smtClean="0"/>
              <a:t>Figure 18.8, p. 147)</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8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Trichromatic theory </a:t>
            </a:r>
            <a:r>
              <a:rPr lang="en-US" sz="1000" b="0" dirty="0" smtClean="0"/>
              <a:t>is based on the existence of three types of cones in the retina. Each type of cone responds most to light at particular wavelengths: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Short</a:t>
            </a:r>
            <a:r>
              <a:rPr lang="en-US" sz="1000" b="0" baseline="0" dirty="0" smtClean="0"/>
              <a:t> wavelengths (blue)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Medium wavelengths (green)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Long wavelengths (red)</a:t>
            </a: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Our ultimate experience of color comes not from the response of one type of cone, but from comparisons between the responses of many cones.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If</a:t>
            </a:r>
            <a:r>
              <a:rPr lang="en-US" sz="1000" b="0" baseline="0" dirty="0" smtClean="0"/>
              <a:t> blue cones and red cones are highly active while the green cones are resting, the resulting perception will be purple.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If green cones and red cones are active while blue cones rest, the perception will be yellow.</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If all three types of cones are active, the perception is white.</a:t>
            </a: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Trichromatic theory can account for colorblindness, in which individuals lack certain types of cones.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It accounts less well for other color-related phenomenon such as colored afterimages.</a:t>
            </a: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21</a:t>
            </a:fld>
            <a:endParaRPr lang="en-US" altLang="en-US" dirty="0"/>
          </a:p>
        </p:txBody>
      </p:sp>
    </p:spTree>
    <p:extLst>
      <p:ext uri="{BB962C8B-B14F-4D97-AF65-F5344CB8AC3E}">
        <p14:creationId xmlns:p14="http://schemas.microsoft.com/office/powerpoint/2010/main" val="2258436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a:t>
            </a:r>
            <a:r>
              <a:rPr lang="en-US" sz="1000" b="0" baseline="0" dirty="0" smtClean="0"/>
              <a:t>Figure 5.13, p. 193</a:t>
            </a:r>
            <a:r>
              <a:rPr lang="en-US" sz="1000" b="1" baseline="0" dirty="0" smtClean="0"/>
              <a: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9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​If you stare at the dot in the center of the yellow, green, and black flag for a minute, then shift your gaze to the dot in the white space below, you should “see” the flag in its traditional red, white, and blue colors.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Colored afterimages</a:t>
            </a:r>
            <a:r>
              <a:rPr lang="en-US" sz="1000" b="0" i="0" u="none" strike="noStrike" kern="1200" baseline="0" dirty="0" smtClean="0">
                <a:solidFill>
                  <a:schemeClr val="tx1"/>
                </a:solidFill>
              </a:rPr>
              <a:t> demonstrate </a:t>
            </a:r>
            <a:r>
              <a:rPr lang="en-US" sz="1000" b="1" i="0" u="none" strike="noStrike" kern="1200" baseline="0" dirty="0" smtClean="0">
                <a:solidFill>
                  <a:schemeClr val="tx1"/>
                </a:solidFill>
              </a:rPr>
              <a:t>opponent process </a:t>
            </a:r>
            <a:r>
              <a:rPr lang="en-US" sz="1000" b="0" i="0" u="none" strike="noStrike" kern="1200" baseline="0" dirty="0" smtClean="0">
                <a:solidFill>
                  <a:schemeClr val="tx1"/>
                </a:solidFill>
              </a:rPr>
              <a:t>theory:</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theory proposes the existence of “opposing” color channels: a red-green channel, a blue-yellow channel, and a black-white channel.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We cannot see a color like “reddish-green” or “bluish-yellow” because the two colors share the same channel.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 Opponent process theory gets support from our understanding of the anatomy of the visual system.</a:t>
            </a:r>
          </a:p>
          <a:p>
            <a:pPr marL="628650" lvl="1" indent="-171450">
              <a:buFont typeface="Arial" panose="020B0604020202020204" pitchFamily="34" charset="0"/>
              <a:buChar char="•"/>
            </a:pPr>
            <a:r>
              <a:rPr lang="en-US" sz="1000" b="0" i="0" u="none" strike="noStrike" kern="1200" baseline="0" dirty="0" smtClean="0">
                <a:solidFill>
                  <a:schemeClr val="tx1"/>
                </a:solidFill>
              </a:rPr>
              <a:t> Groups of cells that process yellow and blue or red and green are located together.</a:t>
            </a:r>
          </a:p>
          <a:p>
            <a:pPr marL="628650" lvl="1" indent="-171450">
              <a:buFont typeface="Arial" panose="020B0604020202020204" pitchFamily="34" charset="0"/>
              <a:buChar char="•"/>
            </a:pPr>
            <a:r>
              <a:rPr lang="en-US" sz="1000" b="0" i="0" u="none" strike="noStrike" kern="1200" baseline="0" dirty="0" smtClean="0">
                <a:solidFill>
                  <a:schemeClr val="tx1"/>
                </a:solidFill>
              </a:rPr>
              <a:t> Stimulation of one color group in each pair, for instance red from the red-green pair, will reduce activity in the cells in the other group, or green in this case. </a:t>
            </a:r>
          </a:p>
          <a:p>
            <a:pPr marL="171450" lvl="0" indent="-171450">
              <a:buFont typeface="Arial" panose="020B0604020202020204" pitchFamily="34" charset="0"/>
              <a:buChar char="•"/>
            </a:pPr>
            <a:r>
              <a:rPr lang="en-US" sz="1000" b="0" i="0" u="none" strike="noStrike" kern="1200" baseline="0" dirty="0" smtClean="0">
                <a:solidFill>
                  <a:schemeClr val="tx1"/>
                </a:solidFill>
              </a:rPr>
              <a:t>Returning to our green, yellow, and black flag, by  staring at the flag, you are producing fatigue in some of your visual neurons.</a:t>
            </a:r>
          </a:p>
          <a:p>
            <a:pPr marL="628650" lvl="1" indent="-171450">
              <a:buFont typeface="Arial" panose="020B0604020202020204" pitchFamily="34" charset="0"/>
              <a:buChar char="•"/>
            </a:pPr>
            <a:r>
              <a:rPr lang="en-US" sz="1000" b="0" i="0" u="none" strike="noStrike" kern="1200" baseline="0" dirty="0" smtClean="0">
                <a:solidFill>
                  <a:schemeClr val="tx1"/>
                </a:solidFill>
              </a:rPr>
              <a:t>So fatiguing green, black, and yellow causes a rebound effect in each color channel, and your afterimage looks red, white, and blue. </a:t>
            </a:r>
          </a:p>
          <a:p>
            <a:pPr marL="0" lvl="0" indent="0">
              <a:buFont typeface="Arial" panose="020B0604020202020204" pitchFamily="34" charset="0"/>
              <a:buNone/>
            </a:pPr>
            <a:endParaRPr lang="en-US" sz="1000" b="0" i="0" u="none" strike="noStrike" kern="1200" baseline="0" dirty="0" smtClean="0">
              <a:solidFill>
                <a:schemeClr val="tx1"/>
              </a:solidFill>
            </a:endParaRPr>
          </a:p>
          <a:p>
            <a:pPr marL="0" lvl="0" indent="0">
              <a:buFont typeface="Arial" panose="020B0604020202020204" pitchFamily="34" charset="0"/>
              <a:buNone/>
            </a:pPr>
            <a:r>
              <a:rPr lang="en-US" sz="1000" b="1" i="0" u="none" strike="noStrike" kern="1200" baseline="0" dirty="0" smtClean="0">
                <a:solidFill>
                  <a:schemeClr val="tx1"/>
                </a:solidFill>
              </a:rPr>
              <a:t>Both</a:t>
            </a:r>
            <a:r>
              <a:rPr lang="en-US" sz="1000" b="0" i="0" u="none" strike="noStrike" kern="1200" baseline="0" dirty="0" smtClean="0">
                <a:solidFill>
                  <a:schemeClr val="tx1"/>
                </a:solidFill>
              </a:rPr>
              <a:t> the trichromatic and opponent-process theories are important for color vision. It’s not that one theory is correct and the other isn’t. They are complementary and operate at different points in visual processing. The trichromatic theory describes what happens at the level of rods and cones, while the opponent-process theory describes what happens in other cells of the retina, such as ganglion cells.</a:t>
            </a:r>
            <a:endParaRPr lang="en-US" sz="1000" b="1"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22</a:t>
            </a:fld>
            <a:endParaRPr lang="en-US" altLang="en-US" dirty="0"/>
          </a:p>
        </p:txBody>
      </p:sp>
    </p:spTree>
    <p:extLst>
      <p:ext uri="{BB962C8B-B14F-4D97-AF65-F5344CB8AC3E}">
        <p14:creationId xmlns:p14="http://schemas.microsoft.com/office/powerpoint/2010/main" val="2088151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(Kalat, Figure 4.15, p. 111)</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10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​These items provide a test for red-green color vision deficiency. A person with normal color vision will see a 74 in the upper figure and an 8 in the lower figure.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Color blindness </a:t>
            </a:r>
            <a:r>
              <a:rPr lang="en-US" sz="1000" b="0" i="0" u="none" strike="noStrike" kern="1200" baseline="0" dirty="0" smtClean="0">
                <a:solidFill>
                  <a:schemeClr val="tx1"/>
                </a:solidFill>
              </a:rPr>
              <a:t>is the inability to distinguish two or more shades in the color spectrum.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There are different kinds of color blindness.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Monochromats have total color blindness; their worlds look black-and-white. This kind of color blindness is rare and results from individuals having only rods or only one kind of functioning cone (instead of three).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Dichromats usually have trouble distinguishing red from green because they have just two kinds of functioning cones. This is an inherited genetic defect that results in seeing mostly shades of blue and yellow, which differs in severity.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Between 7 and 10% of males and about 0.4% of females have a form of red-green colorblindness. The reason that males are more affected than females is that the genes for the pig-ments used by red and green cones are located on the X chromosome, making red-green colorblindness a sex-linked condition.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Much smaller numbers of people lack blue cones (0.0011%) or cones altogether (0.00001%).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23</a:t>
            </a:fld>
            <a:endParaRPr lang="en-US" altLang="en-US" dirty="0"/>
          </a:p>
        </p:txBody>
      </p:sp>
    </p:spTree>
    <p:extLst>
      <p:ext uri="{BB962C8B-B14F-4D97-AF65-F5344CB8AC3E}">
        <p14:creationId xmlns:p14="http://schemas.microsoft.com/office/powerpoint/2010/main" val="1408530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(Kalat, Figure 4.16, p. 111)</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11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​If you have normal color vision, this exercise will show you what it is like to be color deficient. (Instructors may cover the two circles not being viewed for each part.)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First, stare at part a, a red field, under a bright light for about a minute. (The brighter the light and the longer you  stare, the greater the effect will be.) 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Then look at part b. Staring at the red field fatigued your long-wavelength cones, weakening your red sensation.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Now stare at part c, a green field, for about a minute.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Because you have fatigued your green cones, the figure in b will stand out even more strongly than usual. in fact certain people with red-green color deficiency may be able to see the number in b only after staring at the green circle.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24</a:t>
            </a:fld>
            <a:endParaRPr lang="en-US" altLang="en-US" dirty="0"/>
          </a:p>
        </p:txBody>
      </p:sp>
    </p:spTree>
    <p:extLst>
      <p:ext uri="{BB962C8B-B14F-4D97-AF65-F5344CB8AC3E}">
        <p14:creationId xmlns:p14="http://schemas.microsoft.com/office/powerpoint/2010/main" val="183363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Paul Dronsfield,/Alamy] (Cacioppo,</a:t>
            </a:r>
            <a:r>
              <a:rPr lang="en-US" sz="1000" b="0" baseline="0" dirty="0" smtClean="0"/>
              <a:t> Figure 5.16, p. 161)</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Vision 12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​Web designers have found colors that work for people with typical color vision and people who are colorblind. This set of colors shows how different shades would be seen by people with typical vision and by people with three of the most common forms of colorblindness. Even though these colors will be seen differently by the three groups, nobody will mistake one shade for another.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Given the rather common occurrence of colorblindness, making visual materials accessible to people with all types of color vision is a serious concern.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Color can be a very effective tool for designing exciting and engaging websites, but many graphic web designers (who typically have excellent vision themselves) fail to consider how the site might look to a person who is colorblind.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One clue for designing an accessible site can be found in other systems based on color, like traffic lights. Although most of us rely on the color information from the red, yellow, or green lights, the lights also vary in location. In other words, color should never be the only basis for extracting meaning.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 second major concern is contrast. The strong contrast between the black letters on the white pages of this book makes the text easy to read for most people. Colored text against a colored background might add interest, but runs the risk of being harder to read, especially when reds and greens are used.</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25</a:t>
            </a:fld>
            <a:endParaRPr lang="en-US" altLang="en-US" dirty="0"/>
          </a:p>
        </p:txBody>
      </p:sp>
    </p:spTree>
    <p:extLst>
      <p:ext uri="{BB962C8B-B14F-4D97-AF65-F5344CB8AC3E}">
        <p14:creationId xmlns:p14="http://schemas.microsoft.com/office/powerpoint/2010/main" val="2790984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it-IT" sz="1000" b="0" dirty="0" smtClean="0"/>
              <a:t>[© Prof. P.M. Motta/Univ. “La Sapienza,” Rome/Photo Researchers, Inc.</a:t>
            </a:r>
            <a:r>
              <a:rPr lang="en-US" sz="1000" b="0" dirty="0" smtClean="0"/>
              <a:t>] (Cacioppo, p. 176)</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Hearing 1 of 9</a:t>
            </a:r>
          </a:p>
          <a:p>
            <a:endParaRPr lang="en-US" sz="1000" b="0" dirty="0" smtClean="0"/>
          </a:p>
          <a:p>
            <a:pPr marL="0" indent="0">
              <a:buFont typeface="Arial" panose="020B0604020202020204" pitchFamily="34" charset="0"/>
              <a:buNone/>
            </a:pPr>
            <a:r>
              <a:rPr lang="en-US" sz="1000" b="0" dirty="0" smtClean="0"/>
              <a:t>The photo illustrates the movement of tiny hair cells in the inner ear that produce neural signals that travel to the brain.</a:t>
            </a:r>
          </a:p>
          <a:p>
            <a:endParaRPr lang="en-US" sz="1000" b="0" dirty="0" smtClean="0"/>
          </a:p>
          <a:p>
            <a:r>
              <a:rPr lang="en-US" sz="1000" dirty="0" smtClean="0"/>
              <a:t>This section covers:</a:t>
            </a:r>
          </a:p>
          <a:p>
            <a:pPr lvl="1" indent="-228600">
              <a:buFont typeface="Arial" panose="020B0604020202020204" pitchFamily="34" charset="0"/>
              <a:buChar char="•"/>
            </a:pPr>
            <a:r>
              <a:rPr lang="en-US" sz="1000" dirty="0" smtClean="0"/>
              <a:t>The physical stimulus for hearing</a:t>
            </a:r>
          </a:p>
          <a:p>
            <a:pPr lvl="1" indent="-228600">
              <a:buFont typeface="Arial" panose="020B0604020202020204" pitchFamily="34" charset="0"/>
              <a:buChar char="•"/>
            </a:pPr>
            <a:r>
              <a:rPr lang="en-US" sz="1000" dirty="0" smtClean="0"/>
              <a:t>The anatomy of the ear</a:t>
            </a:r>
          </a:p>
          <a:p>
            <a:pPr lvl="1" indent="-228600">
              <a:buFont typeface="Arial" panose="020B0604020202020204" pitchFamily="34" charset="0"/>
              <a:buChar char="•"/>
            </a:pPr>
            <a:r>
              <a:rPr lang="en-US" sz="1000" dirty="0" smtClean="0"/>
              <a:t>Types of deafness</a:t>
            </a:r>
          </a:p>
          <a:p>
            <a:pPr lvl="1" indent="-228600">
              <a:buFont typeface="Arial" panose="020B0604020202020204" pitchFamily="34" charset="0"/>
              <a:buChar char="•"/>
            </a:pPr>
            <a:endParaRPr lang="en-US" sz="1000" dirty="0" smtClean="0"/>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26</a:t>
            </a:fld>
            <a:endParaRPr lang="en-US" altLang="en-US" dirty="0"/>
          </a:p>
        </p:txBody>
      </p:sp>
    </p:spTree>
    <p:extLst>
      <p:ext uri="{BB962C8B-B14F-4D97-AF65-F5344CB8AC3E}">
        <p14:creationId xmlns:p14="http://schemas.microsoft.com/office/powerpoint/2010/main" val="1572836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a:t>
            </a:r>
            <a:r>
              <a:rPr lang="en-US" sz="1000" b="0" dirty="0" err="1" smtClean="0"/>
              <a:t>Cacioppo</a:t>
            </a:r>
            <a:r>
              <a:rPr lang="en-US" sz="1000" b="0" dirty="0" smtClean="0"/>
              <a:t>,</a:t>
            </a:r>
            <a:r>
              <a:rPr lang="en-US" sz="1000" b="0" baseline="0" dirty="0" smtClean="0"/>
              <a:t> </a:t>
            </a:r>
            <a:r>
              <a:rPr lang="en-US" sz="1000" b="0" dirty="0" smtClean="0"/>
              <a:t>Figure 5.31, p. 173)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Hearing 2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Like the light energy we see, sound waves are characterized by </a:t>
            </a:r>
            <a:r>
              <a:rPr lang="en-US" sz="1000" b="1" dirty="0" smtClean="0"/>
              <a:t>frequency</a:t>
            </a:r>
            <a:r>
              <a:rPr lang="en-US" sz="1000" b="0" dirty="0" smtClean="0"/>
              <a:t> and </a:t>
            </a:r>
            <a:r>
              <a:rPr lang="en-US" sz="1000" b="1" dirty="0" smtClean="0"/>
              <a:t>amplitude.</a:t>
            </a:r>
            <a:r>
              <a:rPr lang="en-US" sz="1000" b="0" dirty="0" smtClean="0"/>
              <a:t> We perceive frequency as the pitch of the sound (high or low, measured in Hertz, or Hz) and we perceive amplitude as the loudness of the sound, measured in decibels (dB).</a:t>
            </a:r>
          </a:p>
          <a:p>
            <a:pPr marL="171450" indent="-171450">
              <a:buFont typeface="Arial" panose="020B0604020202020204" pitchFamily="34" charset="0"/>
              <a:buChar char="•"/>
            </a:pPr>
            <a:r>
              <a:rPr lang="en-US" sz="1000" dirty="0" smtClean="0"/>
              <a:t>Sound waves have  different amplitudes and frequencies.</a:t>
            </a:r>
          </a:p>
          <a:p>
            <a:pPr marL="171450" indent="-171450">
              <a:buFont typeface="Arial" panose="020B0604020202020204" pitchFamily="34" charset="0"/>
              <a:buChar char="•"/>
            </a:pPr>
            <a:r>
              <a:rPr lang="en-US" sz="1000" dirty="0" smtClean="0"/>
              <a:t>The amplitude of the wave is encoded as loudness or intensity and the </a:t>
            </a:r>
            <a:r>
              <a:rPr lang="en-US" sz="1000" b="1" dirty="0" smtClean="0"/>
              <a:t>frequency </a:t>
            </a:r>
            <a:r>
              <a:rPr lang="en-US" sz="1000" dirty="0" smtClean="0"/>
              <a:t>of the wave as pitch.</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sound, amplitude is usually measured in units called decibels (dB), and frequency is measured in cycles per second, or Hertz.</a:t>
            </a:r>
            <a:endParaRPr lang="en-US" sz="100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High-amplitude waves are perceived as loud, and low-amplitude waves are perceived as soft.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High-frequency waves (many cycles per unit of time) are perceived as high pitched, whereas low-frequency sounds are low pitched.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Most sounds that we hear are complex combinations of waves.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 wave with only one frequency is known as a pure tone, but these rarely occur in nature. The tuning fork used by a piano tuner produces pure tones.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 complex tone combining multiple waves is perceived as having a characteristic quality, or timbre.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same note played by a piano, clarinet, and violin will sound very different due to each instrument’s ability to produce different timbres.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27</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dirty="0" smtClean="0"/>
              <a:t>IMAGE:</a:t>
            </a:r>
            <a:r>
              <a:rPr lang="en-US" sz="1000" b="1" baseline="0" dirty="0" smtClean="0"/>
              <a:t> </a:t>
            </a:r>
            <a:r>
              <a:rPr lang="en-US" sz="1000" dirty="0" smtClean="0"/>
              <a:t>[</a:t>
            </a:r>
            <a:r>
              <a:rPr lang="en-US" sz="1200" b="0" i="0" u="none" strike="noStrike" kern="1200" baseline="0" dirty="0" smtClean="0">
                <a:solidFill>
                  <a:schemeClr val="tx1"/>
                </a:solidFill>
                <a:latin typeface="+mn-lt"/>
                <a:ea typeface="MS PGothic" panose="020B0600070205080204" pitchFamily="34" charset="-128"/>
                <a:cs typeface="+mn-cs"/>
              </a:rPr>
              <a:t>© Cengage Learning®; photos, left to right: </a:t>
            </a:r>
            <a:r>
              <a:rPr lang="en-US" sz="1200" b="0" i="0" u="none" strike="noStrike" kern="1200" baseline="0" dirty="0" err="1" smtClean="0">
                <a:solidFill>
                  <a:schemeClr val="tx1"/>
                </a:solidFill>
                <a:latin typeface="+mn-lt"/>
                <a:ea typeface="MS PGothic" panose="020B0600070205080204" pitchFamily="34" charset="-128"/>
                <a:cs typeface="+mn-cs"/>
              </a:rPr>
              <a:t>PathDoc</a:t>
            </a:r>
            <a:r>
              <a:rPr lang="en-US" sz="1200" b="0" i="0" u="none" strike="noStrike" kern="1200" baseline="0" dirty="0" smtClean="0">
                <a:solidFill>
                  <a:schemeClr val="tx1"/>
                </a:solidFill>
                <a:latin typeface="+mn-lt"/>
                <a:ea typeface="MS PGothic" panose="020B0600070205080204" pitchFamily="34" charset="-128"/>
                <a:cs typeface="+mn-cs"/>
              </a:rPr>
              <a:t> /Shutterstock.com; Mike Hill/</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1200" b="0" i="0" u="none" strike="noStrike" kern="1200" baseline="0" dirty="0" smtClean="0">
                <a:solidFill>
                  <a:schemeClr val="tx1"/>
                </a:solidFill>
                <a:latin typeface="+mn-lt"/>
                <a:ea typeface="MS PGothic" panose="020B0600070205080204" pitchFamily="34" charset="-128"/>
                <a:cs typeface="+mn-cs"/>
              </a:rPr>
              <a:t>; Eric </a:t>
            </a:r>
            <a:r>
              <a:rPr lang="en-US" sz="1200" b="0" i="0" u="none" strike="noStrike" kern="1200" baseline="0" dirty="0" err="1" smtClean="0">
                <a:solidFill>
                  <a:schemeClr val="tx1"/>
                </a:solidFill>
                <a:latin typeface="+mn-lt"/>
                <a:ea typeface="MS PGothic" panose="020B0600070205080204" pitchFamily="34" charset="-128"/>
                <a:cs typeface="+mn-cs"/>
              </a:rPr>
              <a:t>Carr</a:t>
            </a:r>
            <a:r>
              <a:rPr lang="en-US" sz="1200" b="0" i="0" u="none" strike="noStrike" kern="1200" baseline="0" dirty="0" smtClean="0">
                <a:solidFill>
                  <a:schemeClr val="tx1"/>
                </a:solidFill>
                <a:latin typeface="+mn-lt"/>
                <a:ea typeface="MS PGothic" panose="020B0600070205080204" pitchFamily="34" charset="-128"/>
                <a:cs typeface="+mn-cs"/>
              </a:rPr>
              <a:t>/</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1200" b="0" i="0" u="none" strike="noStrike" kern="1200" baseline="0" dirty="0" smtClean="0">
                <a:solidFill>
                  <a:schemeClr val="tx1"/>
                </a:solidFill>
                <a:latin typeface="+mn-lt"/>
                <a:ea typeface="MS PGothic" panose="020B0600070205080204" pitchFamily="34" charset="-128"/>
                <a:cs typeface="+mn-cs"/>
              </a:rPr>
              <a:t>, Erik Lam/</a:t>
            </a:r>
            <a:r>
              <a:rPr lang="en-US" sz="1200" b="0" i="0" u="none" strike="noStrike" kern="1200" baseline="0" dirty="0" err="1" smtClean="0">
                <a:solidFill>
                  <a:schemeClr val="tx1"/>
                </a:solidFill>
                <a:latin typeface="+mn-lt"/>
                <a:ea typeface="MS PGothic" panose="020B0600070205080204" pitchFamily="34" charset="-128"/>
                <a:cs typeface="+mn-cs"/>
              </a:rPr>
              <a:t>Shutterstock</a:t>
            </a:r>
            <a:r>
              <a:rPr lang="en-US" sz="1200" b="0" i="0" u="none" strike="noStrike" kern="1200" baseline="0" dirty="0" smtClean="0">
                <a:solidFill>
                  <a:schemeClr val="tx1"/>
                </a:solidFill>
                <a:latin typeface="+mn-lt"/>
                <a:ea typeface="MS PGothic" panose="020B0600070205080204" pitchFamily="34" charset="-128"/>
                <a:cs typeface="+mn-cs"/>
              </a:rPr>
              <a:t>; Keith J. Smith/</a:t>
            </a:r>
            <a:r>
              <a:rPr lang="en-US" sz="1200" b="0" i="0" u="none" strike="noStrike" kern="1200" baseline="0" dirty="0" err="1" smtClean="0">
                <a:solidFill>
                  <a:schemeClr val="tx1"/>
                </a:solidFill>
                <a:latin typeface="+mn-lt"/>
                <a:ea typeface="MS PGothic" panose="020B0600070205080204" pitchFamily="34" charset="-128"/>
                <a:cs typeface="+mn-cs"/>
              </a:rPr>
              <a:t>Alamy</a:t>
            </a:r>
            <a:r>
              <a:rPr lang="en-US" sz="1200" b="0" i="0" u="none" strike="noStrike" kern="1200" baseline="0" dirty="0" smtClean="0">
                <a:solidFill>
                  <a:schemeClr val="tx1"/>
                </a:solidFill>
                <a:latin typeface="+mn-lt"/>
                <a:ea typeface="MS PGothic" panose="020B0600070205080204" pitchFamily="34" charset="-128"/>
                <a:cs typeface="+mn-cs"/>
              </a:rPr>
              <a:t>; Matthias </a:t>
            </a:r>
            <a:r>
              <a:rPr lang="en-US" sz="1200" b="0" i="0" u="none" strike="noStrike" kern="1200" baseline="0" dirty="0" err="1" smtClean="0">
                <a:solidFill>
                  <a:schemeClr val="tx1"/>
                </a:solidFill>
                <a:latin typeface="+mn-lt"/>
                <a:ea typeface="MS PGothic" panose="020B0600070205080204" pitchFamily="34" charset="-128"/>
                <a:cs typeface="+mn-cs"/>
              </a:rPr>
              <a:t>Clamer</a:t>
            </a:r>
            <a:r>
              <a:rPr lang="en-US" sz="1200" b="0" i="0" u="none" strike="noStrike" kern="1200" baseline="0" dirty="0" smtClean="0">
                <a:solidFill>
                  <a:schemeClr val="tx1"/>
                </a:solidFill>
                <a:latin typeface="+mn-lt"/>
                <a:ea typeface="MS PGothic" panose="020B0600070205080204" pitchFamily="34" charset="-128"/>
                <a:cs typeface="+mn-cs"/>
              </a:rPr>
              <a:t>/Stone/Getty Images</a:t>
            </a:r>
            <a:r>
              <a:rPr lang="en-US" sz="1000" dirty="0" smtClean="0"/>
              <a:t>] (Cacioppo, </a:t>
            </a:r>
            <a:r>
              <a:rPr lang="en-US" sz="1000" b="0" baseline="0" dirty="0" smtClean="0"/>
              <a:t>Figure 5.32, p. 174)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Hearing 3 of 9</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t>Ultrasounds are above the range of human hearing, and infrasounds are below the range of human hearing.</a:t>
            </a:r>
          </a:p>
          <a:p>
            <a:pPr marL="171450" indent="-171450">
              <a:buFont typeface="Arial" panose="020B0604020202020204" pitchFamily="34" charset="0"/>
              <a:buChar char="•"/>
            </a:pPr>
            <a:r>
              <a:rPr lang="en-US" sz="1000" dirty="0" smtClean="0"/>
              <a:t>As we observed in the case of the light spectrum, parts of the auditory spectrum are outside the range of human hearing. </a:t>
            </a:r>
          </a:p>
          <a:p>
            <a:pPr marL="171450" indent="-171450">
              <a:buFont typeface="Arial" panose="020B0604020202020204" pitchFamily="34" charset="0"/>
              <a:buChar char="•"/>
            </a:pPr>
            <a:r>
              <a:rPr lang="en-US" sz="1000" dirty="0" smtClean="0"/>
              <a:t>Ultrasound stimuli occur at frequencies above the range of human hearing, beginning at about 20,000 Hz. </a:t>
            </a:r>
          </a:p>
          <a:p>
            <a:pPr marL="628650" lvl="1" indent="-171450">
              <a:buFont typeface="Arial" panose="020B0604020202020204" pitchFamily="34" charset="0"/>
              <a:buChar char="•"/>
            </a:pPr>
            <a:r>
              <a:rPr lang="en-US" sz="1000" dirty="0" smtClean="0"/>
              <a:t>Ultrasound can be used to clean jewelry or your teeth or to produce noninvasive medical images. </a:t>
            </a:r>
          </a:p>
          <a:p>
            <a:pPr marL="171450" indent="-171450">
              <a:buFont typeface="Arial" panose="020B0604020202020204" pitchFamily="34" charset="0"/>
              <a:buChar char="•"/>
            </a:pPr>
            <a:r>
              <a:rPr lang="en-US" sz="1000" dirty="0" smtClean="0"/>
              <a:t>Infrasound refers to frequencies below the range of human hearing, or less than 20 Hz. </a:t>
            </a:r>
          </a:p>
          <a:p>
            <a:pPr marL="628650" lvl="1" indent="-171450">
              <a:buFont typeface="Arial" panose="020B0604020202020204" pitchFamily="34" charset="0"/>
              <a:buChar char="•"/>
            </a:pPr>
            <a:r>
              <a:rPr lang="en-US" sz="1000" dirty="0" smtClean="0"/>
              <a:t>Many animals, including elephants and marine mammals, use infrasound for communication. </a:t>
            </a:r>
          </a:p>
          <a:p>
            <a:pPr marL="628650" lvl="1" indent="-171450">
              <a:buFont typeface="Arial" panose="020B0604020202020204" pitchFamily="34" charset="0"/>
              <a:buChar char="•"/>
            </a:pPr>
            <a:r>
              <a:rPr lang="en-US" sz="1000" dirty="0" smtClean="0"/>
              <a:t>Infrasound is particularly effective in water, as it allows sound to travel for very long distances. </a:t>
            </a:r>
          </a:p>
          <a:p>
            <a:pPr marL="628650" lvl="1" indent="-171450">
              <a:buFont typeface="Arial" panose="020B0604020202020204" pitchFamily="34" charset="0"/>
              <a:buChar char="•"/>
            </a:pPr>
            <a:r>
              <a:rPr lang="en-US" sz="1000" dirty="0" smtClean="0"/>
              <a:t>In humans, however, infrasound stimuli produce dizziness, nausea, uncontrolled bowel movements, and other unpleasant symptoms and are under study as a possible means of nonlethal crowd control. </a:t>
            </a:r>
            <a:endParaRPr lang="en-US" sz="10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28</a:t>
            </a:fld>
            <a:endParaRPr lang="en-US" altLang="en-US" dirty="0"/>
          </a:p>
        </p:txBody>
      </p:sp>
    </p:spTree>
    <p:extLst>
      <p:ext uri="{BB962C8B-B14F-4D97-AF65-F5344CB8AC3E}">
        <p14:creationId xmlns:p14="http://schemas.microsoft.com/office/powerpoint/2010/main" val="2487098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Argosy Publishing, Inc.] (Cacioppo, Figure 5.33, p. 175)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Hearing 4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human ear is divided into the outer, middle, and inner ear.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outer ear </a:t>
            </a:r>
            <a:r>
              <a:rPr lang="en-US" sz="1000" b="0" i="0" u="none" strike="noStrike" kern="1200" baseline="0" dirty="0" smtClean="0">
                <a:solidFill>
                  <a:schemeClr val="tx1"/>
                </a:solidFill>
              </a:rPr>
              <a:t>consists of the structures that are visible outside the body. </a:t>
            </a:r>
          </a:p>
          <a:p>
            <a:pPr marL="628650" lvl="1" indent="-171450">
              <a:buFont typeface="Arial" panose="020B0604020202020204" pitchFamily="34" charset="0"/>
              <a:buChar char="•"/>
              <a:defRP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pinna</a:t>
            </a:r>
            <a:r>
              <a:rPr lang="en-US" sz="1000" b="0" i="0" u="none" strike="noStrike" kern="1200" baseline="0" dirty="0" smtClean="0">
                <a:solidFill>
                  <a:schemeClr val="tx1"/>
                </a:solidFill>
              </a:rPr>
              <a:t>, the outer visible structure of the ear, collects and focuses sounds like a funnel. </a:t>
            </a:r>
          </a:p>
          <a:p>
            <a:pPr marL="628650" lvl="1" indent="-171450">
              <a:buFont typeface="Arial" panose="020B0604020202020204" pitchFamily="34" charset="0"/>
              <a:buChar char="•"/>
              <a:defRPr/>
            </a:pPr>
            <a:r>
              <a:rPr lang="en-US" sz="1000" b="0" i="0" u="none" strike="noStrike" kern="1200" baseline="0" dirty="0" smtClean="0">
                <a:solidFill>
                  <a:schemeClr val="tx1"/>
                </a:solidFill>
              </a:rPr>
              <a:t>In addition, the pinna helps us localize sounds as being above or below the head. </a:t>
            </a:r>
          </a:p>
          <a:p>
            <a:pPr marL="628650" lvl="1" indent="-171450">
              <a:buFont typeface="Arial" panose="020B0604020202020204" pitchFamily="34" charset="0"/>
              <a:buChar char="•"/>
              <a:defRPr/>
            </a:pPr>
            <a:r>
              <a:rPr lang="en-US" sz="1000" b="0" i="0" u="none" strike="noStrike" kern="1200" baseline="0" dirty="0" smtClean="0">
                <a:solidFill>
                  <a:schemeClr val="tx1"/>
                </a:solidFill>
              </a:rPr>
              <a:t>Sounds collected by the pinna are channeled through the </a:t>
            </a:r>
            <a:r>
              <a:rPr lang="en-US" sz="1000" b="1" i="0" u="none" strike="noStrike" kern="1200" baseline="0" dirty="0" smtClean="0">
                <a:solidFill>
                  <a:schemeClr val="tx1"/>
                </a:solidFill>
              </a:rPr>
              <a:t>auditory canal</a:t>
            </a:r>
            <a:r>
              <a:rPr lang="en-US" sz="1000" b="0" i="0" u="none" strike="noStrike" kern="1200" baseline="0" dirty="0" smtClean="0">
                <a:solidFill>
                  <a:schemeClr val="tx1"/>
                </a:solidFill>
              </a:rPr>
              <a:t>, which ends at the </a:t>
            </a:r>
            <a:r>
              <a:rPr lang="en-US" sz="1000" b="1" i="0" u="none" strike="noStrike" kern="1200" baseline="0" dirty="0" smtClean="0">
                <a:solidFill>
                  <a:schemeClr val="tx1"/>
                </a:solidFill>
              </a:rPr>
              <a:t>tympanic membrane, or eardrum</a:t>
            </a:r>
            <a:r>
              <a:rPr lang="en-US" sz="1000" b="0" i="0" u="none" strike="noStrike" kern="1200" baseline="0" dirty="0" smtClean="0">
                <a:solidFill>
                  <a:schemeClr val="tx1"/>
                </a:solidFill>
              </a:rPr>
              <a:t>, at the boundary between the outer and </a:t>
            </a:r>
            <a:r>
              <a:rPr lang="en-US" sz="1000" b="1" i="0" u="none" strike="noStrike" kern="1200" baseline="0" dirty="0" smtClean="0">
                <a:solidFill>
                  <a:schemeClr val="tx1"/>
                </a:solidFill>
              </a:rPr>
              <a:t>middle ear</a:t>
            </a:r>
            <a:r>
              <a:rPr lang="en-US" sz="1000" b="0" i="0" u="none" strike="noStrike" kern="1200" baseline="0" dirty="0" smtClean="0">
                <a:solidFill>
                  <a:schemeClr val="tx1"/>
                </a:solidFill>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boundary between the </a:t>
            </a:r>
            <a:r>
              <a:rPr lang="en-US" sz="1000" b="1" i="0" u="none" strike="noStrike" kern="1200" baseline="0" dirty="0" smtClean="0">
                <a:solidFill>
                  <a:schemeClr val="tx1"/>
                </a:solidFill>
              </a:rPr>
              <a:t>outer and middle ear </a:t>
            </a:r>
            <a:r>
              <a:rPr lang="en-US" sz="1000" b="0" i="0" u="none" strike="noStrike" kern="1200" baseline="0" dirty="0" smtClean="0">
                <a:solidFill>
                  <a:schemeClr val="tx1"/>
                </a:solidFill>
              </a:rPr>
              <a:t>is formed by the </a:t>
            </a:r>
            <a:r>
              <a:rPr lang="en-US" sz="1000" b="1" i="0" u="none" strike="noStrike" kern="1200" baseline="0" dirty="0" smtClean="0">
                <a:solidFill>
                  <a:schemeClr val="tx1"/>
                </a:solidFill>
              </a:rPr>
              <a:t>tympanic membrane </a:t>
            </a:r>
            <a:r>
              <a:rPr lang="en-US" sz="1000" b="0" i="0" u="none" strike="noStrike" kern="1200" baseline="0" dirty="0" smtClean="0">
                <a:solidFill>
                  <a:schemeClr val="tx1"/>
                </a:solidFill>
              </a:rPr>
              <a:t>and the boundary between the </a:t>
            </a:r>
            <a:r>
              <a:rPr lang="en-US" sz="1000" b="1" i="0" u="none" strike="noStrike" kern="1200" baseline="0" dirty="0" smtClean="0">
                <a:solidFill>
                  <a:schemeClr val="tx1"/>
                </a:solidFill>
              </a:rPr>
              <a:t>middle and inner ear </a:t>
            </a:r>
            <a:r>
              <a:rPr lang="en-US" sz="1000" b="0" i="0" u="none" strike="noStrike" kern="1200" baseline="0" dirty="0" smtClean="0">
                <a:solidFill>
                  <a:schemeClr val="tx1"/>
                </a:solidFill>
              </a:rPr>
              <a:t>is formed by another membrane, the oval window.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a:t>
            </a:r>
            <a:r>
              <a:rPr lang="en-US" sz="1000" b="1" i="0" u="none" strike="noStrike" kern="1200" baseline="0" dirty="0" err="1" smtClean="0">
                <a:solidFill>
                  <a:schemeClr val="tx1"/>
                </a:solidFill>
              </a:rPr>
              <a:t>ossicles</a:t>
            </a:r>
            <a:r>
              <a:rPr lang="en-US" sz="1000" b="0" i="0" u="none" strike="noStrike" kern="1200" baseline="0" dirty="0" smtClean="0">
                <a:solidFill>
                  <a:schemeClr val="tx1"/>
                </a:solidFill>
              </a:rPr>
              <a:t>, a series of three tiny bones, occupies the gap between the tympanic membrane and the oval window. Generally, these bones are referred to as the </a:t>
            </a:r>
            <a:r>
              <a:rPr lang="en-US" sz="1000" b="0" i="1" u="none" strike="noStrike" kern="1200" baseline="0" dirty="0" smtClean="0">
                <a:solidFill>
                  <a:schemeClr val="tx1"/>
                </a:solidFill>
              </a:rPr>
              <a:t>malleus (hammer)</a:t>
            </a:r>
            <a:r>
              <a:rPr lang="en-US" sz="1000" b="0" i="0" u="none" strike="noStrike" kern="1200" baseline="0" dirty="0" smtClean="0">
                <a:solidFill>
                  <a:schemeClr val="tx1"/>
                </a:solidFill>
              </a:rPr>
              <a:t>,</a:t>
            </a:r>
            <a:r>
              <a:rPr lang="en-US" sz="1000" b="0" i="1" u="none" strike="noStrike" kern="1200" baseline="0" dirty="0" smtClean="0">
                <a:solidFill>
                  <a:schemeClr val="tx1"/>
                </a:solidFill>
              </a:rPr>
              <a:t> incus (anvil)</a:t>
            </a:r>
            <a:r>
              <a:rPr lang="en-US" sz="1000" b="0" i="0" u="none" strike="noStrike" kern="1200" baseline="0" dirty="0" smtClean="0">
                <a:solidFill>
                  <a:schemeClr val="tx1"/>
                </a:solidFill>
              </a:rPr>
              <a:t>, and </a:t>
            </a:r>
            <a:r>
              <a:rPr lang="en-US" sz="1000" b="0" i="1" u="none" strike="noStrike" kern="1200" baseline="0" dirty="0" smtClean="0">
                <a:solidFill>
                  <a:schemeClr val="tx1"/>
                </a:solidFill>
              </a:rPr>
              <a:t>stapes (stirrup).</a:t>
            </a:r>
            <a:endParaRPr lang="en-US" sz="1000" b="0" i="0" u="none" strike="noStrike" kern="1200" baseline="0" dirty="0" smtClean="0">
              <a:solidFill>
                <a:schemeClr val="tx1"/>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purpose of the ossicles is to amplify sound energy as it’s transferred from the air of the outer and middle ear to the fluid found in the inner ear.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Sound waves are weakened as they move from air to water. Without the amplification provided by these small bones, we would lose a large amount of sound energy as the sound waves moved from air to liquid within the ear. </a:t>
            </a:r>
          </a:p>
          <a:p>
            <a:pPr marL="171450" indent="-171450">
              <a:buFont typeface="Arial" panose="020B0604020202020204" pitchFamily="34" charset="0"/>
              <a:buChar char="•"/>
              <a:defRP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inner ear </a:t>
            </a:r>
            <a:r>
              <a:rPr lang="en-US" sz="1000" b="0" i="0" u="none" strike="noStrike" kern="1200" baseline="0" dirty="0" smtClean="0">
                <a:solidFill>
                  <a:schemeClr val="tx1"/>
                </a:solidFill>
              </a:rPr>
              <a:t>contains two sets of fluid-filled cavities embedded in the bone of the skull. </a:t>
            </a:r>
          </a:p>
          <a:p>
            <a:pPr marL="628650" lvl="1" indent="-171450">
              <a:buFont typeface="Arial" panose="020B0604020202020204" pitchFamily="34" charset="0"/>
              <a:buChar char="•"/>
              <a:defRPr/>
            </a:pPr>
            <a:r>
              <a:rPr lang="en-US" sz="1000" b="0" i="0" u="none" strike="noStrike" kern="1200" baseline="0" dirty="0" smtClean="0">
                <a:solidFill>
                  <a:schemeClr val="tx1"/>
                </a:solidFill>
              </a:rPr>
              <a:t>One set is part of the vestibular system. </a:t>
            </a:r>
          </a:p>
          <a:p>
            <a:pPr marL="628650" lvl="1" indent="-171450">
              <a:buFont typeface="Arial" panose="020B0604020202020204" pitchFamily="34" charset="0"/>
              <a:buChar char="•"/>
              <a:defRPr/>
            </a:pPr>
            <a:r>
              <a:rPr lang="en-US" sz="1000" b="0" i="0" u="none" strike="noStrike" kern="1200" baseline="0" dirty="0" smtClean="0">
                <a:solidFill>
                  <a:schemeClr val="tx1"/>
                </a:solidFill>
              </a:rPr>
              <a:t>The other set is the </a:t>
            </a:r>
            <a:r>
              <a:rPr lang="en-US" sz="1000" b="1" i="0" u="none" strike="noStrike" kern="1200" baseline="0" dirty="0" smtClean="0">
                <a:solidFill>
                  <a:schemeClr val="tx1"/>
                </a:solidFill>
              </a:rPr>
              <a:t>cochlea</a:t>
            </a:r>
            <a:r>
              <a:rPr lang="en-US" sz="1000" b="0" i="0" u="none" strike="noStrike" kern="1200" baseline="0" dirty="0" smtClean="0">
                <a:solidFill>
                  <a:schemeClr val="tx1"/>
                </a:solidFill>
              </a:rPr>
              <a:t>, from the Greek word for “snail.”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When rolled up like a snail shell, the human cochlea is about the size of a pea.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cochlea contains specialized receptor cells that respond to vibrations transmitted to the inner ear.</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29</a:t>
            </a:fld>
            <a:endParaRPr lang="en-US" altLang="en-US" dirty="0"/>
          </a:p>
        </p:txBody>
      </p:sp>
    </p:spTree>
    <p:extLst>
      <p:ext uri="{BB962C8B-B14F-4D97-AF65-F5344CB8AC3E}">
        <p14:creationId xmlns:p14="http://schemas.microsoft.com/office/powerpoint/2010/main" val="673856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dirty="0" smtClean="0"/>
              <a:t>IMAGE: </a:t>
            </a:r>
            <a:r>
              <a:rPr lang="en-US" sz="1000" b="0" i="0" dirty="0" smtClean="0"/>
              <a:t>[©</a:t>
            </a:r>
            <a:r>
              <a:rPr lang="en-US" sz="1000" b="0" i="0" baseline="0" dirty="0" smtClean="0"/>
              <a:t> </a:t>
            </a:r>
            <a:r>
              <a:rPr lang="en-US" sz="1200" b="0" i="0" u="none" strike="noStrike" kern="1200" baseline="0" dirty="0" smtClean="0">
                <a:solidFill>
                  <a:schemeClr val="tx1"/>
                </a:solidFill>
                <a:latin typeface="+mn-lt"/>
                <a:ea typeface="MS PGothic" panose="020B0600070205080204" pitchFamily="34" charset="-128"/>
                <a:cs typeface="+mn-cs"/>
              </a:rPr>
              <a:t>iStockphoto.com/AnthiaCumming; © Ilya Andriyanov/</a:t>
            </a:r>
          </a:p>
          <a:p>
            <a:r>
              <a:rPr lang="en-US" sz="1200" b="0" i="0" u="none" strike="noStrike" kern="1200" baseline="0" dirty="0" smtClean="0">
                <a:solidFill>
                  <a:schemeClr val="tx1"/>
                </a:solidFill>
                <a:latin typeface="+mn-lt"/>
                <a:ea typeface="MS PGothic" panose="020B0600070205080204" pitchFamily="34" charset="-128"/>
                <a:cs typeface="+mn-cs"/>
              </a:rPr>
              <a:t>Shutterstock.com; James Steidl/Photos .com; Xiaofeng Luo/Photos.com; © fusebulb /Shutterstock.com</a:t>
            </a:r>
            <a:r>
              <a:rPr lang="en-US" sz="1000" b="0" i="0" dirty="0" smtClean="0"/>
              <a:t>] Figure</a:t>
            </a:r>
            <a:r>
              <a:rPr lang="en-US" sz="1000" b="0" i="0" baseline="0" dirty="0" smtClean="0"/>
              <a:t> 4.2 (Bernstein,</a:t>
            </a:r>
            <a:r>
              <a:rPr lang="en-US" sz="1000" b="0" i="0" dirty="0" smtClean="0"/>
              <a:t> p. 89)</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3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r>
              <a:rPr lang="en-US" sz="1200" b="0" i="0" u="none" strike="noStrike" kern="1200" baseline="0" dirty="0" smtClean="0">
                <a:solidFill>
                  <a:schemeClr val="tx1"/>
                </a:solidFill>
                <a:latin typeface="+mn-lt"/>
                <a:ea typeface="MS PGothic" panose="020B0600070205080204" pitchFamily="34" charset="-128"/>
                <a:cs typeface="+mn-cs"/>
              </a:rPr>
              <a:t>Objects in the world generate energy that is focused by accessory structures and detected by sensory receptors, which convert the energy into neural signals. </a:t>
            </a:r>
          </a:p>
          <a:p>
            <a:r>
              <a:rPr lang="en-US" sz="1200" b="0" i="0" u="none" strike="noStrike" kern="1200" baseline="0" dirty="0" smtClean="0">
                <a:solidFill>
                  <a:schemeClr val="tx1"/>
                </a:solidFill>
                <a:latin typeface="+mn-lt"/>
                <a:ea typeface="MS PGothic" panose="020B0600070205080204" pitchFamily="34" charset="-128"/>
                <a:cs typeface="+mn-cs"/>
              </a:rPr>
              <a:t>The signals are then relayed through parts of the brain, which processes them into perceptual experiences.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201643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(Kalat, Figure 4.18, p. 114)</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Hearing 5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​Sound​ waves​ vibrate ​the​ eardrum​.​ Three​ tiny​ bones ​convert​ the ​eardrum’s ​vibrations ​into​ vibrations​ in ​the ​fluid-filled​cochlea​.​</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These ​vibrations​ displace​ hair​ cells​ along ​the ​basilar​ membrane ​in​ the ​cochlea.​ Here, ​the ​dimensions ​of ​the ​cochlea ​have ​been ​changed​ to​ make ​the ​principles​ clear.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cochlea is a very complex structure, which is better understood if we pretend to unroll it.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cochlea may be divided into three parallel chambers divided from one another by membranes.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Two of these chambers, the vestibular canal and the tympanic canal, are connected at the apex of the cochlea, or the point farthest from the oval window.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Vibrations transmitted by the bones of the middle ear to the oval window produce waves in the fluid of the vestibular canal that travel around the apex and back through the tympanic canal.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Lying between the vestibular and tympanic canals is the cochlear duct. The cochlear duct is separated from the tympanic canal by the </a:t>
            </a:r>
            <a:r>
              <a:rPr lang="en-US" sz="1000" b="1" i="0" u="none" strike="noStrike" kern="1200" baseline="0" dirty="0" smtClean="0">
                <a:solidFill>
                  <a:schemeClr val="tx1"/>
                </a:solidFill>
              </a:rPr>
              <a:t>basilar membrane</a:t>
            </a:r>
            <a:r>
              <a:rPr lang="en-US" sz="10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Resting on top of the basilar membrane is the organ of Corti, which contains many rows of </a:t>
            </a:r>
            <a:r>
              <a:rPr lang="en-US" sz="1000" b="1" i="0" u="none" strike="noStrike" kern="1200" baseline="0" dirty="0" smtClean="0">
                <a:solidFill>
                  <a:schemeClr val="tx1"/>
                </a:solidFill>
              </a:rPr>
              <a:t>hair cells </a:t>
            </a:r>
            <a:r>
              <a:rPr lang="en-US" sz="1000" b="0" i="0" u="none" strike="noStrike" kern="1200" baseline="0" dirty="0" smtClean="0">
                <a:solidFill>
                  <a:schemeClr val="tx1"/>
                </a:solidFill>
              </a:rPr>
              <a:t>that transduce sound energy into neural signals.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Each human ear has about 15,500 of these hair cells.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30</a:t>
            </a:fld>
            <a:endParaRPr lang="en-US" altLang="en-US" dirty="0"/>
          </a:p>
        </p:txBody>
      </p:sp>
    </p:spTree>
    <p:extLst>
      <p:ext uri="{BB962C8B-B14F-4D97-AF65-F5344CB8AC3E}">
        <p14:creationId xmlns:p14="http://schemas.microsoft.com/office/powerpoint/2010/main" val="3808831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Figure 5.35, p. 176)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Hearing 6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The </a:t>
            </a:r>
            <a:r>
              <a:rPr lang="en-US" sz="1000" b="1" dirty="0" smtClean="0"/>
              <a:t>primary auditory cortex </a:t>
            </a:r>
            <a:r>
              <a:rPr lang="en-US" sz="1000" b="0" dirty="0" smtClean="0"/>
              <a:t>is located in the temporal lobe.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Bending the hair cells stimulates the release of neurotransmitters onto the cells of the auditory nerve.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One branch of each auditory nerve cell makes contact with the hair cells while the other branch proceeds to the medulla of the brainstem.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From the medulla, sound information is sent to the midbrain, which manages reflexive responses to sound, as in turning toward the source of a loud noise.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addition, the midbrain participates in sound localization, or the identification of a source of sound.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midbrain passes information along to the thalamus, which in turn sends sound information to the primary auditory cortex, located in the temporal lobe.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primary auditory cortex conducts the first basic analysis of the wavelengths and amplitudes of incoming information.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Surrounding the primary auditory cortex are areas of secondary auditory cortex that respond to complex types of stimuli, like clicks, noise, and sounds having particular patterns.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31</a:t>
            </a:fld>
            <a:endParaRPr lang="en-US" altLang="en-US" dirty="0"/>
          </a:p>
        </p:txBody>
      </p:sp>
    </p:spTree>
    <p:extLst>
      <p:ext uri="{BB962C8B-B14F-4D97-AF65-F5344CB8AC3E}">
        <p14:creationId xmlns:p14="http://schemas.microsoft.com/office/powerpoint/2010/main" val="2250220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Argosy Publishing, Inc.] (Cacioppo, Figure 5.34, p. </a:t>
            </a:r>
            <a:r>
              <a:rPr lang="en-US" sz="1000" b="0" baseline="0" dirty="0" smtClean="0"/>
              <a:t>175)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Hearing 7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Sound waves produce a peak response on the basilar membrane according to their frequencies. Like the strings on a musical instrument, high tones produce the greatest response at the narrow, stiff base of the basilar membrane, while low tones produce the greatest response at the wide, floppy part of the basilar membrane near the apex. Sound waves travel through the cochlea from the oval window, around the apex, and back to the round window. The waves cause movement of tiny hair cells in the cochlear duct, which we perceive as sound.</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perception of pitch begins with the basilar membrane of the inner ear.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Place theory </a:t>
            </a:r>
            <a:r>
              <a:rPr lang="en-US" sz="1000" b="0" i="0" u="none" strike="noStrike" kern="1200" baseline="0" dirty="0" smtClean="0">
                <a:solidFill>
                  <a:schemeClr val="tx1"/>
                </a:solidFill>
              </a:rPr>
              <a:t>suggests that the frequency of a sound is correlated with the part of the basilar membrane showing a peak response.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base of the basilar membrane, closest to the oval window, is narrow and stiff. In contrast, at its farthest point near the apex, the basilar membrane is wide and flexible.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High-frequency tones produce the maximum movement of the basilar membrane near the base, while low-frequency tones produce maximum movement near the apex. The hair cells riding above these areas of peak movement will show a maximum response.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Place theory works well for sounds above 4000 Hz (which is about the frequency produced by striking the highest key on a piano—C8).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Below frequencies of 4000 Hz, the response of the basilar membrane does not allow for precise localization.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these cases, we appear to use another mechanism known as </a:t>
            </a:r>
            <a:r>
              <a:rPr lang="en-US" sz="1000" b="1" i="0" u="none" strike="noStrike" kern="1200" baseline="0" dirty="0" smtClean="0">
                <a:solidFill>
                  <a:schemeClr val="tx1"/>
                </a:solidFill>
              </a:rPr>
              <a:t>frequency theory</a:t>
            </a:r>
            <a:r>
              <a:rPr lang="en-US" sz="1000" b="0" i="0" u="none" strike="noStrike" kern="1200" baseline="0" dirty="0" smtClean="0">
                <a:solidFill>
                  <a:schemeClr val="tx1"/>
                </a:solidFill>
              </a:rPr>
              <a:t>, in which patterns of neural firing “match” the actual frequency of a sound.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kern="1200" dirty="0" smtClean="0">
              <a:solidFill>
                <a:schemeClr val="tx1"/>
              </a:solidFill>
              <a:effectLst/>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32</a:t>
            </a:fld>
            <a:endParaRPr lang="en-US" altLang="en-US" dirty="0"/>
          </a:p>
        </p:txBody>
      </p:sp>
    </p:spTree>
    <p:extLst>
      <p:ext uri="{BB962C8B-B14F-4D97-AF65-F5344CB8AC3E}">
        <p14:creationId xmlns:p14="http://schemas.microsoft.com/office/powerpoint/2010/main" val="2457158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(Coon, Figure 19.5, p. 153)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Hearing 8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Zero decibels is the faintest sound most people can hear. Sounds of 110 </a:t>
            </a:r>
            <a:r>
              <a:rPr lang="en-US" sz="1000" b="1" dirty="0" smtClean="0"/>
              <a:t>decibels</a:t>
            </a:r>
            <a:r>
              <a:rPr lang="en-US" sz="1000" b="0" dirty="0" smtClean="0"/>
              <a:t> are uncomfortably loud. Prolonged exposure to sounds above 85 </a:t>
            </a:r>
            <a:r>
              <a:rPr lang="en-US" sz="900" b="0" dirty="0" smtClean="0"/>
              <a:t>decibels </a:t>
            </a:r>
            <a:r>
              <a:rPr lang="en-US" sz="1000" b="0" dirty="0" smtClean="0"/>
              <a:t>may damage the inner ear. Some music concerts, which can reach 120 decibels, have caused hearing loss in musicians and may affect audiences as well. Sounds of 130 decibels pose an immediate danger to hearing.</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Human beings can perceive sounds that vary in intensity by a factor of over 10 billion, from the softest sound we can detect up to the sound made by a jet engine at takeoff.</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Extremely loud sounds can damage structures in the ear.</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Conductive hearing loss (conduction deafness</a:t>
            </a:r>
            <a:r>
              <a:rPr lang="en-US" sz="1000" b="0" i="0" u="none" strike="noStrike" kern="1200" baseline="0" dirty="0" smtClean="0">
                <a:solidFill>
                  <a:schemeClr val="tx1"/>
                </a:solidFill>
              </a:rPr>
              <a:t>) results from injury to or illness affecting the structures in the ear that “conduct” the sound waves, such as the eardrum or the ossicles.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Hearing aids are often helpful for conductive hearing loss.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When the hair cells or the auditory nerve is damaged, </a:t>
            </a:r>
            <a:r>
              <a:rPr lang="en-US" sz="1000" b="1" i="0" u="none" strike="noStrike" kern="1200" baseline="0" dirty="0" smtClean="0">
                <a:solidFill>
                  <a:schemeClr val="tx1"/>
                </a:solidFill>
              </a:rPr>
              <a:t>neural (sensorineural) deafness</a:t>
            </a:r>
            <a:r>
              <a:rPr lang="en-US" sz="1000" b="0" i="0" u="none" strike="noStrike" kern="1200" baseline="0" dirty="0" smtClean="0">
                <a:solidFill>
                  <a:schemeClr val="tx1"/>
                </a:solidFill>
              </a:rPr>
              <a:t> results.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Cochlear implants are used for neural deafness.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33</a:t>
            </a:fld>
            <a:endParaRPr lang="en-US" altLang="en-US" dirty="0"/>
          </a:p>
        </p:txBody>
      </p:sp>
    </p:spTree>
    <p:extLst>
      <p:ext uri="{BB962C8B-B14F-4D97-AF65-F5344CB8AC3E}">
        <p14:creationId xmlns:p14="http://schemas.microsoft.com/office/powerpoint/2010/main" val="1773081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(Coon, Figure 19.6, p. 153)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Hearing 9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The photo illustrates a cochlear implant, or “artificial ear.”</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Cochlear implants </a:t>
            </a:r>
            <a:r>
              <a:rPr lang="en-US" sz="1000" b="0" i="0" u="none" strike="noStrike" kern="1200" baseline="0" dirty="0" smtClean="0">
                <a:solidFill>
                  <a:schemeClr val="tx1"/>
                </a:solidFill>
              </a:rPr>
              <a:t>bypass hair cells and stimulate the auditory nerves directly.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Wires from a microphone carry electrical signals to an external coil.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 matching coil under the skin picks up the signals and carries them to one or more areas of the cochlea.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latest implants use place theory to separate higher and lower tones into separate channels.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has allowed some formerly deaf persons to hear human voices, music, and other higher-frequency sounds.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About 60 percent of all multichannel implant patients can understand some spoken words and appreciate music.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Some deaf children with implants learn to speak. Those who receive a cochlear implant before age 2 have the best chance to learn spoken language at a near normal rate.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34</a:t>
            </a:fld>
            <a:endParaRPr lang="en-US" altLang="en-US" dirty="0"/>
          </a:p>
        </p:txBody>
      </p:sp>
    </p:spTree>
    <p:extLst>
      <p:ext uri="{BB962C8B-B14F-4D97-AF65-F5344CB8AC3E}">
        <p14:creationId xmlns:p14="http://schemas.microsoft.com/office/powerpoint/2010/main" val="199214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The Natural History Museum/The Image Works] (Cacioppo, p. 181)</a:t>
            </a:r>
            <a:endParaRPr lang="en-US" sz="1000"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Chemical and Mechanical Senses 1 of 9</a:t>
            </a:r>
          </a:p>
          <a:p>
            <a:endParaRPr lang="en-US" sz="1000" b="0" dirty="0" smtClean="0"/>
          </a:p>
          <a:p>
            <a:r>
              <a:rPr lang="en-US" sz="1000" b="0" dirty="0" smtClean="0"/>
              <a:t>Homunculus: When</a:t>
            </a:r>
            <a:r>
              <a:rPr lang="en-US" sz="1000" b="0" i="0" kern="1200" dirty="0" smtClean="0">
                <a:solidFill>
                  <a:schemeClr val="tx1"/>
                </a:solidFill>
                <a:effectLst/>
              </a:rPr>
              <a:t> parts of the body are drawn next to their corresponding brain areas, the fingers and mouth are very large and the arms and back are small. </a:t>
            </a:r>
          </a:p>
          <a:p>
            <a:r>
              <a:rPr lang="en-US" sz="1000" b="0" i="0" kern="1200" dirty="0" smtClean="0">
                <a:solidFill>
                  <a:schemeClr val="tx1"/>
                </a:solidFill>
                <a:effectLst/>
              </a:rPr>
              <a:t>This type of picture is called a</a:t>
            </a:r>
            <a:r>
              <a:rPr lang="en-US" sz="1000" b="1" i="0" kern="1200" dirty="0" smtClean="0">
                <a:solidFill>
                  <a:schemeClr val="tx1"/>
                </a:solidFill>
                <a:effectLst/>
              </a:rPr>
              <a:t> </a:t>
            </a:r>
            <a:r>
              <a:rPr lang="en-US" sz="1000" b="0" i="0" kern="1200" dirty="0" smtClean="0">
                <a:solidFill>
                  <a:schemeClr val="tx1"/>
                </a:solidFill>
                <a:effectLst/>
              </a:rPr>
              <a:t>homunculus, literally, "little man" or person.</a:t>
            </a: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r>
              <a:rPr lang="en-US" sz="1000" dirty="0" smtClean="0"/>
              <a:t>This section covers:</a:t>
            </a:r>
          </a:p>
          <a:p>
            <a:pPr lvl="1" indent="-228600">
              <a:buFont typeface="Arial" panose="020B0604020202020204" pitchFamily="34" charset="0"/>
              <a:buChar char="•"/>
            </a:pPr>
            <a:r>
              <a:rPr lang="en-US" sz="1000" dirty="0" err="1" smtClean="0"/>
              <a:t>Somatosensation</a:t>
            </a:r>
            <a:endParaRPr lang="en-US" sz="1000" dirty="0" smtClean="0"/>
          </a:p>
          <a:p>
            <a:pPr lvl="1" indent="-228600">
              <a:buFont typeface="Arial" panose="020B0604020202020204" pitchFamily="34" charset="0"/>
              <a:buChar char="•"/>
            </a:pPr>
            <a:r>
              <a:rPr lang="en-US" sz="1000" dirty="0" smtClean="0"/>
              <a:t>Vestibular </a:t>
            </a:r>
            <a:r>
              <a:rPr lang="en-US" sz="1000" baseline="0" dirty="0" smtClean="0"/>
              <a:t>senses</a:t>
            </a:r>
            <a:endParaRPr lang="en-US" sz="1000" dirty="0" smtClean="0"/>
          </a:p>
          <a:p>
            <a:pPr lvl="1" indent="-228600">
              <a:buFont typeface="Arial" panose="020B0604020202020204" pitchFamily="34" charset="0"/>
              <a:buChar char="•"/>
            </a:pPr>
            <a:r>
              <a:rPr lang="en-US" sz="1000" dirty="0" smtClean="0"/>
              <a:t>Smell</a:t>
            </a:r>
          </a:p>
          <a:p>
            <a:pPr lvl="1" indent="-228600">
              <a:buFont typeface="Arial" panose="020B0604020202020204" pitchFamily="34" charset="0"/>
              <a:buChar char="•"/>
            </a:pPr>
            <a:r>
              <a:rPr lang="en-US" sz="1000" dirty="0" smtClean="0"/>
              <a:t>Taste</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35</a:t>
            </a:fld>
            <a:endParaRPr lang="en-US" altLang="en-US" dirty="0"/>
          </a:p>
        </p:txBody>
      </p:sp>
    </p:spTree>
    <p:extLst>
      <p:ext uri="{BB962C8B-B14F-4D97-AF65-F5344CB8AC3E}">
        <p14:creationId xmlns:p14="http://schemas.microsoft.com/office/powerpoint/2010/main" val="1425604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Chemical and Mechanical Senses 2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a:t>
            </a:r>
            <a:r>
              <a:rPr lang="en-US" sz="1000" b="1" i="0" u="none" strike="noStrike" kern="1200" baseline="0" dirty="0" smtClean="0">
                <a:solidFill>
                  <a:schemeClr val="tx1"/>
                </a:solidFill>
              </a:rPr>
              <a:t>Somatosensation</a:t>
            </a:r>
            <a:r>
              <a:rPr lang="en-US" sz="1000" b="0" i="0" u="none" strike="noStrike" kern="1200" baseline="0" dirty="0" smtClean="0">
                <a:solidFill>
                  <a:schemeClr val="tx1"/>
                </a:solidFill>
              </a:rPr>
              <a:t> (soma comes from the Greek word for “body”) provides us with information coming from different parts of your body.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Receptors within the skin provide information about touch, pressure, and temperature.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Receptors within muscles and joints provide information about position and movement.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Both types of receptors can send pain signals to the brain.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Signals are sent up the spinal cord to the thalamus, which relays them to the </a:t>
            </a:r>
            <a:r>
              <a:rPr lang="en-US" sz="1000" b="1" i="0" u="none" strike="noStrike" kern="1200" baseline="0" dirty="0" smtClean="0">
                <a:solidFill>
                  <a:schemeClr val="tx1"/>
                </a:solidFill>
              </a:rPr>
              <a:t>somatosensory cortex</a:t>
            </a:r>
            <a:r>
              <a:rPr lang="en-US" sz="1000" b="0" i="0" u="none" strike="noStrike" kern="1200" baseline="0" dirty="0" smtClean="0">
                <a:solidFill>
                  <a:schemeClr val="tx1"/>
                </a:solidFill>
              </a:rPr>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Although these senses may not seem as glamorous as vision and hearing, we are severely disabled by their loss.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You might think it would be a blessing to be born without a sense of pain, but people who have impaired pain reception, often die prematurely due to their inability to respond to injury.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 Children who are born with a rare inherited insensitivity to pain repeatedly burn themselves, break bones, bite off parts of their tongues, and become ill without knowing it.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As you might imagine, it’s also hard for people with congenital pain insensitivity to have empathy for the pain of others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36</a:t>
            </a:fld>
            <a:endParaRPr lang="en-US" altLang="en-US" dirty="0"/>
          </a:p>
        </p:txBody>
      </p:sp>
    </p:spTree>
    <p:extLst>
      <p:ext uri="{BB962C8B-B14F-4D97-AF65-F5344CB8AC3E}">
        <p14:creationId xmlns:p14="http://schemas.microsoft.com/office/powerpoint/2010/main" val="3603153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(Coon, Figure</a:t>
            </a:r>
            <a:r>
              <a:rPr lang="en-US" sz="1000" b="0" baseline="0" dirty="0" smtClean="0"/>
              <a:t> 19.9, p. 156)</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a:t>
            </a:r>
            <a:r>
              <a:rPr lang="en-US" sz="1000" b="1" i="0" u="none" strike="noStrike" kern="1200" baseline="0" dirty="0" smtClean="0">
                <a:solidFill>
                  <a:schemeClr val="tx1"/>
                </a:solidFill>
              </a:rPr>
              <a:t>Chemical and Mechanical Senses 3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skin</a:t>
            </a:r>
            <a:r>
              <a:rPr lang="en-US" sz="1000" b="0" i="0" u="none" strike="noStrike" kern="1200" baseline="0" dirty="0" smtClean="0">
                <a:solidFill>
                  <a:schemeClr val="tx1"/>
                </a:solidFill>
              </a:rPr>
              <a:t> has three layers.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outermost layer is a thin film of dead cells containing no receptors.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the middle and fatty layers of skin are a variety of receptors with different functions.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Merkel’s disks </a:t>
            </a:r>
            <a:r>
              <a:rPr lang="en-US" sz="1000" b="0" i="0" u="none" strike="noStrike" kern="1200" baseline="0" dirty="0" smtClean="0">
                <a:solidFill>
                  <a:schemeClr val="tx1"/>
                </a:solidFill>
              </a:rPr>
              <a:t>sense pressure on the skin;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Meissner’s corpuscles </a:t>
            </a:r>
            <a:r>
              <a:rPr lang="en-US" sz="1000" b="0" i="0" u="none" strike="noStrike" kern="1200" baseline="0" dirty="0" smtClean="0">
                <a:solidFill>
                  <a:schemeClr val="tx1"/>
                </a:solidFill>
              </a:rPr>
              <a:t>sense pressure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Hair follicle receptors </a:t>
            </a:r>
            <a:r>
              <a:rPr lang="en-US" sz="1000" b="0" i="0" u="none" strike="noStrike" kern="1200" baseline="0" dirty="0" smtClean="0">
                <a:solidFill>
                  <a:schemeClr val="tx1"/>
                </a:solidFill>
              </a:rPr>
              <a:t>sense hair movement;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Pacinian corpuscles </a:t>
            </a:r>
            <a:r>
              <a:rPr lang="en-US" sz="1000" b="0" i="0" u="none" strike="noStrike" kern="1200" baseline="0" dirty="0" smtClean="0">
                <a:solidFill>
                  <a:schemeClr val="tx1"/>
                </a:solidFill>
              </a:rPr>
              <a:t>sense pressure and vibration;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Ruffini’s endings </a:t>
            </a:r>
            <a:r>
              <a:rPr lang="en-US" sz="1000" b="0" i="0" u="none" strike="noStrike" kern="1200" baseline="0" dirty="0" smtClean="0">
                <a:solidFill>
                  <a:schemeClr val="tx1"/>
                </a:solidFill>
              </a:rPr>
              <a:t>sense skin stretching</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i="0" u="none" strike="noStrike" kern="1200" baseline="0" dirty="0" smtClean="0">
                <a:solidFill>
                  <a:schemeClr val="tx1"/>
                </a:solidFill>
              </a:rPr>
              <a:t>Free nerve endings</a:t>
            </a:r>
            <a:r>
              <a:rPr lang="en-US" sz="1000" b="0" i="0" u="none" strike="noStrike" kern="1200" baseline="0" dirty="0" smtClean="0">
                <a:solidFill>
                  <a:schemeClr val="tx1"/>
                </a:solidFill>
              </a:rPr>
              <a:t>. One of their major functions is to transmit information about temperature and </a:t>
            </a:r>
            <a:r>
              <a:rPr lang="en-US" sz="1000" b="1" i="0" u="none" strike="noStrike" kern="1200" baseline="0" dirty="0" smtClean="0">
                <a:solidFill>
                  <a:schemeClr val="tx1"/>
                </a:solidFill>
              </a:rPr>
              <a:t>pain</a:t>
            </a:r>
            <a:r>
              <a:rPr lang="en-US" sz="1000" b="0" i="0" u="none" strike="noStrike" kern="1200" baseline="0" dirty="0" smtClean="0">
                <a:solidFill>
                  <a:schemeClr val="tx1"/>
                </a:solidFill>
              </a:rPr>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All of these receptors send their electrical signals to neurons within the spinal cord, which brings the information to the brain.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S PGothic" panose="020B0600070205080204"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 </a:t>
            </a: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37</a:t>
            </a:fld>
            <a:endParaRPr lang="en-US" altLang="en-US" dirty="0"/>
          </a:p>
        </p:txBody>
      </p:sp>
    </p:spTree>
    <p:extLst>
      <p:ext uri="{BB962C8B-B14F-4D97-AF65-F5344CB8AC3E}">
        <p14:creationId xmlns:p14="http://schemas.microsoft.com/office/powerpoint/2010/main" val="2332603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Illustration: © Cengage Learning 2013; photo: © Juriah Mosin/Shutterstock] (Cacioppo, Figure 5.40, p. 183)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Chemical and Mechanical Senses 4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According to the </a:t>
            </a:r>
            <a:r>
              <a:rPr lang="en-US" sz="1000" b="1" baseline="0" dirty="0" smtClean="0"/>
              <a:t>gate theory of pain</a:t>
            </a:r>
            <a:r>
              <a:rPr lang="en-US" sz="1000" b="0" baseline="0" dirty="0" smtClean="0"/>
              <a:t>, incoming pain messages can be influenced by factors like chronic stress (opening the gate wider and producing a greater sensation of pain) or rubbing an injured body part (closing the gate and reducing the sensation of pain).</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a:t>
            </a:r>
            <a:r>
              <a:rPr lang="en-US" sz="1000" b="0" i="0" u="none" strike="noStrike" kern="1200" baseline="0" dirty="0" smtClean="0">
                <a:solidFill>
                  <a:schemeClr val="tx1"/>
                </a:solidFill>
              </a:rPr>
              <a:t>Pain messages traveling to the brain may be modified by competing incoming sensory signals.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Many of us spontaneously rub our elbow after bumping it painfully.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According to the gate theory, input from touch fibers (reacting to rubbing your elbow) competes with input from pain receptors for activation of cells in the spinal cord.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Activation of the touch fibers effectively dilutes the amount of pain information reaching the brain.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In some cases, signals that close the gate can be sent from the brain to the spinal cord.</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38</a:t>
            </a:fld>
            <a:endParaRPr lang="en-US" altLang="en-US" dirty="0"/>
          </a:p>
        </p:txBody>
      </p:sp>
    </p:spTree>
    <p:extLst>
      <p:ext uri="{BB962C8B-B14F-4D97-AF65-F5344CB8AC3E}">
        <p14:creationId xmlns:p14="http://schemas.microsoft.com/office/powerpoint/2010/main" val="4043592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(Kalat, Figure 4.24, p. 120)</a:t>
            </a:r>
            <a:r>
              <a:rPr lang="en-US" sz="1000" b="0" baseline="0" dirty="0" smtClean="0"/>
              <a:t> </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Chemical and Mechanical Senses 5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​Endorphins​ block ​the ​release ​of ​a​ transmitter ​conveying​ pain​ sensations.​ Opiates ​imitate ​the ​effects ​of ​endorphins.</a:t>
            </a:r>
          </a:p>
          <a:p>
            <a:pPr marL="171450" indent="-171450">
              <a:buFont typeface="Arial" panose="020B0604020202020204" pitchFamily="34" charset="0"/>
              <a:buChar char="•"/>
            </a:pPr>
            <a:r>
              <a:rPr lang="en-US" sz="1000" kern="1200" dirty="0" smtClean="0">
                <a:solidFill>
                  <a:schemeClr val="tx1"/>
                </a:solidFill>
                <a:effectLst/>
              </a:rPr>
              <a:t>Your perception of pain from an injury can also be reduced by your brain’s ability to secrete </a:t>
            </a:r>
            <a:r>
              <a:rPr lang="en-US" sz="1000" b="1" kern="1200" dirty="0" smtClean="0">
                <a:solidFill>
                  <a:schemeClr val="tx1"/>
                </a:solidFill>
                <a:effectLst/>
              </a:rPr>
              <a:t>endorphins</a:t>
            </a:r>
            <a:r>
              <a:rPr lang="en-US" sz="1000" kern="1200" dirty="0" smtClean="0">
                <a:solidFill>
                  <a:schemeClr val="tx1"/>
                </a:solidFill>
                <a:effectLst/>
              </a:rPr>
              <a:t>, which are opioid chemicals similar to morphine. </a:t>
            </a:r>
          </a:p>
          <a:p>
            <a:pPr marL="628650" lvl="1" indent="-171450">
              <a:buFont typeface="Arial" panose="020B0604020202020204" pitchFamily="34" charset="0"/>
              <a:buChar char="•"/>
            </a:pPr>
            <a:r>
              <a:rPr lang="en-US" sz="1000" kern="1200" dirty="0" smtClean="0">
                <a:solidFill>
                  <a:schemeClr val="tx1"/>
                </a:solidFill>
                <a:effectLst/>
              </a:rPr>
              <a:t>Endorphins reduce pain by helping to close the gates that allow painful nerve impulses into the brain. </a:t>
            </a:r>
          </a:p>
          <a:p>
            <a:pPr marL="628650" lvl="1" indent="-171450">
              <a:buFont typeface="Arial" panose="020B0604020202020204" pitchFamily="34" charset="0"/>
              <a:buChar char="•"/>
            </a:pPr>
            <a:r>
              <a:rPr lang="en-US" sz="1000" kern="1200" dirty="0" smtClean="0">
                <a:solidFill>
                  <a:schemeClr val="tx1"/>
                </a:solidFill>
                <a:effectLst/>
              </a:rPr>
              <a:t>They can be released in a wide variety of circumstances, everything from a traumatic injury, to sustained physical exertion (a runner’s high),</a:t>
            </a:r>
            <a:r>
              <a:rPr lang="en-US" sz="1000" kern="1200" baseline="0" dirty="0" smtClean="0">
                <a:solidFill>
                  <a:schemeClr val="tx1"/>
                </a:solidFill>
                <a:effectLst/>
              </a:rPr>
              <a:t> to pleasant experiences such as sexual activity or listening to music</a:t>
            </a:r>
            <a:endParaRPr lang="en-US" sz="1000" kern="1200" dirty="0" smtClean="0">
              <a:solidFill>
                <a:schemeClr val="tx1"/>
              </a:solidFill>
              <a:effectLst/>
            </a:endParaRPr>
          </a:p>
          <a:p>
            <a:pPr marL="628650" lvl="1"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39</a:t>
            </a:fld>
            <a:endParaRPr lang="en-US" altLang="en-US" dirty="0"/>
          </a:p>
        </p:txBody>
      </p:sp>
    </p:spTree>
    <p:extLst>
      <p:ext uri="{BB962C8B-B14F-4D97-AF65-F5344CB8AC3E}">
        <p14:creationId xmlns:p14="http://schemas.microsoft.com/office/powerpoint/2010/main" val="260514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(Goldstein, Figure 1.16,  p.14)</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4 of 13</a:t>
            </a:r>
          </a:p>
          <a:p>
            <a:r>
              <a:rPr lang="en-US" sz="1200" b="0" i="0" u="none" strike="noStrike" kern="1200" baseline="0" dirty="0" smtClean="0">
                <a:solidFill>
                  <a:schemeClr val="tx1"/>
                </a:solidFill>
                <a:latin typeface="+mn-lt"/>
                <a:ea typeface="MS PGothic" panose="020B0600070205080204" pitchFamily="34" charset="-128"/>
                <a:cs typeface="+mn-cs"/>
              </a:rPr>
              <a:t>This photo shows the results of a hypothetical experiment in which the threshold for seeing a light is measured by the method of constant</a:t>
            </a:r>
          </a:p>
          <a:p>
            <a:r>
              <a:rPr lang="en-US" sz="1200" b="0" i="0" u="none" strike="noStrike" kern="1200" baseline="0" dirty="0" smtClean="0">
                <a:solidFill>
                  <a:schemeClr val="tx1"/>
                </a:solidFill>
                <a:latin typeface="+mn-lt"/>
                <a:ea typeface="MS PGothic" panose="020B0600070205080204" pitchFamily="34" charset="-128"/>
                <a:cs typeface="+mn-cs"/>
              </a:rPr>
              <a:t>stimuli. The threshold—the intensity at which the light is seen on half of its presentations—is 180 in this experiment.</a:t>
            </a:r>
            <a:endParaRPr lang="en-US" sz="16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the field of </a:t>
            </a:r>
            <a:r>
              <a:rPr lang="en-US" sz="1000" b="1" i="0" u="none" strike="noStrike" kern="1200" baseline="0" dirty="0" smtClean="0">
                <a:solidFill>
                  <a:schemeClr val="tx1"/>
                </a:solidFill>
              </a:rPr>
              <a:t>psychophysics</a:t>
            </a:r>
            <a:r>
              <a:rPr lang="en-US" sz="1000" b="0" i="0" u="none" strike="noStrike" kern="1200" baseline="0" dirty="0" smtClean="0">
                <a:solidFill>
                  <a:schemeClr val="tx1"/>
                </a:solidFill>
              </a:rPr>
              <a:t>, physical energy (such as sound waves or electromagnetic radiation) is measured and related to dimensions of the resulting sensations we experience (such as loudness or brightness).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psychophysics, a </a:t>
            </a:r>
            <a:r>
              <a:rPr lang="en-US" sz="1000" b="1" i="0" u="none" strike="noStrike" kern="1200" baseline="0" dirty="0" smtClean="0">
                <a:solidFill>
                  <a:schemeClr val="tx1"/>
                </a:solidFill>
              </a:rPr>
              <a:t>threshold</a:t>
            </a:r>
            <a:r>
              <a:rPr lang="en-US" sz="1000" b="0" i="0" u="none" strike="noStrike" kern="1200" baseline="0" dirty="0" smtClean="0">
                <a:solidFill>
                  <a:schemeClr val="tx1"/>
                </a:solidFill>
              </a:rPr>
              <a:t> is the amount of stimulation needed for an individual to either detect the stimulus itself or to detect that the stimulus has changed under ideal conditions.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An </a:t>
            </a:r>
            <a:r>
              <a:rPr lang="en-US" sz="1000" b="1" i="0" u="none" strike="noStrike" kern="1200" baseline="0" dirty="0" smtClean="0">
                <a:solidFill>
                  <a:schemeClr val="tx1"/>
                </a:solidFill>
              </a:rPr>
              <a:t>absolute threshold </a:t>
            </a:r>
            <a:r>
              <a:rPr lang="en-US" sz="1000" b="0" i="0" u="none" strike="noStrike" kern="1200" baseline="0" dirty="0" smtClean="0">
                <a:solidFill>
                  <a:schemeClr val="tx1"/>
                </a:solidFill>
              </a:rPr>
              <a:t>is the smallest amount of sensation that can be perceived 50% of the time under ideal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Chemical and Mechanical Senses 6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vestibular system </a:t>
            </a:r>
            <a:r>
              <a:rPr lang="en-US" sz="1000" b="0" i="0" u="none" strike="noStrike" kern="1200" baseline="0" dirty="0" smtClean="0">
                <a:solidFill>
                  <a:schemeClr val="tx1"/>
                </a:solidFill>
              </a:rPr>
              <a:t>is part of the inner ear.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Within the vestibular system, fluid-filled sacs called otolith organs are sensitive to movement, acceleration, and gravity.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otolith organs contain tiny crystals in a soft, gelatin-like mass. The tug of gravity or rapid head movements can cause the mass to shift.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in turn, stimulates hair-like receptor cells, allowing us to sense gravity, acceleration, and movement through space.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Three fluid-filled tubes—called the semicircular canals—are the sensory organs for balance.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Head movements cause the fluid to swirl about.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As the fluid moves, it bends a small “flap,” or “float,” called the crista, that detects movement in the semicircular canals.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bending of each crista again stimulates hair cells and signals head rotation.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40</a:t>
            </a:fld>
            <a:endParaRPr lang="en-US" altLang="en-US" dirty="0"/>
          </a:p>
        </p:txBody>
      </p:sp>
    </p:spTree>
    <p:extLst>
      <p:ext uri="{BB962C8B-B14F-4D97-AF65-F5344CB8AC3E}">
        <p14:creationId xmlns:p14="http://schemas.microsoft.com/office/powerpoint/2010/main" val="1248392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(Pastorino, Figure 3.14, p. 109)</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Chemical and Mechanical Senses 7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vestibular system </a:t>
            </a:r>
            <a:r>
              <a:rPr lang="en-US" sz="1000" b="0" i="0" u="none" strike="noStrike" kern="1200" baseline="0" dirty="0" smtClean="0">
                <a:solidFill>
                  <a:schemeClr val="tx1"/>
                </a:solidFill>
              </a:rPr>
              <a:t>is part of the inner ear.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Within the vestibular system, fluid-filled sacs called otolith organs are sensitive to movement, acceleration, and gravity.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otolith organs contain tiny crystals in a soft, gelatin-like mass. The tug of gravity or rapid head movements can cause the mass to shift.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in turn, stimulates hair-like receptor cells, allowing us to sense gravity, acceleration, and movement through space.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Three fluid-filled tubes—called the semicircular canals—are the sensory organs for balance.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Head movements cause the fluid to swirl about.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As the fluid moves, it bends a small “flap,” or “float,” called the crista, that detects movement in the semicircular canals.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bending of each crista again stimulates hair cells and signals head rotation.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vestibular system helps you maintain balance and experience a relatively stable world.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When the vestibular system is compromised, as happens with an inner ear infection, people often experience dizziness and have difficulty with balance.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41</a:t>
            </a:fld>
            <a:endParaRPr lang="en-US" altLang="en-US" dirty="0"/>
          </a:p>
        </p:txBody>
      </p:sp>
    </p:spTree>
    <p:extLst>
      <p:ext uri="{BB962C8B-B14F-4D97-AF65-F5344CB8AC3E}">
        <p14:creationId xmlns:p14="http://schemas.microsoft.com/office/powerpoint/2010/main" val="1248392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200" b="0" i="0" u="none" strike="noStrike" kern="1200" baseline="0" dirty="0" smtClean="0">
                <a:solidFill>
                  <a:schemeClr val="tx1"/>
                </a:solidFill>
                <a:latin typeface="+mn-lt"/>
                <a:ea typeface="MS PGothic" panose="020B0600070205080204" pitchFamily="34" charset="-128"/>
                <a:cs typeface="+mn-cs"/>
              </a:rPr>
              <a:t>Woman: © Wayne </a:t>
            </a:r>
            <a:r>
              <a:rPr lang="en-US" sz="1200" b="0" i="0" u="none" strike="noStrike" kern="1200" baseline="0" dirty="0" err="1" smtClean="0">
                <a:solidFill>
                  <a:schemeClr val="tx1"/>
                </a:solidFill>
                <a:latin typeface="+mn-lt"/>
                <a:ea typeface="MS PGothic" panose="020B0600070205080204" pitchFamily="34" charset="-128"/>
                <a:cs typeface="+mn-cs"/>
              </a:rPr>
              <a:t>Eardley</a:t>
            </a:r>
            <a:r>
              <a:rPr lang="en-US" sz="1200" b="0" i="0" u="none" strike="noStrike" kern="1200" baseline="0" dirty="0" smtClean="0">
                <a:solidFill>
                  <a:schemeClr val="tx1"/>
                </a:solidFill>
                <a:latin typeface="+mn-lt"/>
                <a:ea typeface="MS PGothic" panose="020B0600070205080204" pitchFamily="34" charset="-128"/>
                <a:cs typeface="+mn-cs"/>
              </a:rPr>
              <a:t>/Masterfile; Rose: © Margo Harrison/Shutterstock.com</a:t>
            </a:r>
            <a:r>
              <a:rPr lang="en-US" sz="1000" b="0" dirty="0" smtClean="0"/>
              <a:t>] (Pastorino, Figure 3.12, p. 106)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Chemical and Mechanical Senses 8 of 9</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Olfactory receptors </a:t>
            </a:r>
            <a:r>
              <a:rPr lang="en-US" sz="1000" b="0" baseline="0" dirty="0" smtClean="0"/>
              <a:t>in the nose interact with airborne chemicals to begin the sensing of odor.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Air containing olfactory stimuli is taken in through the nostrils and circulated within the nasal cavities connected to the nostrils.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receptors are located in a thin layer of cells within the nasal cavity.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Unlike most neurons, the olfactory receptors regularly die and are replaced by new receptor cells in cycles lasting 4 to 6 weeks.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Cells at the base of the receptors are responsible for producing the mucus surrounding the receptors.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One branch of each receptor interacts with molecules dissolved in the mucus.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other branch carries information back to the central nervous system as part of the olfactory nerve.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olfactory nerve fibers synapse in one of the two olfactory bulbs, located just below the mass of the frontal lobes.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Unlike most of the other sensory input to the brain, olfactory pathways do not make direct connections with the thalamus before the information reaches the cerebral cortex.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Instead, fibers from the olfactory bulbs proceed to the olfactory cortex, located in the lower portions of the frontal lobe, and to the amygdala. </a:t>
            </a: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42</a:t>
            </a:fld>
            <a:endParaRPr lang="en-US" altLang="en-US" dirty="0"/>
          </a:p>
        </p:txBody>
      </p:sp>
    </p:spTree>
    <p:extLst>
      <p:ext uri="{BB962C8B-B14F-4D97-AF65-F5344CB8AC3E}">
        <p14:creationId xmlns:p14="http://schemas.microsoft.com/office/powerpoint/2010/main" val="1780365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(Kalat, Figure 4.26, p. 122)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Chemical and Mechanical Senses 9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baseline="0" dirty="0" smtClean="0"/>
              <a:t>​</a:t>
            </a:r>
            <a:r>
              <a:rPr lang="en-US" sz="1000" b="1" baseline="0" dirty="0" smtClean="0"/>
              <a:t>Taste receptors </a:t>
            </a:r>
            <a:r>
              <a:rPr lang="en-US" sz="1000" b="0" baseline="0" dirty="0" smtClean="0"/>
              <a:t>are on </a:t>
            </a:r>
            <a:r>
              <a:rPr lang="en-US" sz="1000" b="1" baseline="0" dirty="0" smtClean="0"/>
              <a:t>taste buds </a:t>
            </a:r>
            <a:r>
              <a:rPr lang="en-US" sz="1000" b="0" baseline="0" dirty="0" smtClean="0"/>
              <a:t>located in the bumps, or papillae, located on the tongue.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The most likely original purpose of our sense of gustation, or taste, was to protect us from eating poisonous or spoiled food and to attract us to foods that boost our chances of survival.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Most of us are familiar with four major categories of taste: sweet, sour, salty, and bitter.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You may not have heard of the fifth type of taste, known by the Japanese term umami, which, roughly translated, means “savory” or “meaty.”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addition, the tongue contains receptors for capsaicin, an active ingredient in hot peppers. Activating these receptors can cause the perception of a spicy heat.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experience is more of a tactile sensation than a gustatory one.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You are probably aware of the bumpy texture of your tongue, which results from the presence of papillae, which contain somewhere between 1 and 100 taste buds.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Each taste bud contains between 50 and 150 receptor cells, which extend tiny hair like cilia into the saliva that interact with dissolved taste stimuli and transduce the resulting information into neural signals.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Like olfactory receptors, taste buds have a limited life before they are replaced.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Information about taste travels from the mouth and tongue to the medulla.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medulla in turn communicates with the thalamus, which sends taste information to the somatosensory cortex of the parietal lobe and to the orbitofrontal cortex where the emotional pleasantness or unpleasantness of particular stimuli is processed.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S PGothic" panose="020B0600070205080204"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43</a:t>
            </a:fld>
            <a:endParaRPr lang="en-US" altLang="en-US" dirty="0"/>
          </a:p>
        </p:txBody>
      </p:sp>
    </p:spTree>
    <p:extLst>
      <p:ext uri="{BB962C8B-B14F-4D97-AF65-F5344CB8AC3E}">
        <p14:creationId xmlns:p14="http://schemas.microsoft.com/office/powerpoint/2010/main" val="2425691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David Spieth/Shutterstock.com] (Coon, Figure 20.3, p. 163)</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a:t>
            </a:r>
            <a:r>
              <a:rPr lang="en-US" sz="1000" b="1" i="0" u="none" strike="noStrike" kern="1200" baseline="0" dirty="0" smtClean="0">
                <a:solidFill>
                  <a:schemeClr val="tx1"/>
                </a:solidFill>
              </a:rPr>
              <a:t>1 of 20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r>
              <a:rPr lang="en-US" sz="1000" b="0" dirty="0" smtClean="0"/>
              <a:t>This photo illustrates the limits of pure perception. Even simple designs are easily misperceived. Fraser’s spiral is actually a series of concentric circles. The illusion is so powerful that people who try to trace one of the circles sometimes follow the illusory spiral and jump from one circle to the next. (After Seckel, 2000.)</a:t>
            </a:r>
          </a:p>
          <a:p>
            <a:endParaRPr lang="en-US" sz="1000" b="0" dirty="0" smtClean="0"/>
          </a:p>
          <a:p>
            <a:r>
              <a:rPr lang="en-US" sz="1000" dirty="0" smtClean="0"/>
              <a:t>This section covers:</a:t>
            </a:r>
          </a:p>
          <a:p>
            <a:pPr lvl="1" indent="-228600">
              <a:buFont typeface="Arial" panose="020B0604020202020204" pitchFamily="34" charset="0"/>
              <a:buChar char="•"/>
            </a:pPr>
            <a:r>
              <a:rPr lang="en-US" sz="1000" dirty="0" smtClean="0"/>
              <a:t>Top-down and bottom-up processing</a:t>
            </a:r>
          </a:p>
          <a:p>
            <a:pPr lvl="1" indent="-228600">
              <a:buFont typeface="Arial" panose="020B0604020202020204" pitchFamily="34" charset="0"/>
              <a:buChar char="•"/>
            </a:pPr>
            <a:r>
              <a:rPr lang="en-US" sz="1000" dirty="0" smtClean="0"/>
              <a:t>Gestalt principles</a:t>
            </a:r>
          </a:p>
          <a:p>
            <a:pPr lvl="1" indent="-228600">
              <a:buFont typeface="Arial" panose="020B0604020202020204" pitchFamily="34" charset="0"/>
              <a:buChar char="•"/>
            </a:pPr>
            <a:r>
              <a:rPr lang="en-US" sz="1000" dirty="0" smtClean="0"/>
              <a:t>Depth perception</a:t>
            </a:r>
          </a:p>
          <a:p>
            <a:pPr lvl="1" indent="-228600">
              <a:buFont typeface="Arial" panose="020B0604020202020204" pitchFamily="34" charset="0"/>
              <a:buChar char="•"/>
            </a:pPr>
            <a:r>
              <a:rPr lang="en-US" sz="1000" dirty="0" smtClean="0"/>
              <a:t>Perceptual constancies</a:t>
            </a:r>
          </a:p>
          <a:p>
            <a:pPr lvl="1" indent="-228600">
              <a:buFont typeface="Arial" panose="020B0604020202020204" pitchFamily="34" charset="0"/>
              <a:buChar char="•"/>
            </a:pPr>
            <a:r>
              <a:rPr lang="en-US" sz="1000" dirty="0" smtClean="0"/>
              <a:t>Illusions</a:t>
            </a:r>
          </a:p>
          <a:p>
            <a:pPr lvl="1" indent="-228600">
              <a:buFont typeface="Arial" panose="020B0604020202020204" pitchFamily="34" charset="0"/>
              <a:buChar char="•"/>
            </a:pPr>
            <a:r>
              <a:rPr lang="en-US" sz="1000" dirty="0" smtClean="0"/>
              <a:t>Extrasensory perception</a:t>
            </a:r>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44</a:t>
            </a:fld>
            <a:endParaRPr lang="en-US" altLang="en-US" dirty="0"/>
          </a:p>
        </p:txBody>
      </p:sp>
    </p:spTree>
    <p:extLst>
      <p:ext uri="{BB962C8B-B14F-4D97-AF65-F5344CB8AC3E}">
        <p14:creationId xmlns:p14="http://schemas.microsoft.com/office/powerpoint/2010/main" val="3808122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t>
            </a:r>
            <a:r>
              <a:rPr lang="en-US" sz="900" b="0" dirty="0" smtClean="0"/>
              <a:t>Cengage Learning 2013] (</a:t>
            </a:r>
            <a:r>
              <a:rPr lang="en-US" sz="900" b="0" dirty="0" err="1" smtClean="0"/>
              <a:t>Cacioppo</a:t>
            </a:r>
            <a:r>
              <a:rPr lang="en-US" sz="900" b="0" dirty="0" smtClean="0"/>
              <a:t>, Figure 1.4, p. 15)</a:t>
            </a:r>
            <a:endParaRPr lang="en-US" sz="900" b="1"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2</a:t>
            </a:r>
            <a:r>
              <a:rPr lang="en-US" sz="1000" b="1" i="0" u="none" strike="noStrike" kern="1200" baseline="0" dirty="0" smtClean="0">
                <a:solidFill>
                  <a:schemeClr val="tx1"/>
                </a:solidFill>
              </a:rPr>
              <a:t>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Our brains build perceptions.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a:t>
            </a:r>
            <a:r>
              <a:rPr lang="en-US" sz="1000" b="1" i="0" u="none" strike="noStrike" kern="1200" baseline="0" dirty="0" smtClean="0">
                <a:solidFill>
                  <a:schemeClr val="tx1"/>
                </a:solidFill>
              </a:rPr>
              <a:t>top-down processing</a:t>
            </a:r>
            <a:r>
              <a:rPr lang="en-US" sz="1000" b="0" i="0" u="none" strike="noStrike" kern="1200" baseline="0" dirty="0" smtClean="0">
                <a:solidFill>
                  <a:schemeClr val="tx1"/>
                </a:solidFill>
              </a:rPr>
              <a:t>, context and preexisting knowledge are used to rapidly organize features into a meaningful whole.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You know what numbers and letters are needed to make a complete sequence (B in the top row, 13 in the bottom).</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Even though the same stimulus is used in both rows, the way you interpret it depends on the context.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a:t>
            </a:r>
            <a:r>
              <a:rPr lang="en-US" sz="1000" b="1" i="0" u="none" strike="noStrike" kern="1200" baseline="0" dirty="0" smtClean="0">
                <a:solidFill>
                  <a:schemeClr val="tx1"/>
                </a:solidFill>
              </a:rPr>
              <a:t>bottom-up processing</a:t>
            </a:r>
            <a:r>
              <a:rPr lang="en-US" sz="1000" b="0" i="0" u="none" strike="noStrike" kern="1200" baseline="0" dirty="0" smtClean="0">
                <a:solidFill>
                  <a:schemeClr val="tx1"/>
                </a:solidFill>
              </a:rPr>
              <a:t>, we start constructing at the “bottom” with raw materials—that is, we begin with small sensory units (features) and build upward to a complete perception.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If you saw the B/13 stimulus by itself, you would probably recognize that it’s ambiguous and could be interpreted multiple ways.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45</a:t>
            </a:fld>
            <a:endParaRPr lang="en-US" altLang="en-US" dirty="0"/>
          </a:p>
        </p:txBody>
      </p:sp>
    </p:spTree>
    <p:extLst>
      <p:ext uri="{BB962C8B-B14F-4D97-AF65-F5344CB8AC3E}">
        <p14:creationId xmlns:p14="http://schemas.microsoft.com/office/powerpoint/2010/main" val="2310313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Patricia Aranda/Moment/Flickr Vision/Getty Images] (Pastorino, Figure 3.20, p. 116)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3</a:t>
            </a:r>
            <a:r>
              <a:rPr lang="en-US" sz="1000" b="1" i="0" u="none" strike="noStrike" kern="1200" baseline="0" dirty="0" smtClean="0">
                <a:solidFill>
                  <a:schemeClr val="tx1"/>
                </a:solidFill>
              </a:rPr>
              <a:t>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What do you see when you look at this picture? Depending on how you use the perceptual rules, you will see different things in this work by Octavio Campo. Do you see horses? Trees? Men’s faces?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One influential approach to understanding form perception is the Gestalt approach.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According to the Gestalt approach, the whole of a perception is greater than the sum of its parts. In fact, the word Gestalt is German for “whole form.”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According to the Gestaltists, when you look at your friend’s face, the resulting perception is not merely a sum of the angles, curves, shapes, and lines that make up the face; rather, you perceive the stimulus as a whole. In this case, you perceive a face because your mind has implicitly grouped all of the stimuli that make up that face into a coherent whole.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One of the major contributions of Gestalt theory is a series of perceptual laws that attempt to explain how our minds automatically organize perceptual stimuli together to produce the perception of a whole form </a:t>
            </a: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46</a:t>
            </a:fld>
            <a:endParaRPr lang="en-US" altLang="en-US" dirty="0"/>
          </a:p>
        </p:txBody>
      </p:sp>
    </p:spTree>
    <p:extLst>
      <p:ext uri="{BB962C8B-B14F-4D97-AF65-F5344CB8AC3E}">
        <p14:creationId xmlns:p14="http://schemas.microsoft.com/office/powerpoint/2010/main" val="4168133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SSPL/Science Museum/Art Resource, NY] (Cacioppo, </a:t>
            </a:r>
            <a:r>
              <a:rPr lang="en-US" sz="1000" b="0" baseline="0" dirty="0" smtClean="0"/>
              <a:t>p. 165)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a:t>
            </a:r>
            <a:r>
              <a:rPr lang="en-US" sz="1000" b="1" i="0" u="none" strike="noStrike" kern="1200" baseline="0" dirty="0" smtClean="0">
                <a:solidFill>
                  <a:schemeClr val="tx1"/>
                </a:solidFill>
              </a:rPr>
              <a:t>4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This vase was designed to commemorate an anniversary of Queen Elizabeth of England (face on the right) and her husband, Prince Philip (face on the left).</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most basic Gestalt principle is </a:t>
            </a:r>
            <a:r>
              <a:rPr lang="en-US" sz="1000" b="1" i="0" u="none" strike="noStrike" kern="1200" baseline="0" dirty="0" smtClean="0">
                <a:solidFill>
                  <a:schemeClr val="tx1"/>
                </a:solidFill>
              </a:rPr>
              <a:t>figure-ground</a:t>
            </a:r>
            <a:r>
              <a:rPr lang="en-US" sz="1000" b="0" i="0" u="none" strike="noStrike" kern="1200" baseline="0" dirty="0" smtClean="0">
                <a:solidFill>
                  <a:schemeClr val="tx1"/>
                </a:solidFill>
              </a:rPr>
              <a:t>: we identify the main object in the scene (the figure), which stands out from the background.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We frequently assume that the figure stands in front of most of the ground, and it seems to have more substance and shape.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47</a:t>
            </a:fld>
            <a:endParaRPr lang="en-US" altLang="en-US" dirty="0"/>
          </a:p>
        </p:txBody>
      </p:sp>
    </p:spTree>
    <p:extLst>
      <p:ext uri="{BB962C8B-B14F-4D97-AF65-F5344CB8AC3E}">
        <p14:creationId xmlns:p14="http://schemas.microsoft.com/office/powerpoint/2010/main" val="3058349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Figure 5.21, p. 165)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a:t>
            </a:r>
            <a:r>
              <a:rPr lang="en-US" sz="1000" b="1" i="0" u="none" strike="noStrike" kern="1200" baseline="0" dirty="0" smtClean="0">
                <a:solidFill>
                  <a:schemeClr val="tx1"/>
                </a:solidFill>
              </a:rPr>
              <a:t>5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The set of dots in (a) do not appear to have any particular relationship with one another, but when we color rows, we suddenly see the dots in columns or rows. Moving two columns or rows very slightly closer to each other in makes us see the array differently as well.</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principle of </a:t>
            </a:r>
            <a:r>
              <a:rPr lang="en-US" sz="1000" b="1" dirty="0" smtClean="0"/>
              <a:t>similarity</a:t>
            </a:r>
            <a:r>
              <a:rPr lang="en-US" sz="1000" b="0" dirty="0" smtClean="0"/>
              <a:t> states that similar stimuli are grouped together.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principle of </a:t>
            </a:r>
            <a:r>
              <a:rPr lang="en-US" sz="1000" b="1" i="0" u="none" strike="noStrike" kern="1200" baseline="0" dirty="0" smtClean="0">
                <a:solidFill>
                  <a:schemeClr val="tx1"/>
                </a:solidFill>
              </a:rPr>
              <a:t>proximity</a:t>
            </a:r>
            <a:r>
              <a:rPr lang="en-US" sz="1000" b="0" i="0" u="none" strike="noStrike" kern="1200" baseline="0" dirty="0" smtClean="0">
                <a:solidFill>
                  <a:schemeClr val="tx1"/>
                </a:solidFill>
              </a:rPr>
              <a:t> states that objects that are close together tend to be grouped together.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48</a:t>
            </a:fld>
            <a:endParaRPr lang="en-US" altLang="en-US" dirty="0"/>
          </a:p>
        </p:txBody>
      </p:sp>
    </p:spTree>
    <p:extLst>
      <p:ext uri="{BB962C8B-B14F-4D97-AF65-F5344CB8AC3E}">
        <p14:creationId xmlns:p14="http://schemas.microsoft.com/office/powerpoint/2010/main" val="2795345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Figure 5.21, p. 199)</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6</a:t>
            </a:r>
            <a:r>
              <a:rPr lang="en-US" sz="1000" b="1" i="0" u="none" strike="noStrike" kern="1200" baseline="0" dirty="0" smtClean="0">
                <a:solidFill>
                  <a:schemeClr val="tx1"/>
                </a:solidFill>
              </a:rPr>
              <a:t>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The principle of </a:t>
            </a:r>
            <a:r>
              <a:rPr lang="en-US" sz="1000" b="1" i="0" u="none" strike="noStrike" kern="1200" baseline="0" dirty="0" smtClean="0">
                <a:solidFill>
                  <a:schemeClr val="tx1"/>
                </a:solidFill>
              </a:rPr>
              <a:t>continuity</a:t>
            </a:r>
            <a:r>
              <a:rPr lang="en-US" sz="1000" b="0" i="0" u="none" strike="noStrike" kern="1200" baseline="0" dirty="0" smtClean="0">
                <a:solidFill>
                  <a:schemeClr val="tx1"/>
                </a:solidFill>
              </a:rPr>
              <a:t> suggests that we assume that points that form smooth lines when connected probably belong together.</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Gestalt principle of continuity says that we perceive points forming a smooth line as belonging to the same object. If you follow this knot, you will see that it is actually formed by two objects, but our initial perception is of a single form.</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49</a:t>
            </a:fld>
            <a:endParaRPr lang="en-US" altLang="en-US" dirty="0"/>
          </a:p>
        </p:txBody>
      </p:sp>
    </p:spTree>
    <p:extLst>
      <p:ext uri="{BB962C8B-B14F-4D97-AF65-F5344CB8AC3E}">
        <p14:creationId xmlns:p14="http://schemas.microsoft.com/office/powerpoint/2010/main" val="108664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t>IMAGE: </a:t>
            </a:r>
            <a:r>
              <a:rPr lang="en-US" sz="1000" b="0" dirty="0" smtClean="0"/>
              <a:t>[© Cengage Learning 2013; photos, top to bottom: © </a:t>
            </a:r>
            <a:r>
              <a:rPr lang="en-US" sz="1000" b="0" dirty="0" err="1" smtClean="0"/>
              <a:t>AlexRoz</a:t>
            </a:r>
            <a:r>
              <a:rPr lang="en-US" sz="1000" b="0" dirty="0" smtClean="0"/>
              <a:t>/</a:t>
            </a:r>
            <a:r>
              <a:rPr lang="en-US" sz="1000" b="0" dirty="0" err="1" smtClean="0"/>
              <a:t>Shutterstock</a:t>
            </a:r>
            <a:r>
              <a:rPr lang="en-US" sz="1000" b="0" dirty="0" smtClean="0"/>
              <a:t>; © </a:t>
            </a:r>
            <a:r>
              <a:rPr lang="en-US" sz="1200" b="0" i="0" u="none" strike="noStrike" kern="1200" baseline="0" dirty="0" smtClean="0">
                <a:solidFill>
                  <a:schemeClr val="tx1"/>
                </a:solidFill>
                <a:latin typeface="+mn-lt"/>
                <a:ea typeface="MS PGothic" panose="020B0600070205080204" pitchFamily="34" charset="-128"/>
                <a:cs typeface="+mn-cs"/>
              </a:rPr>
              <a:t>Karen H. Ilagan/</a:t>
            </a:r>
            <a:r>
              <a:rPr lang="en-US" sz="1200" b="0" i="0" u="none" strike="noStrike" kern="1200" baseline="0" dirty="0" err="1" smtClean="0">
                <a:solidFill>
                  <a:schemeClr val="tx1"/>
                </a:solidFill>
                <a:latin typeface="+mn-lt"/>
                <a:ea typeface="MS PGothic" panose="020B0600070205080204" pitchFamily="34" charset="-128"/>
                <a:cs typeface="+mn-cs"/>
              </a:rPr>
              <a:t>Shutterstock</a:t>
            </a:r>
            <a:r>
              <a:rPr lang="en-US" sz="1200" b="0" i="0" u="none" strike="noStrike" kern="1200" baseline="0" dirty="0" smtClean="0">
                <a:solidFill>
                  <a:schemeClr val="tx1"/>
                </a:solidFill>
                <a:latin typeface="+mn-lt"/>
                <a:ea typeface="MS PGothic" panose="020B0600070205080204" pitchFamily="34" charset="-128"/>
                <a:cs typeface="+mn-cs"/>
              </a:rPr>
              <a:t>;</a:t>
            </a:r>
            <a:r>
              <a:rPr lang="en-US" sz="1000" b="0" dirty="0" smtClean="0"/>
              <a:t>; </a:t>
            </a:r>
            <a:r>
              <a:rPr lang="en-US" sz="800" b="0" i="0" u="none" strike="noStrike" kern="1200" baseline="0" dirty="0" smtClean="0">
                <a:solidFill>
                  <a:schemeClr val="tx1"/>
                </a:solidFill>
                <a:latin typeface="+mn-lt"/>
                <a:ea typeface="MS PGothic" panose="020B0600070205080204" pitchFamily="34" charset="-128"/>
                <a:cs typeface="+mn-cs"/>
              </a:rPr>
              <a:t>© </a:t>
            </a:r>
            <a:r>
              <a:rPr lang="en-US" sz="800" b="0" i="0" u="none" strike="noStrike" kern="1200" baseline="0" dirty="0" err="1" smtClean="0">
                <a:solidFill>
                  <a:schemeClr val="tx1"/>
                </a:solidFill>
                <a:latin typeface="+mn-lt"/>
                <a:ea typeface="MS PGothic" panose="020B0600070205080204" pitchFamily="34" charset="-128"/>
                <a:cs typeface="+mn-cs"/>
              </a:rPr>
              <a:t>Kuttelvaserova</a:t>
            </a:r>
            <a:r>
              <a:rPr lang="en-US" sz="800" b="0" i="0" u="none" strike="noStrike" kern="1200" baseline="0" dirty="0" smtClean="0">
                <a:solidFill>
                  <a:schemeClr val="tx1"/>
                </a:solidFill>
                <a:latin typeface="+mn-lt"/>
                <a:ea typeface="MS PGothic" panose="020B0600070205080204" pitchFamily="34" charset="-128"/>
                <a:cs typeface="+mn-cs"/>
              </a:rPr>
              <a:t> </a:t>
            </a:r>
            <a:r>
              <a:rPr lang="en-US" sz="800" b="0" i="0" u="none" strike="noStrike" kern="1200" baseline="0" dirty="0" err="1" smtClean="0">
                <a:solidFill>
                  <a:schemeClr val="tx1"/>
                </a:solidFill>
                <a:latin typeface="+mn-lt"/>
                <a:ea typeface="MS PGothic" panose="020B0600070205080204" pitchFamily="34" charset="-128"/>
                <a:cs typeface="+mn-cs"/>
              </a:rPr>
              <a:t>Stuchelova</a:t>
            </a:r>
            <a:r>
              <a:rPr lang="en-US" sz="800" b="0" i="0" u="none" strike="noStrike" kern="1200" baseline="0" dirty="0" smtClean="0">
                <a:solidFill>
                  <a:schemeClr val="tx1"/>
                </a:solidFill>
                <a:latin typeface="+mn-lt"/>
                <a:ea typeface="MS PGothic" panose="020B0600070205080204" pitchFamily="34" charset="-128"/>
                <a:cs typeface="+mn-cs"/>
              </a:rPr>
              <a:t>/Shutterstock.com; </a:t>
            </a:r>
            <a:r>
              <a:rPr lang="en-US" sz="1200" b="0" dirty="0" smtClean="0"/>
              <a:t>© Christopher Elwell/</a:t>
            </a:r>
            <a:r>
              <a:rPr lang="en-US" sz="1200" b="0" dirty="0" err="1" smtClean="0"/>
              <a:t>Shutterstock</a:t>
            </a:r>
            <a:r>
              <a:rPr lang="en-US" sz="1200" b="0" dirty="0" smtClean="0"/>
              <a:t>; </a:t>
            </a:r>
            <a:r>
              <a:rPr lang="en-US" sz="1200" b="0" i="0" u="none" strike="noStrike" kern="1200" baseline="0" dirty="0" smtClean="0">
                <a:solidFill>
                  <a:schemeClr val="tx1"/>
                </a:solidFill>
                <a:latin typeface="+mn-lt"/>
                <a:ea typeface="MS PGothic" panose="020B0600070205080204" pitchFamily="34" charset="-128"/>
                <a:cs typeface="+mn-cs"/>
              </a:rPr>
              <a:t>© </a:t>
            </a:r>
            <a:r>
              <a:rPr lang="en-US" sz="1200" b="0" i="0" u="none" strike="noStrike" kern="1200" baseline="0" dirty="0" err="1" smtClean="0">
                <a:solidFill>
                  <a:schemeClr val="tx1"/>
                </a:solidFill>
                <a:latin typeface="+mn-lt"/>
                <a:ea typeface="MS PGothic" panose="020B0600070205080204" pitchFamily="34" charset="-128"/>
                <a:cs typeface="+mn-cs"/>
              </a:rPr>
              <a:t>Gladskikh</a:t>
            </a:r>
            <a:r>
              <a:rPr lang="en-US" sz="1200" b="0" i="0" u="none" strike="noStrike" kern="1200" baseline="0" dirty="0" smtClean="0">
                <a:solidFill>
                  <a:schemeClr val="tx1"/>
                </a:solidFill>
                <a:latin typeface="+mn-lt"/>
                <a:ea typeface="MS PGothic" panose="020B0600070205080204" pitchFamily="34" charset="-128"/>
                <a:cs typeface="+mn-cs"/>
              </a:rPr>
              <a:t> Tatiana/</a:t>
            </a:r>
            <a:r>
              <a:rPr lang="en-US" sz="1200" b="0" i="0" u="none" strike="noStrike" kern="1200" baseline="0" dirty="0" err="1" smtClean="0">
                <a:solidFill>
                  <a:schemeClr val="tx1"/>
                </a:solidFill>
                <a:latin typeface="+mn-lt"/>
                <a:ea typeface="MS PGothic" panose="020B0600070205080204" pitchFamily="34" charset="-128"/>
                <a:cs typeface="+mn-cs"/>
              </a:rPr>
              <a:t>Shutterstock</a:t>
            </a:r>
            <a:r>
              <a:rPr lang="en-US" sz="1200" b="0" dirty="0" smtClean="0"/>
              <a:t>] Figure 5.4 Absolute Sensory Threshold (Cacioppo, p.152-3)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5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Each of your senses has a different level of sensitivity.</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Here are some typical thresholds: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solidFill>
                  <a:schemeClr val="tx1"/>
                </a:solidFill>
              </a:rPr>
              <a:t>Vision: Seeing a candle flame 30 miles away on a dark, clear night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solidFill>
                  <a:schemeClr val="tx1"/>
                </a:solidFill>
              </a:rPr>
              <a:t>Hearing: The equivalent of the ticking of an expensive watch 20 feet away</a:t>
            </a:r>
          </a:p>
          <a:p>
            <a:r>
              <a:rPr lang="en-US" sz="1000" dirty="0" smtClean="0">
                <a:solidFill>
                  <a:schemeClr val="tx1"/>
                </a:solidFill>
              </a:rPr>
              <a:t>Olfaction: A drop of perfume in the air filling a 6-room apartment</a:t>
            </a:r>
          </a:p>
          <a:p>
            <a:r>
              <a:rPr lang="en-US" sz="1000" dirty="0" smtClean="0">
                <a:solidFill>
                  <a:schemeClr val="tx1"/>
                </a:solidFill>
              </a:rPr>
              <a:t>Sweetness: The equivalent of 1 teaspoon of sugar in 2 gallons of water</a:t>
            </a:r>
          </a:p>
          <a:p>
            <a:r>
              <a:rPr lang="en-US" sz="1000" dirty="0" smtClean="0">
                <a:solidFill>
                  <a:schemeClr val="tx1"/>
                </a:solidFill>
              </a:rPr>
              <a:t>Touch: The equivalent of feeling the wing of a fly fall on your cheek from a distance of 1 cm</a:t>
            </a:r>
          </a:p>
          <a:p>
            <a:endParaRPr lang="en-US" dirty="0" smtClean="0">
              <a:solidFill>
                <a:schemeClr val="tx1"/>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Remember, these are items</a:t>
            </a:r>
            <a:r>
              <a:rPr lang="en-US" sz="1000" b="0" baseline="0" dirty="0" smtClean="0"/>
              <a:t> that will only be detected 50% of the time under ideal circumstances. Still, this shows that your sensory systems can detect things even with a very low intensity.</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1924890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2012] (Coon, Figure 4.30d)</a:t>
            </a:r>
            <a:r>
              <a:rPr lang="en-US" sz="1000" b="0" baseline="0" dirty="0" smtClean="0"/>
              <a:t> </a:t>
            </a:r>
            <a:r>
              <a:rPr lang="en-US" sz="1000" b="0" dirty="0" smtClean="0"/>
              <a:t>[</a:t>
            </a:r>
            <a:r>
              <a:rPr lang="en-US" sz="1200" b="0" i="0" u="none" strike="noStrike" kern="1200" baseline="0" dirty="0" smtClean="0">
                <a:solidFill>
                  <a:schemeClr val="tx1"/>
                </a:solidFill>
                <a:latin typeface="+mn-lt"/>
                <a:ea typeface="MS PGothic" panose="020B0600070205080204" pitchFamily="34" charset="-128"/>
                <a:cs typeface="+mn-cs"/>
              </a:rPr>
              <a:t>1986 Panda © WWF Registered Trademark</a:t>
            </a:r>
            <a:r>
              <a:rPr lang="en-US" sz="1000" b="0" dirty="0" smtClean="0"/>
              <a:t>] (Cacioppo, Figure 5.23, p. 166)</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7</a:t>
            </a:r>
            <a:r>
              <a:rPr lang="en-US" sz="1000" b="1" i="0" u="none" strike="noStrike" kern="1200" baseline="0" dirty="0" smtClean="0">
                <a:solidFill>
                  <a:schemeClr val="tx1"/>
                </a:solidFill>
              </a:rPr>
              <a:t>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Due to the principle of </a:t>
            </a:r>
            <a:r>
              <a:rPr lang="en-US" sz="1000" b="1" dirty="0" smtClean="0"/>
              <a:t>closure</a:t>
            </a:r>
            <a:r>
              <a:rPr lang="en-US" sz="1000" b="0" dirty="0" smtClean="0"/>
              <a:t>, we “fill in the blanks” to see a single object, the World Wildlife logo, although it is really made up of several objects.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Closure occurs when people see a complete, unbroken image even when there are gaps in the lines forming the image.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50</a:t>
            </a:fld>
            <a:endParaRPr lang="en-US" altLang="en-US" dirty="0"/>
          </a:p>
        </p:txBody>
      </p:sp>
    </p:spTree>
    <p:extLst>
      <p:ext uri="{BB962C8B-B14F-4D97-AF65-F5344CB8AC3E}">
        <p14:creationId xmlns:p14="http://schemas.microsoft.com/office/powerpoint/2010/main" val="2723665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(Coon, Figure 20.6, p. 165)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8</a:t>
            </a:r>
            <a:r>
              <a:rPr lang="en-US" sz="1000" b="1" i="0" u="none" strike="noStrike" kern="1200" baseline="0" dirty="0" smtClean="0">
                <a:solidFill>
                  <a:schemeClr val="tx1"/>
                </a:solidFill>
              </a:rPr>
              <a:t>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According to the principle of common region, </a:t>
            </a:r>
            <a:r>
              <a:rPr lang="en-US" sz="1000" b="0" i="0" u="none" strike="noStrike" kern="1200" baseline="0" dirty="0" smtClean="0">
                <a:solidFill>
                  <a:schemeClr val="tx1"/>
                </a:solidFill>
                <a:effectLst/>
              </a:rPr>
              <a:t>i</a:t>
            </a:r>
            <a:r>
              <a:rPr lang="en-US" sz="1000" kern="1200" dirty="0" smtClean="0">
                <a:solidFill>
                  <a:schemeClr val="tx1"/>
                </a:solidFill>
                <a:effectLst/>
              </a:rPr>
              <a:t>tems within a single closed region are grouped together.</a:t>
            </a: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51</a:t>
            </a:fld>
            <a:endParaRPr lang="en-US" altLang="en-US" dirty="0"/>
          </a:p>
        </p:txBody>
      </p:sp>
    </p:spTree>
    <p:extLst>
      <p:ext uri="{BB962C8B-B14F-4D97-AF65-F5344CB8AC3E}">
        <p14:creationId xmlns:p14="http://schemas.microsoft.com/office/powerpoint/2010/main" val="2332623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Twentieth Century-Fox Film Corporation/ The Kobal Collection/Art Resource, NY] (Cacioppo, p</a:t>
            </a:r>
            <a:r>
              <a:rPr lang="en-US" sz="1000" b="1" dirty="0" smtClean="0"/>
              <a:t>. </a:t>
            </a:r>
            <a:r>
              <a:rPr lang="en-US" sz="1000" b="1" baseline="0" dirty="0" smtClean="0"/>
              <a:t>201)</a:t>
            </a:r>
            <a:endParaRPr lang="en-US" sz="1000" b="1"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9</a:t>
            </a:r>
            <a:r>
              <a:rPr lang="en-US" sz="1000" b="1" i="0" u="none" strike="noStrike" kern="1200" baseline="0" dirty="0" smtClean="0">
                <a:solidFill>
                  <a:schemeClr val="tx1"/>
                </a:solidFill>
              </a:rPr>
              <a:t> of 20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An image projected onto the retina is two-dimensional, as flat as the sheet of paper on which these words appear. Somehow, the brain manages to construct a three-dimensional image from these data.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To construct a three-dimensional image, we use both </a:t>
            </a:r>
            <a:r>
              <a:rPr lang="en-US" sz="1000" b="1" i="0" u="none" strike="noStrike" kern="1200" baseline="0" dirty="0" smtClean="0">
                <a:solidFill>
                  <a:schemeClr val="tx1"/>
                </a:solidFill>
              </a:rPr>
              <a:t>monocular</a:t>
            </a:r>
            <a:r>
              <a:rPr lang="en-US" sz="1000" b="0" i="0" u="none" strike="noStrike" kern="1200" baseline="0" dirty="0" smtClean="0">
                <a:solidFill>
                  <a:schemeClr val="tx1"/>
                </a:solidFill>
              </a:rPr>
              <a:t> (one-eye) and </a:t>
            </a:r>
            <a:r>
              <a:rPr lang="en-US" sz="1000" b="1" i="0" u="none" strike="noStrike" kern="1200" baseline="0" dirty="0" smtClean="0">
                <a:solidFill>
                  <a:schemeClr val="tx1"/>
                </a:solidFill>
              </a:rPr>
              <a:t>binocular</a:t>
            </a:r>
            <a:r>
              <a:rPr lang="en-US" sz="1000" b="0" i="0" u="none" strike="noStrike" kern="1200" baseline="0" dirty="0" smtClean="0">
                <a:solidFill>
                  <a:schemeClr val="tx1"/>
                </a:solidFill>
              </a:rPr>
              <a:t> (two-eye) cues.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52</a:t>
            </a:fld>
            <a:endParaRPr lang="en-US" altLang="en-US" dirty="0"/>
          </a:p>
        </p:txBody>
      </p:sp>
    </p:spTree>
    <p:extLst>
      <p:ext uri="{BB962C8B-B14F-4D97-AF65-F5344CB8AC3E}">
        <p14:creationId xmlns:p14="http://schemas.microsoft.com/office/powerpoint/2010/main" val="315099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[Road: © </a:t>
            </a:r>
            <a:r>
              <a:rPr lang="en-US" sz="1000" b="0" dirty="0" err="1" smtClean="0"/>
              <a:t>Mladden</a:t>
            </a:r>
            <a:r>
              <a:rPr lang="en-US" sz="1000" b="0" dirty="0" smtClean="0"/>
              <a:t> </a:t>
            </a:r>
            <a:r>
              <a:rPr lang="en-US" sz="1000" b="0" dirty="0" err="1" smtClean="0"/>
              <a:t>Mitrinovic</a:t>
            </a:r>
            <a:r>
              <a:rPr lang="en-US" sz="1000" b="0" dirty="0" smtClean="0"/>
              <a:t>/Stutterstock.com] (Nevid, p. 122);</a:t>
            </a:r>
            <a:r>
              <a:rPr lang="en-US" sz="1000" b="0" baseline="0" dirty="0" smtClean="0"/>
              <a:t> Baseball players: [</a:t>
            </a:r>
            <a:r>
              <a:rPr lang="en-US" sz="1200" b="0" i="1" u="none" strike="noStrike" kern="1200" dirty="0" smtClean="0">
                <a:solidFill>
                  <a:schemeClr val="tx1"/>
                </a:solidFill>
                <a:effectLst/>
                <a:latin typeface="+mn-lt"/>
                <a:ea typeface="MS PGothic" panose="020B0600070205080204" pitchFamily="34" charset="-128"/>
                <a:cs typeface="+mn-cs"/>
              </a:rPr>
              <a:t>© AP Photo</a:t>
            </a:r>
            <a:r>
              <a:rPr lang="en-US" sz="1200" b="0" i="0" u="none" strike="noStrike" kern="1200" dirty="0" smtClean="0">
                <a:solidFill>
                  <a:schemeClr val="tx1"/>
                </a:solidFill>
                <a:effectLst/>
                <a:latin typeface="+mn-lt"/>
                <a:ea typeface="MS PGothic" panose="020B0600070205080204" pitchFamily="34" charset="-128"/>
                <a:cs typeface="+mn-cs"/>
              </a:rPr>
              <a:t>]</a:t>
            </a:r>
            <a:r>
              <a:rPr lang="en-US" sz="1000" dirty="0" smtClean="0"/>
              <a:t> (Bernstein, p. 112)</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10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Linear perspective </a:t>
            </a:r>
            <a:r>
              <a:rPr lang="en-US" sz="1000" b="0" i="0" u="none" strike="noStrike" kern="1200" baseline="0" dirty="0" smtClean="0">
                <a:solidFill>
                  <a:schemeClr val="tx1"/>
                </a:solidFill>
              </a:rPr>
              <a:t>occurs when p</a:t>
            </a:r>
            <a:r>
              <a:rPr lang="en-US" sz="1000" b="0" kern="1200" dirty="0" smtClean="0">
                <a:solidFill>
                  <a:schemeClr val="tx1"/>
                </a:solidFill>
                <a:effectLst/>
              </a:rPr>
              <a:t>arallel </a:t>
            </a:r>
            <a:r>
              <a:rPr lang="en-US" sz="1000" kern="1200" dirty="0" smtClean="0">
                <a:solidFill>
                  <a:schemeClr val="tx1"/>
                </a:solidFill>
                <a:effectLst/>
              </a:rPr>
              <a:t>lines seem to converge in the distance.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kern="1200" dirty="0" smtClean="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effectLst/>
              </a:rPr>
              <a:t>Relative size</a:t>
            </a:r>
            <a:r>
              <a:rPr lang="en-US" sz="1000" b="0" i="0" u="none" strike="noStrike" kern="1200" baseline="0" dirty="0" smtClean="0">
                <a:solidFill>
                  <a:schemeClr val="tx1"/>
                </a:solidFill>
                <a:effectLst/>
              </a:rPr>
              <a:t> is when we expect two objects to be the same size and they are not. In such cases, the larger of the two objects will be perceived as closer and the smaller will be perceived as farther away.</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53</a:t>
            </a:fld>
            <a:endParaRPr lang="en-US" altLang="en-US" dirty="0"/>
          </a:p>
        </p:txBody>
      </p:sp>
    </p:spTree>
    <p:extLst>
      <p:ext uri="{BB962C8B-B14F-4D97-AF65-F5344CB8AC3E}">
        <p14:creationId xmlns:p14="http://schemas.microsoft.com/office/powerpoint/2010/main" val="4198510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Horses: © David Stoecklein/Crisp/Corbis (Nevid, p.122)]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11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effectLst/>
              </a:rPr>
              <a:t>Interposition </a:t>
            </a:r>
            <a:r>
              <a:rPr lang="en-US" sz="1000" b="0" i="0" u="none" strike="noStrike" kern="1200" baseline="0" dirty="0" smtClean="0">
                <a:solidFill>
                  <a:schemeClr val="tx1"/>
                </a:solidFill>
                <a:effectLst/>
              </a:rPr>
              <a:t>c</a:t>
            </a:r>
            <a:r>
              <a:rPr lang="en-US" sz="1000" b="0" kern="1200" dirty="0" smtClean="0">
                <a:solidFill>
                  <a:schemeClr val="tx1"/>
                </a:solidFill>
                <a:effectLst/>
              </a:rPr>
              <a:t>o</a:t>
            </a:r>
            <a:r>
              <a:rPr lang="en-US" sz="1000" kern="1200" dirty="0" smtClean="0">
                <a:solidFill>
                  <a:schemeClr val="tx1"/>
                </a:solidFill>
                <a:effectLst/>
              </a:rPr>
              <a:t>mes into play when objects overlap, or when one object blocks your view of another.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The overlapping object appears closer, and the object that is covered appears farther away.</a:t>
            </a: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54</a:t>
            </a:fld>
            <a:endParaRPr lang="en-US" altLang="en-US" dirty="0"/>
          </a:p>
        </p:txBody>
      </p:sp>
    </p:spTree>
    <p:extLst>
      <p:ext uri="{BB962C8B-B14F-4D97-AF65-F5344CB8AC3E}">
        <p14:creationId xmlns:p14="http://schemas.microsoft.com/office/powerpoint/2010/main" val="1156575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[Dots: © AP Images (Bernstein,Figure 4.21,  p. 122) Flowers: © Francis ReRichemond/The Image Works (Nevid, p. 122)</a:t>
            </a:r>
            <a:endParaRPr lang="en-US" sz="10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12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Light and shadow</a:t>
            </a:r>
            <a:r>
              <a:rPr lang="en-US" sz="1000" b="0" i="0" u="none" strike="noStrike" kern="1200" baseline="0" dirty="0" smtClean="0">
                <a:solidFill>
                  <a:schemeClr val="tx1"/>
                </a:solidFill>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Brightly lit objects appear closer, while objects in shadow appear farther away.</a:t>
            </a:r>
          </a:p>
          <a:p>
            <a:r>
              <a:rPr lang="en-US" sz="1000" b="0" i="0" u="none" strike="noStrike" kern="1200" baseline="0" dirty="0" smtClean="0">
                <a:solidFill>
                  <a:schemeClr val="tx1"/>
                </a:solidFill>
              </a:rPr>
              <a:t>Shadows create three-dimensional impressions of bumps on the left side of this drawing and of dents on the</a:t>
            </a:r>
          </a:p>
          <a:p>
            <a:r>
              <a:rPr lang="en-US" sz="1000" b="0" i="0" u="none" strike="noStrike" kern="1200" baseline="0" dirty="0" smtClean="0">
                <a:solidFill>
                  <a:schemeClr val="tx1"/>
                </a:solidFill>
              </a:rPr>
              <a:t>right side. But if you turn the book upside down, the bumps will look like dents, and</a:t>
            </a:r>
          </a:p>
          <a:p>
            <a:r>
              <a:rPr lang="en-US" sz="1000" b="0" i="0" u="none" strike="noStrike" kern="1200" baseline="0" dirty="0" smtClean="0">
                <a:solidFill>
                  <a:schemeClr val="tx1"/>
                </a:solidFill>
              </a:rPr>
              <a:t>the dents will look like bumps. This reversal in depth perception occurs partly because</a:t>
            </a:r>
          </a:p>
          <a:p>
            <a:r>
              <a:rPr lang="en-US" sz="1000" b="0" i="0" u="none" strike="noStrike" kern="1200" baseline="0" dirty="0" smtClean="0">
                <a:solidFill>
                  <a:schemeClr val="tx1"/>
                </a:solidFill>
              </a:rPr>
              <a:t>people normally assume that illumination comes from above and interpret the pattern</a:t>
            </a:r>
          </a:p>
          <a:p>
            <a:r>
              <a:rPr lang="en-US" sz="1000" b="0" i="0" u="none" strike="noStrike" kern="1200" baseline="0" dirty="0" smtClean="0">
                <a:solidFill>
                  <a:schemeClr val="tx1"/>
                </a:solidFill>
              </a:rPr>
              <a:t>of light and shadow accordingly (Adams, Graf, &amp; Ernst, 2004; Cook et al., 2008).</a:t>
            </a:r>
          </a:p>
          <a:p>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Texture gradient</a:t>
            </a:r>
            <a:r>
              <a:rPr lang="en-US" sz="1000" b="0" i="0" u="none" strike="noStrike" kern="1200" baseline="0" dirty="0" smtClean="0">
                <a:solidFill>
                  <a:schemeClr val="tx1"/>
                </a:solidFill>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rPr>
              <a:t>Areas with sharp, detailed texture are interpreted as being closer, while those with less sharpness and poorer detail are perceived as more distant.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55</a:t>
            </a:fld>
            <a:endParaRPr lang="en-US" altLang="en-US" dirty="0"/>
          </a:p>
        </p:txBody>
      </p:sp>
    </p:spTree>
    <p:extLst>
      <p:ext uri="{BB962C8B-B14F-4D97-AF65-F5344CB8AC3E}">
        <p14:creationId xmlns:p14="http://schemas.microsoft.com/office/powerpoint/2010/main" val="143906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b="1" dirty="0" smtClean="0"/>
              <a:t>IMAGE: </a:t>
            </a:r>
            <a:r>
              <a:rPr lang="en-US" sz="1000" b="0" dirty="0" smtClean="0"/>
              <a:t>[City: </a:t>
            </a:r>
            <a:r>
              <a:rPr lang="en-US" sz="1200" b="0" i="0" u="none" strike="noStrike" kern="1200" baseline="0" dirty="0" smtClean="0">
                <a:solidFill>
                  <a:schemeClr val="tx1"/>
                </a:solidFill>
                <a:latin typeface="+mn-lt"/>
                <a:ea typeface="MS PGothic" panose="020B0600070205080204" pitchFamily="34" charset="-128"/>
                <a:cs typeface="+mn-cs"/>
              </a:rPr>
              <a:t>© </a:t>
            </a:r>
            <a:r>
              <a:rPr lang="en-US" sz="800" b="0" i="0" u="none" strike="noStrike" kern="1200" baseline="0" dirty="0" smtClean="0">
                <a:solidFill>
                  <a:schemeClr val="tx1"/>
                </a:solidFill>
                <a:latin typeface="+mn-lt"/>
                <a:ea typeface="MS PGothic" panose="020B0600070205080204" pitchFamily="34" charset="-128"/>
                <a:cs typeface="+mn-cs"/>
              </a:rPr>
              <a:t>Sylvain </a:t>
            </a:r>
            <a:r>
              <a:rPr lang="en-US" sz="800" b="0" i="0" u="none" strike="noStrike" kern="1200" baseline="0" dirty="0" err="1" smtClean="0">
                <a:solidFill>
                  <a:schemeClr val="tx1"/>
                </a:solidFill>
                <a:latin typeface="+mn-lt"/>
                <a:ea typeface="MS PGothic" panose="020B0600070205080204" pitchFamily="34" charset="-128"/>
                <a:cs typeface="+mn-cs"/>
              </a:rPr>
              <a:t>Grandadam</a:t>
            </a:r>
            <a:r>
              <a:rPr lang="en-US" sz="800" b="0" i="0" u="none" strike="noStrike" kern="1200" baseline="0" dirty="0" smtClean="0">
                <a:solidFill>
                  <a:schemeClr val="tx1"/>
                </a:solidFill>
                <a:latin typeface="+mn-lt"/>
                <a:ea typeface="MS PGothic" panose="020B0600070205080204" pitchFamily="34" charset="-128"/>
                <a:cs typeface="+mn-cs"/>
              </a:rPr>
              <a:t>/The Image Bank/Getty Images</a:t>
            </a:r>
            <a:r>
              <a:rPr lang="en-US" sz="1800" b="0" i="0" u="none" strike="noStrike" kern="1200" baseline="0" dirty="0" smtClean="0">
                <a:solidFill>
                  <a:schemeClr val="tx1"/>
                </a:solidFill>
                <a:latin typeface="+mn-lt"/>
                <a:ea typeface="MS PGothic" panose="020B0600070205080204" pitchFamily="34" charset="-128"/>
                <a:cs typeface="+mn-cs"/>
              </a:rPr>
              <a:t> </a:t>
            </a:r>
            <a:r>
              <a:rPr lang="en-US" sz="1200" b="0" dirty="0" smtClean="0"/>
              <a:t>(</a:t>
            </a:r>
            <a:r>
              <a:rPr lang="en-US" sz="1200" b="0" dirty="0" err="1" smtClean="0"/>
              <a:t>Pastorino</a:t>
            </a:r>
            <a:r>
              <a:rPr lang="en-US" sz="1200" b="0" dirty="0" smtClean="0"/>
              <a:t>, Table 3.2, p. 115); Moving Train:  © Cengage Learning (Coon, Figure 20.16,</a:t>
            </a:r>
            <a:r>
              <a:rPr lang="en-US" sz="1200" b="0" baseline="0" dirty="0" smtClean="0"/>
              <a:t> </a:t>
            </a:r>
            <a:r>
              <a:rPr lang="en-US" sz="1200" b="0" dirty="0" smtClean="0"/>
              <a:t>p. 172)]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latin typeface="+mn-lt"/>
                <a:ea typeface="MS PGothic" panose="020B0600070205080204" pitchFamily="34" charset="-128"/>
                <a:cs typeface="+mn-cs"/>
              </a:rPr>
              <a:t>and Phenomena </a:t>
            </a:r>
            <a:r>
              <a:rPr lang="en-US" sz="1000" b="1" i="0" u="none" strike="noStrike" kern="1200" baseline="0" dirty="0" smtClean="0">
                <a:solidFill>
                  <a:schemeClr val="tx1"/>
                </a:solidFill>
              </a:rPr>
              <a:t>13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Aerial perspective, </a:t>
            </a:r>
            <a:r>
              <a:rPr lang="en-US" sz="1000" b="0" i="0" u="none" strike="noStrike" kern="1200" baseline="0" dirty="0" smtClean="0">
                <a:solidFill>
                  <a:schemeClr val="tx1"/>
                </a:solidFill>
              </a:rPr>
              <a:t>also known as </a:t>
            </a:r>
            <a:r>
              <a:rPr lang="en-US" sz="1000" b="1" i="0" u="none" strike="noStrike" kern="1200" baseline="0" dirty="0" smtClean="0">
                <a:solidFill>
                  <a:schemeClr val="tx1"/>
                </a:solidFill>
              </a:rPr>
              <a:t>relative clarity</a:t>
            </a:r>
            <a:r>
              <a:rPr lang="en-US" sz="1000" b="0" i="0" u="none" strike="noStrike" kern="1200" baseline="0" dirty="0" smtClean="0">
                <a:solidFill>
                  <a:schemeClr val="tx1"/>
                </a:solidFill>
              </a:rPr>
              <a:t>: Created by the presence of dust, smog, clouds, or water vapor. We perceive clearer objects as being nearer and hazy or cloudy objects as farther away.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Motion parallax</a:t>
            </a:r>
            <a:r>
              <a:rPr lang="en-US" sz="1000" b="0" i="0" u="none" strike="noStrike" kern="1200" baseline="0" dirty="0" smtClean="0">
                <a:solidFill>
                  <a:schemeClr val="tx1"/>
                </a:solidFill>
              </a:rPr>
              <a:t>: Based on the speed of moving objects. We perceive objects that are moving at high speeds to be closer than objects moving more slowly or appearing stationary.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56</a:t>
            </a:fld>
            <a:endParaRPr lang="en-US" altLang="en-US" dirty="0"/>
          </a:p>
        </p:txBody>
      </p:sp>
    </p:spTree>
    <p:extLst>
      <p:ext uri="{BB962C8B-B14F-4D97-AF65-F5344CB8AC3E}">
        <p14:creationId xmlns:p14="http://schemas.microsoft.com/office/powerpoint/2010/main" val="18472130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t>
            </a:r>
            <a:r>
              <a:rPr lang="en-US" sz="1000" b="0" i="0" u="none" strike="noStrike" kern="1200" baseline="0" dirty="0" smtClean="0">
                <a:solidFill>
                  <a:schemeClr val="tx1"/>
                </a:solidFill>
              </a:rPr>
              <a:t>Susan Van Edit/Photoedit (Nevid, Figure 3.24,  p. 121) </a:t>
            </a:r>
            <a:endParaRPr lang="en-US" sz="1000"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14 of 20</a:t>
            </a:r>
          </a:p>
          <a:p>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Convergence </a:t>
            </a:r>
            <a:r>
              <a:rPr lang="en-US" sz="1000" b="0" i="0" u="none" strike="noStrike" kern="1200" baseline="0" dirty="0" smtClean="0">
                <a:solidFill>
                  <a:schemeClr val="tx1"/>
                </a:solidFill>
              </a:rPr>
              <a:t>is </a:t>
            </a:r>
            <a:r>
              <a:rPr lang="en-US" sz="1000" b="0" i="0" u="none" strike="noStrike" kern="1200" baseline="0" dirty="0" smtClean="0">
                <a:solidFill>
                  <a:schemeClr val="tx1"/>
                </a:solidFill>
                <a:effectLst/>
              </a:rPr>
              <a:t>b</a:t>
            </a:r>
            <a:r>
              <a:rPr lang="en-US" sz="1000" kern="1200" dirty="0" smtClean="0">
                <a:solidFill>
                  <a:schemeClr val="tx1"/>
                </a:solidFill>
                <a:effectLst/>
              </a:rPr>
              <a:t>ased on signals sent from muscles that turn the eyes.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To focus on objects that are near or approaching, these muscles turn the eyes inward, toward the nose.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The brain uses the signals sent by these muscles to determine the distance of the object.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57</a:t>
            </a:fld>
            <a:endParaRPr lang="en-US" altLang="en-US" dirty="0"/>
          </a:p>
        </p:txBody>
      </p:sp>
    </p:spTree>
    <p:extLst>
      <p:ext uri="{BB962C8B-B14F-4D97-AF65-F5344CB8AC3E}">
        <p14:creationId xmlns:p14="http://schemas.microsoft.com/office/powerpoint/2010/main" val="26680011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Argosy Publishing, Inc.] (Cacioppo, Figure 5.27, p. 168)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15 of 20</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000" b="0" i="0" u="none" strike="noStrike" kern="1200" baseline="0" dirty="0" smtClean="0">
              <a:solidFill>
                <a:schemeClr val="tx1"/>
              </a:solidFill>
              <a:effectLs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000" kern="1200" dirty="0" smtClean="0">
                <a:solidFill>
                  <a:schemeClr val="tx1"/>
                </a:solidFill>
                <a:effectLst/>
              </a:rPr>
              <a:t>Because of their different positions, each eye receives a slightly different image.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The difference between those images is the </a:t>
            </a:r>
            <a:r>
              <a:rPr lang="en-US" sz="1000" b="1" kern="1200" dirty="0" smtClean="0">
                <a:solidFill>
                  <a:schemeClr val="tx1"/>
                </a:solidFill>
                <a:effectLst/>
              </a:rPr>
              <a:t>retinal disparity</a:t>
            </a:r>
            <a:r>
              <a:rPr lang="en-US" sz="1000" kern="1200" dirty="0" smtClean="0">
                <a:solidFill>
                  <a:schemeClr val="tx1"/>
                </a:solidFill>
                <a:effectLst/>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The brain combines those images to form a single perception, but interprets a large disparity as a close object and a small disparity as a distant object.</a:t>
            </a: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000" b="0" i="0" u="none" strike="noStrike" kern="1200" baseline="0" dirty="0" smtClean="0">
              <a:solidFill>
                <a:schemeClr val="tx1"/>
              </a:solidFill>
            </a:endParaRPr>
          </a:p>
          <a:p>
            <a:pPr marL="171450" lvl="0"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58</a:t>
            </a:fld>
            <a:endParaRPr lang="en-US" altLang="en-US" dirty="0"/>
          </a:p>
        </p:txBody>
      </p:sp>
    </p:spTree>
    <p:extLst>
      <p:ext uri="{BB962C8B-B14F-4D97-AF65-F5344CB8AC3E}">
        <p14:creationId xmlns:p14="http://schemas.microsoft.com/office/powerpoint/2010/main" val="3490556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2003​ Sinauer​ Associates,​Inc.​] (Kalat, Figure 5.13, p. 157)</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16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In this image, when ​the ​block​ is ​under ​yellow ​light ​(left)​ or ​blue ​light ​(right),​ you​ still​ recognize​ the​ colors ​of ​individual​ squares. ​The​“blue”​squares ​in​ the​ left ​half ​and ​the​“yellow”​ squares ​in ​the ​right​ half​ are ​actually ​grayish.​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kern="1200" dirty="0" smtClean="0">
              <a:solidFill>
                <a:schemeClr val="tx1"/>
              </a:solidFill>
              <a:effectLst/>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kern="1200" dirty="0" smtClean="0">
                <a:solidFill>
                  <a:schemeClr val="tx1"/>
                </a:solidFill>
                <a:effectLst/>
              </a:rPr>
              <a:t>Perceptual constancy</a:t>
            </a:r>
            <a:r>
              <a:rPr lang="en-US" sz="1000" kern="1200" dirty="0" smtClean="0">
                <a:solidFill>
                  <a:schemeClr val="tx1"/>
                </a:solidFill>
                <a:effectLst/>
              </a:rPr>
              <a:t> refers to our tendency to perceive sizes, shapes, brightness, and colors as remaining the same even though their physical characteristics are constantly changing. </a:t>
            </a:r>
          </a:p>
          <a:p>
            <a:pPr marL="171450" indent="-171450">
              <a:buFont typeface="Arial" panose="020B0604020202020204" pitchFamily="34" charset="0"/>
              <a:buChar char="•"/>
            </a:pPr>
            <a:r>
              <a:rPr lang="en-US" sz="1000" kern="1200" dirty="0" smtClean="0">
                <a:solidFill>
                  <a:schemeClr val="tx1"/>
                </a:solidFill>
                <a:effectLst/>
              </a:rPr>
              <a:t>It is a form of top-down processing that helps maintain order in your world. </a:t>
            </a:r>
          </a:p>
          <a:p>
            <a:pPr marL="628650" lvl="1" indent="-171450">
              <a:buFont typeface="Arial" panose="020B0604020202020204" pitchFamily="34" charset="0"/>
              <a:buChar char="•"/>
            </a:pPr>
            <a:r>
              <a:rPr lang="en-US" sz="1000" b="1" kern="1200" dirty="0" smtClean="0">
                <a:solidFill>
                  <a:schemeClr val="tx1"/>
                </a:solidFill>
                <a:effectLst/>
              </a:rPr>
              <a:t>Size constancy </a:t>
            </a:r>
            <a:r>
              <a:rPr lang="en-US" sz="1000" kern="1200" dirty="0" smtClean="0">
                <a:solidFill>
                  <a:schemeClr val="tx1"/>
                </a:solidFill>
                <a:effectLst/>
              </a:rPr>
              <a:t>refers to our tendency to perceive objects as remaining the same size even when their images on the retina continually grow or shrink.</a:t>
            </a:r>
          </a:p>
          <a:p>
            <a:pPr marL="628650" lvl="1" indent="-171450">
              <a:buFont typeface="Arial" panose="020B0604020202020204" pitchFamily="34" charset="0"/>
              <a:buChar char="•"/>
            </a:pPr>
            <a:r>
              <a:rPr lang="en-US" sz="1000" b="1" kern="1200" dirty="0" smtClean="0">
                <a:solidFill>
                  <a:schemeClr val="tx1"/>
                </a:solidFill>
                <a:effectLst/>
              </a:rPr>
              <a:t>Shape constancy </a:t>
            </a:r>
            <a:r>
              <a:rPr lang="en-US" sz="1000" kern="1200" dirty="0" smtClean="0">
                <a:solidFill>
                  <a:schemeClr val="tx1"/>
                </a:solidFill>
                <a:effectLst/>
              </a:rPr>
              <a:t>refers to your tendency to perceive an object as retaining its same shape even though when you view it from different angles, its shape is continually changing its image on your retina. When you move a book, the shape projected on your retina may change from rectangular to trapezoidal, yet your perception of the book doesn’t change.</a:t>
            </a:r>
          </a:p>
          <a:p>
            <a:pPr marL="628650" lvl="1" indent="-171450">
              <a:buFont typeface="Arial" panose="020B0604020202020204" pitchFamily="34" charset="0"/>
              <a:buChar char="•"/>
            </a:pPr>
            <a:r>
              <a:rPr lang="en-US" sz="1000" kern="1200" dirty="0" smtClean="0">
                <a:solidFill>
                  <a:schemeClr val="tx1"/>
                </a:solidFill>
                <a:effectLst/>
              </a:rPr>
              <a:t>If you look into a dimly lit closet, all the brightly colored clothes will appear dull and grayish. Because of brightness and color constancy, you can still form relatively accurate perception of the clothes and won’t have too much trouble selecting a red shirt. </a:t>
            </a:r>
            <a:r>
              <a:rPr lang="en-US" sz="1000" b="1" kern="1200" dirty="0" smtClean="0">
                <a:solidFill>
                  <a:schemeClr val="tx1"/>
                </a:solidFill>
                <a:effectLst/>
              </a:rPr>
              <a:t>Brightness constancy </a:t>
            </a:r>
            <a:r>
              <a:rPr lang="en-US" sz="1000" kern="1200" dirty="0" smtClean="0">
                <a:solidFill>
                  <a:schemeClr val="tx1"/>
                </a:solidFill>
                <a:effectLst/>
              </a:rPr>
              <a:t>refers to the tendency to perceive brightness as remaining the same in changing illumination. </a:t>
            </a:r>
            <a:r>
              <a:rPr lang="en-US" sz="1000" b="1" kern="1200" dirty="0" smtClean="0">
                <a:solidFill>
                  <a:schemeClr val="tx1"/>
                </a:solidFill>
                <a:effectLst/>
              </a:rPr>
              <a:t>Color constancy </a:t>
            </a:r>
            <a:r>
              <a:rPr lang="en-US" sz="1000" kern="1200" dirty="0" smtClean="0">
                <a:solidFill>
                  <a:schemeClr val="tx1"/>
                </a:solidFill>
                <a:effectLst/>
              </a:rPr>
              <a:t>refers to the tendency to perceive colors as remaining stable despite differences in lighting.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59</a:t>
            </a:fld>
            <a:endParaRPr lang="en-US" altLang="en-US" dirty="0"/>
          </a:p>
        </p:txBody>
      </p:sp>
    </p:spTree>
    <p:extLst>
      <p:ext uri="{BB962C8B-B14F-4D97-AF65-F5344CB8AC3E}">
        <p14:creationId xmlns:p14="http://schemas.microsoft.com/office/powerpoint/2010/main" val="317853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IMAGE: [© Ocean/Corbis] (Pastorino,  p. 94)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6 of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r>
              <a:rPr lang="en-US" sz="1000" b="0" i="0" u="none" strike="noStrike" kern="1200" baseline="0" dirty="0" smtClean="0">
                <a:solidFill>
                  <a:schemeClr val="tx1"/>
                </a:solidFill>
              </a:rPr>
              <a:t>Subliminal stimuli are stimuli that are below the absolute threshold. (Limen is another word for threshold)</a:t>
            </a:r>
          </a:p>
          <a:p>
            <a:pPr marL="171450" lvl="0" indent="-171450">
              <a:buFont typeface="Arial" panose="020B0604020202020204" pitchFamily="34" charset="0"/>
              <a:buChar char="•"/>
            </a:pPr>
            <a:r>
              <a:rPr lang="en-US" sz="1000" b="0" i="0" u="none" strike="noStrike" kern="1200" baseline="0" dirty="0" smtClean="0">
                <a:solidFill>
                  <a:schemeClr val="tx1"/>
                </a:solidFill>
              </a:rPr>
              <a:t>James Vicary attempted to use subliminal messages to entice moviegoers at a public theater to buy more popcorn and soda without them knowing that they were being persuaded</a:t>
            </a:r>
          </a:p>
          <a:p>
            <a:pPr marL="171450" lvl="0" indent="-171450">
              <a:buFont typeface="Arial" panose="020B0604020202020204" pitchFamily="34" charset="0"/>
              <a:buChar char="•"/>
            </a:pPr>
            <a:r>
              <a:rPr lang="en-US" sz="1000" b="0" i="0" u="none" strike="noStrike" kern="1200" baseline="0" dirty="0" smtClean="0">
                <a:solidFill>
                  <a:schemeClr val="tx1"/>
                </a:solidFill>
              </a:rPr>
              <a:t>Vicary reported that as a result of his “experiment,” concession sales rose 18%. </a:t>
            </a:r>
          </a:p>
          <a:p>
            <a:pPr marL="171450" lvl="0" indent="-171450">
              <a:buFont typeface="Arial" panose="020B0604020202020204" pitchFamily="34" charset="0"/>
              <a:buChar char="•"/>
            </a:pPr>
            <a:r>
              <a:rPr lang="en-US" sz="1000" b="0" i="0" u="none" strike="noStrike" kern="1200" baseline="0" dirty="0" smtClean="0">
                <a:solidFill>
                  <a:schemeClr val="tx1"/>
                </a:solidFill>
              </a:rPr>
              <a:t>As it turns out, Vicary admitted in 1962 that he had not conducted a true experiment. The data that he collected were so few that they could not be used for scientific purposes. </a:t>
            </a:r>
          </a:p>
          <a:p>
            <a:pPr marL="171450" lvl="0" indent="-171450">
              <a:buFont typeface="Arial" panose="020B0604020202020204" pitchFamily="34" charset="0"/>
              <a:buChar char="•"/>
            </a:pPr>
            <a:r>
              <a:rPr lang="en-US" sz="1000" b="0" i="0" u="none" strike="noStrike" kern="1200" baseline="0" dirty="0" smtClean="0">
                <a:solidFill>
                  <a:schemeClr val="tx1"/>
                </a:solidFill>
              </a:rPr>
              <a:t>After Vicary’s attempts at subliminal persuasion, researchers began to carefully examine the effects of subliminal perception both in the real world and in the laboratory. </a:t>
            </a:r>
          </a:p>
          <a:p>
            <a:pPr marL="628650" lvl="1" indent="-171450">
              <a:buFont typeface="Arial" panose="020B0604020202020204" pitchFamily="34" charset="0"/>
              <a:buChar char="•"/>
            </a:pPr>
            <a:r>
              <a:rPr lang="en-US" sz="1000" b="0" i="0" u="none" strike="noStrike" kern="1200" baseline="0" dirty="0" smtClean="0">
                <a:solidFill>
                  <a:schemeClr val="tx1"/>
                </a:solidFill>
              </a:rPr>
              <a:t>Many studies have failed to yield convincing evidence for the effectiveness of persuasive subliminal messages. </a:t>
            </a:r>
          </a:p>
          <a:p>
            <a:pPr marL="628650" lvl="1" indent="-171450">
              <a:buFont typeface="Arial" panose="020B0604020202020204" pitchFamily="34" charset="0"/>
              <a:buChar char="•"/>
            </a:pPr>
            <a:r>
              <a:rPr lang="en-US" sz="1000" b="0" i="0" u="none" strike="noStrike" kern="1200" baseline="0" dirty="0" smtClean="0">
                <a:solidFill>
                  <a:schemeClr val="tx1"/>
                </a:solidFill>
              </a:rPr>
              <a:t>However, newer studies suggest that when certain criteria are met, subliminal persuasion can occur.</a:t>
            </a:r>
          </a:p>
          <a:p>
            <a:pPr marL="1085850" lvl="2" indent="-171450">
              <a:buFont typeface="Arial" panose="020B0604020202020204" pitchFamily="34" charset="0"/>
              <a:buChar char="•"/>
            </a:pPr>
            <a:r>
              <a:rPr lang="en-US" sz="1000" b="0" i="0" u="none" strike="noStrike" kern="1200" baseline="0" dirty="0" smtClean="0">
                <a:solidFill>
                  <a:schemeClr val="tx1"/>
                </a:solidFill>
              </a:rPr>
              <a:t>For example, when subliminal messages specifically address the dimensions we are evaluating about the product, they may be effective </a:t>
            </a:r>
          </a:p>
          <a:p>
            <a:pPr marL="171450" lvl="0" indent="-171450">
              <a:buFont typeface="Arial" panose="020B0604020202020204" pitchFamily="34" charset="0"/>
              <a:buChar char="•"/>
            </a:pPr>
            <a:endParaRPr lang="en-US" sz="1000" b="0" i="0" u="none" strike="noStrike" kern="1200" baseline="0" dirty="0" smtClean="0">
              <a:solidFill>
                <a:schemeClr val="tx1"/>
              </a:solidFill>
            </a:endParaRP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1924890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Figures 5.25 and 5.26, pp. 167 and 168)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17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effectLst/>
              </a:rPr>
              <a:t>An </a:t>
            </a:r>
            <a:r>
              <a:rPr lang="en-US" sz="1000" b="1" kern="1200" dirty="0" smtClean="0">
                <a:solidFill>
                  <a:schemeClr val="tx1"/>
                </a:solidFill>
                <a:effectLst/>
              </a:rPr>
              <a:t>illusion </a:t>
            </a:r>
            <a:r>
              <a:rPr lang="en-US" sz="1000" kern="1200" dirty="0" smtClean="0">
                <a:solidFill>
                  <a:schemeClr val="tx1"/>
                </a:solidFill>
                <a:effectLst/>
              </a:rPr>
              <a:t>is a perceptual experience in which you perceive an image as being so strangely distorted that, in reality, it cannot and does not exist.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An illusion is created by manipulating the perceptual cues so that your brain can no longer correctly interpret space, size, and depth cues. </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000" kern="1200" dirty="0" smtClean="0">
              <a:solidFill>
                <a:schemeClr val="tx1"/>
              </a:solidFill>
              <a:effectLst/>
            </a:endParaRP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000" kern="1200" dirty="0" smtClean="0">
                <a:solidFill>
                  <a:schemeClr val="tx1"/>
                </a:solidFill>
                <a:effectLst/>
              </a:rPr>
              <a:t>In the </a:t>
            </a:r>
            <a:r>
              <a:rPr kumimoji="0" lang="en-US" sz="1000" b="0" i="0" u="none" strike="noStrike" kern="1200" cap="none" spc="0" normalizeH="0" baseline="0" noProof="0" dirty="0" smtClean="0">
                <a:ln>
                  <a:noFill/>
                </a:ln>
                <a:solidFill>
                  <a:prstClr val="black"/>
                </a:solidFill>
                <a:effectLst/>
                <a:uLnTx/>
                <a:uFillTx/>
              </a:rPr>
              <a:t>Müller</a:t>
            </a:r>
            <a:r>
              <a:rPr lang="en-US" sz="1000" kern="1200" dirty="0" smtClean="0">
                <a:solidFill>
                  <a:schemeClr val="tx1"/>
                </a:solidFill>
                <a:effectLst/>
              </a:rPr>
              <a:t>-Lyer illusion, the arrow on the left appears shorter than the arrow on the right. One explanation for this illusion is that you are relying on size cues learned from your previous experience with corners. If a corner of a room extends outward, it is closer; this experience distorts your perception so that the left arrow appears to be shorter. In contrast, you have learned that if a corner of a room recedes inward, it is farther away, and this experience makes you perceive the right arrow as longer. </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000" kern="1200" dirty="0" smtClean="0">
              <a:solidFill>
                <a:schemeClr val="tx1"/>
              </a:solidFill>
              <a:effectLst/>
            </a:endParaRP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000" kern="1200" dirty="0" smtClean="0">
                <a:solidFill>
                  <a:schemeClr val="tx1"/>
                </a:solidFill>
                <a:effectLst/>
              </a:rPr>
              <a:t>In the Ponzo illusion, you</a:t>
            </a:r>
            <a:r>
              <a:rPr lang="en-US" sz="1000" kern="1200" baseline="0" dirty="0" smtClean="0">
                <a:solidFill>
                  <a:schemeClr val="tx1"/>
                </a:solidFill>
                <a:effectLst/>
              </a:rPr>
              <a:t> </a:t>
            </a:r>
            <a:r>
              <a:rPr lang="en-US" sz="1000" kern="1200" dirty="0" smtClean="0">
                <a:solidFill>
                  <a:schemeClr val="tx1"/>
                </a:solidFill>
                <a:effectLst/>
              </a:rPr>
              <a:t>perceive the top bar as being farther away, and you have learned from experience that if two objects appear to be the same size but one is farther away, the more distant object.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60</a:t>
            </a:fld>
            <a:endParaRPr lang="en-US" altLang="en-US" dirty="0"/>
          </a:p>
        </p:txBody>
      </p:sp>
    </p:spTree>
    <p:extLst>
      <p:ext uri="{BB962C8B-B14F-4D97-AF65-F5344CB8AC3E}">
        <p14:creationId xmlns:p14="http://schemas.microsoft.com/office/powerpoint/2010/main" val="2129767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Field Museum Library/Getty Images] (Cacioppo, Figure 5.24, p. 166)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18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effectLst/>
              </a:rPr>
              <a:t>The Ames room works because it is shaped in an odd way: The left corner is twice as far away from the peephole as the right corner. The grown woman is actually twice as far away from you as the boy. However, the Ames room’s odd shape makes you think that you are seeing the two people from the same distance.</a:t>
            </a: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61</a:t>
            </a:fld>
            <a:endParaRPr lang="en-US" altLang="en-US" dirty="0"/>
          </a:p>
        </p:txBody>
      </p:sp>
    </p:spTree>
    <p:extLst>
      <p:ext uri="{BB962C8B-B14F-4D97-AF65-F5344CB8AC3E}">
        <p14:creationId xmlns:p14="http://schemas.microsoft.com/office/powerpoint/2010/main" val="2052796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PM Images/Getty Images] (Pastorino, p. 88)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19 of 20</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kern="1200" dirty="0" smtClean="0">
                <a:solidFill>
                  <a:schemeClr val="tx1"/>
                </a:solidFill>
                <a:effectLst/>
              </a:rPr>
              <a:t>Extrasensory perception (ESP) </a:t>
            </a:r>
            <a:r>
              <a:rPr lang="en-US" sz="1000" kern="1200" dirty="0" smtClean="0">
                <a:solidFill>
                  <a:schemeClr val="tx1"/>
                </a:solidFill>
                <a:effectLst/>
              </a:rPr>
              <a:t>is a group of psychic experiences that involve perceiving or sending information (images) outside normal sensory processes or channels.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Often, it is thought to consist of four general abilities: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kern="1200" dirty="0" smtClean="0">
                <a:solidFill>
                  <a:schemeClr val="tx1"/>
                </a:solidFill>
                <a:effectLst/>
              </a:rPr>
              <a:t>Telepathy</a:t>
            </a:r>
            <a:r>
              <a:rPr lang="en-US" sz="1000" kern="1200" dirty="0" smtClean="0">
                <a:solidFill>
                  <a:schemeClr val="tx1"/>
                </a:solidFill>
                <a:effectLst/>
              </a:rPr>
              <a:t>: the ability to transfer one’s thoughts to another or to read the thoughts of another</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kern="1200" dirty="0" smtClean="0">
                <a:solidFill>
                  <a:schemeClr val="tx1"/>
                </a:solidFill>
                <a:effectLst/>
              </a:rPr>
              <a:t>Precognition</a:t>
            </a:r>
            <a:r>
              <a:rPr lang="en-US" sz="1000" kern="1200" dirty="0" smtClean="0">
                <a:solidFill>
                  <a:schemeClr val="tx1"/>
                </a:solidFill>
                <a:effectLst/>
              </a:rPr>
              <a:t>:</a:t>
            </a:r>
            <a:r>
              <a:rPr lang="en-US" sz="1000" kern="1200" baseline="0" dirty="0" smtClean="0">
                <a:solidFill>
                  <a:schemeClr val="tx1"/>
                </a:solidFill>
                <a:effectLst/>
              </a:rPr>
              <a:t> t</a:t>
            </a:r>
            <a:r>
              <a:rPr lang="en-US" sz="1000" kern="1200" dirty="0" smtClean="0">
                <a:solidFill>
                  <a:schemeClr val="tx1"/>
                </a:solidFill>
                <a:effectLst/>
              </a:rPr>
              <a:t>he ability to foretell events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kern="1200" dirty="0" smtClean="0">
                <a:solidFill>
                  <a:schemeClr val="tx1"/>
                </a:solidFill>
                <a:effectLst/>
              </a:rPr>
              <a:t>Clairvoyance:</a:t>
            </a:r>
            <a:r>
              <a:rPr lang="en-US" sz="1000" kern="1200" dirty="0" smtClean="0">
                <a:solidFill>
                  <a:schemeClr val="tx1"/>
                </a:solidFill>
                <a:effectLst/>
              </a:rPr>
              <a:t> the ability to perceive objects or events that are out of sight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kern="1200" dirty="0" smtClean="0">
                <a:solidFill>
                  <a:schemeClr val="tx1"/>
                </a:solidFill>
                <a:effectLst/>
              </a:rPr>
              <a:t>Psychokinesis</a:t>
            </a:r>
            <a:r>
              <a:rPr lang="en-US" sz="1000" kern="1200" dirty="0" smtClean="0">
                <a:solidFill>
                  <a:schemeClr val="tx1"/>
                </a:solidFill>
                <a:effectLst/>
              </a:rPr>
              <a:t>: the ability to move objects without touching them</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According to James Randi and others acquainted with magic, much of what passes for extrasensory perception is actually done through trickery.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Many people who claim to have psychic powers cannot demonstrate such powers under controlled conditions, which eliminate trickery, magic, and educated guessing.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The most popular form of testing telepathic ability is the </a:t>
            </a:r>
            <a:r>
              <a:rPr lang="en-US" sz="1000" b="1" kern="1200" dirty="0" smtClean="0">
                <a:solidFill>
                  <a:schemeClr val="tx1"/>
                </a:solidFill>
                <a:effectLst/>
              </a:rPr>
              <a:t>Ganzfeld procedure</a:t>
            </a:r>
            <a:r>
              <a:rPr lang="en-US" sz="1000" b="0" kern="1200" dirty="0" smtClean="0">
                <a:solidFill>
                  <a:schemeClr val="tx1"/>
                </a:solidFill>
                <a:effectLst/>
              </a:rPr>
              <a:t>.</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kern="1200" dirty="0" smtClean="0">
                <a:solidFill>
                  <a:schemeClr val="tx1"/>
                </a:solidFill>
                <a:effectLst/>
              </a:rPr>
              <a:t>In this method, one person (the receiver) is placed in a reclining chair in a soundproof room. Translucent ping-pong ball halves are taped over the eyes, and headphones are placed over the ears. The sender, who is isolated in a separate soundproof room, concentrates for some period of time on a target, which is a randomly selected visual stimulus. At the end of this period, the receiver is shown four different stimuli and asked which one most closely matches what the receiver was imagining. Because there are four stimuli, the receiver will guess the target correctly 25% of the time. If the receiver correctly identifies the target more than 25% of the time, it is above chance level and indicates something else may be occurring, perhaps extrasensory perception.</a:t>
            </a:r>
          </a:p>
          <a:p>
            <a:pPr marL="457200" marR="0" lvl="2" indent="0" algn="l" defTabSz="914400" rtl="0" eaLnBrk="0" fontAlgn="base" latinLnBrk="0" hangingPunct="0">
              <a:lnSpc>
                <a:spcPct val="100000"/>
              </a:lnSpc>
              <a:spcBef>
                <a:spcPct val="30000"/>
              </a:spcBef>
              <a:spcAft>
                <a:spcPct val="0"/>
              </a:spcAft>
              <a:buClrTx/>
              <a:buSzTx/>
              <a:buFontTx/>
              <a:buNone/>
              <a:tabLst/>
              <a:defRPr/>
            </a:pPr>
            <a:endParaRPr lang="en-US" sz="10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62</a:t>
            </a:fld>
            <a:endParaRPr lang="en-US" altLang="en-US" dirty="0"/>
          </a:p>
        </p:txBody>
      </p:sp>
    </p:spTree>
    <p:extLst>
      <p:ext uri="{BB962C8B-B14F-4D97-AF65-F5344CB8AC3E}">
        <p14:creationId xmlns:p14="http://schemas.microsoft.com/office/powerpoint/2010/main" val="34849248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t>
            </a:r>
            <a:r>
              <a:rPr lang="en-US" sz="1000" dirty="0" smtClean="0"/>
              <a:t>Rob Crandall/The Image Works] (Pastorino, p. 120)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Perceptual Processes </a:t>
            </a:r>
            <a:r>
              <a:rPr lang="en-US" sz="1000" b="1" kern="1200" dirty="0" smtClean="0">
                <a:solidFill>
                  <a:schemeClr val="tx1"/>
                </a:solidFill>
                <a:effectLst/>
              </a:rPr>
              <a:t>and Phenomena </a:t>
            </a:r>
            <a:r>
              <a:rPr lang="en-US" sz="1000" b="1" i="0" u="none" strike="noStrike" kern="1200" baseline="0" dirty="0" smtClean="0">
                <a:solidFill>
                  <a:schemeClr val="tx1"/>
                </a:solidFill>
              </a:rPr>
              <a:t>20 of 20</a:t>
            </a:r>
          </a:p>
          <a:p>
            <a:endParaRPr lang="en-US" sz="1000" dirty="0" smtClean="0"/>
          </a:p>
          <a:p>
            <a:pPr marL="171450" indent="-171450">
              <a:buFont typeface="Arial" panose="020B0604020202020204" pitchFamily="34" charset="0"/>
              <a:buChar char="•"/>
            </a:pPr>
            <a:r>
              <a:rPr lang="en-US" sz="1000" dirty="0" smtClean="0"/>
              <a:t>Given that culture and environment inﬂuence many of our beliefs and expectations, it stands to reason that culture and environment also affect perception. The Müller-Lyer illusion is a good example of this type of inﬂuence.</a:t>
            </a:r>
          </a:p>
          <a:p>
            <a:pPr marL="171450" indent="-171450">
              <a:buFont typeface="Arial" panose="020B0604020202020204" pitchFamily="34" charset="0"/>
              <a:buChar char="•"/>
            </a:pPr>
            <a:r>
              <a:rPr lang="en-US" sz="1000" dirty="0" smtClean="0"/>
              <a:t>People who grow up in noncarpentered environments, where structures tend to be like this round hogan, are less likely to experience the Müller-Lyer illusion</a:t>
            </a:r>
            <a:r>
              <a:rPr lang="en-US" dirty="0" smtClean="0"/>
              <a:t>.</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63</a:t>
            </a:fld>
            <a:endParaRPr lang="en-US" altLang="en-US" dirty="0"/>
          </a:p>
        </p:txBody>
      </p:sp>
    </p:spTree>
    <p:extLst>
      <p:ext uri="{BB962C8B-B14F-4D97-AF65-F5344CB8AC3E}">
        <p14:creationId xmlns:p14="http://schemas.microsoft.com/office/powerpoint/2010/main" val="1513862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7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000" b="0" dirty="0" smtClean="0"/>
              <a:t>Absolute thresholds define the sensory worlds of humans and animals, sometimes with serious consequences.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endangered Florida manatee (sea cow) is a peaceful, plant-eating creature that can live for more than 60 years.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the last decade, the number of manatees killed by boats has climbed alarmingly.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Manatees have poor sensitivity to the low-frequency sounds made by slow-moving boats.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Current laws require boats to slow down in manatee habitats, which may actually increase the risk to these</a:t>
            </a:r>
            <a:r>
              <a:rPr lang="en-US" sz="1000" b="0" baseline="0" dirty="0" smtClean="0"/>
              <a:t> </a:t>
            </a:r>
            <a:r>
              <a:rPr lang="en-US" sz="1000" b="0" dirty="0" smtClean="0"/>
              <a:t>gentle giants </a:t>
            </a:r>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2197689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t>
            </a:r>
            <a:r>
              <a:rPr lang="en-US" sz="1200" b="0" i="0" u="none" strike="noStrike" kern="1200" baseline="0" dirty="0" smtClean="0">
                <a:solidFill>
                  <a:schemeClr val="tx1"/>
                </a:solidFill>
                <a:latin typeface="+mn-lt"/>
                <a:ea typeface="MS PGothic" panose="020B0600070205080204" pitchFamily="34" charset="-128"/>
                <a:cs typeface="+mn-cs"/>
              </a:rPr>
              <a:t>YURI CORTEZ/AFP/Getty Images/Newscom</a:t>
            </a:r>
            <a:r>
              <a:rPr lang="en-US" sz="1000" b="0" dirty="0" smtClean="0"/>
              <a:t>] (Cacioppo, p.153)</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8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 </a:t>
            </a:r>
            <a:r>
              <a:rPr lang="en-US" sz="1000" b="1" i="0" u="none" strike="noStrike" kern="1200" baseline="0" dirty="0" smtClean="0">
                <a:solidFill>
                  <a:schemeClr val="tx1"/>
                </a:solidFill>
              </a:rPr>
              <a:t>difference threshold </a:t>
            </a:r>
            <a:r>
              <a:rPr lang="en-US" sz="1000" b="0" i="0" u="none" strike="noStrike" kern="1200" baseline="0" dirty="0" smtClean="0">
                <a:solidFill>
                  <a:schemeClr val="tx1"/>
                </a:solidFill>
              </a:rPr>
              <a:t>or</a:t>
            </a:r>
            <a:r>
              <a:rPr lang="en-US" sz="1000" b="1" i="0" u="none" strike="noStrike" kern="1200" baseline="0" dirty="0" smtClean="0">
                <a:solidFill>
                  <a:schemeClr val="tx1"/>
                </a:solidFill>
              </a:rPr>
              <a:t> just noticeable difference </a:t>
            </a:r>
            <a:r>
              <a:rPr lang="en-US" sz="1000" b="0" i="0" u="none" strike="noStrike" kern="1200" baseline="0" dirty="0" smtClean="0">
                <a:solidFill>
                  <a:schemeClr val="tx1"/>
                </a:solidFill>
              </a:rPr>
              <a:t>is the smallest difference between two stimuli that can be detected.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amount of difference that can be detected depends on the size of the stimuli being compared. As stimuli get larger, differences must also become larger to be detected by an observer. This is referred to as </a:t>
            </a:r>
            <a:r>
              <a:rPr lang="en-US" sz="1000" b="1" i="0" u="none" strike="noStrike" kern="1200" baseline="0" dirty="0" smtClean="0">
                <a:solidFill>
                  <a:schemeClr val="tx1"/>
                </a:solidFill>
              </a:rPr>
              <a:t>Weber’s Law.</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solidFill>
                  <a:schemeClr val="tx1"/>
                </a:solidFill>
              </a:rPr>
              <a:t>The difference between 5 and 10 pounds would be much more noticeable, even to an experienced weightlifter, than the difference between 400 and 405 pounds.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smtClean="0">
                <a:solidFill>
                  <a:schemeClr val="tx1"/>
                </a:solidFill>
              </a:rPr>
              <a:t>An</a:t>
            </a:r>
            <a:r>
              <a:rPr lang="en-US" sz="1000" baseline="0" dirty="0" smtClean="0">
                <a:solidFill>
                  <a:schemeClr val="tx1"/>
                </a:solidFill>
              </a:rPr>
              <a:t> everyday example of this can be seen by looking at changes in loudness. If you’re at the library, even a tiny increase in volume will be noticed, because you’re starting off at low levels of intensity.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aseline="0" dirty="0" smtClean="0">
                <a:solidFill>
                  <a:schemeClr val="tx1"/>
                </a:solidFill>
              </a:rPr>
              <a:t>At a raucous party, however, the change has to be much larger before you notice a difference.</a:t>
            </a:r>
            <a:endParaRPr lang="en-US" sz="100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t>
            </a:r>
            <a:r>
              <a:rPr lang="en-US" sz="1200" b="0" i="0" u="none" strike="noStrike" kern="1200" baseline="0" dirty="0" smtClean="0">
                <a:solidFill>
                  <a:schemeClr val="tx1"/>
                </a:solidFill>
                <a:latin typeface="+mn-lt"/>
                <a:ea typeface="MS PGothic" panose="020B0600070205080204" pitchFamily="34" charset="-128"/>
                <a:cs typeface="+mn-cs"/>
              </a:rPr>
              <a:t>BSIP/UIG/Getty Images</a:t>
            </a:r>
            <a:r>
              <a:rPr lang="en-US" sz="1000" b="0" dirty="0" smtClean="0"/>
              <a:t>] (Cacioppo, p.154)</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Sensory Processes 9 of 13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Does a mammogram indicate a woman has cancer or not? Many decisions we make are based on ambiguous stimuli. Signal detection theory helps us understand how an individual doctor balances risks of missing a cancer and alarming a healthy patient.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type of decision making can have serious implications, such as in the case of decisions made by radiologists after examining the results of mammograms for signs of cancer. Is there reason for concern or not?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This situation is different from the thresholds described earlier, because it adds the cognitive process of decision making to the process of sensation. In other words, signal detection is a two-step process involving: (1) the actual intensity of the stimulus, which will influence the observer’s belief that the stimulus did occur, and (2) the individual observer’s criteria for deciding whether the stimulus occurred.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As a radiologist gains experience, she develops a better understanding of what a malignancy looks like – her criteria are refined and she is less likely to miss an actual malignancy or incorrectly identify a benign (non cancerous) image as cancer.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Psychologists often use a matrix to examine the judgments people make when trying to detect a stimulus. In every case, there are 4 possible outcomes: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radiologist may correctly identify the tumor. </a:t>
            </a:r>
            <a:r>
              <a:rPr lang="en-US" sz="1000" b="1" i="0" u="none" strike="noStrike" kern="1200" baseline="0" dirty="0" smtClean="0">
                <a:solidFill>
                  <a:schemeClr val="tx1"/>
                </a:solidFill>
              </a:rPr>
              <a:t>(hit)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She may misidentify something else she sees as a tumor </a:t>
            </a:r>
            <a:r>
              <a:rPr lang="en-US" sz="1000" b="1" i="0" u="none" strike="noStrike" kern="1200" baseline="0" dirty="0" smtClean="0">
                <a:solidFill>
                  <a:schemeClr val="tx1"/>
                </a:solidFill>
              </a:rPr>
              <a:t>(false alarm)</a:t>
            </a:r>
            <a:r>
              <a:rPr lang="en-US" sz="1000" b="0" i="0" u="none" strike="noStrike" kern="1200" baseline="0" dirty="0" smtClean="0">
                <a:solidFill>
                  <a:schemeClr val="tx1"/>
                </a:solidFill>
              </a:rPr>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She may correctly state that the patient is cancer free </a:t>
            </a:r>
            <a:r>
              <a:rPr lang="en-US" sz="1000" b="1" i="0" u="none" strike="noStrike" kern="1200" baseline="0" dirty="0" smtClean="0">
                <a:solidFill>
                  <a:schemeClr val="tx1"/>
                </a:solidFill>
              </a:rPr>
              <a:t>(correct rejection)</a:t>
            </a:r>
            <a:r>
              <a:rPr lang="en-US" sz="1000" b="0" i="0" u="none" strike="noStrike" kern="1200" baseline="0" dirty="0" smtClean="0">
                <a:solidFill>
                  <a:schemeClr val="tx1"/>
                </a:solidFill>
              </a:rPr>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She may mistakenly say the patient is OK, when there really is a tumor </a:t>
            </a:r>
            <a:r>
              <a:rPr lang="en-US" sz="1000" b="1" i="0" u="none" strike="noStrike" kern="1200" baseline="0" dirty="0" smtClean="0">
                <a:solidFill>
                  <a:schemeClr val="tx1"/>
                </a:solidFill>
              </a:rPr>
              <a:t>(miss)</a:t>
            </a:r>
            <a:r>
              <a:rPr lang="en-US" sz="1000" b="0" i="0" u="none" strike="noStrike" kern="1200" baseline="0" dirty="0" smtClean="0">
                <a:solidFill>
                  <a:schemeClr val="tx1"/>
                </a:solidFill>
              </a:rPr>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Because the consequences of missing a tumor are so severe, the radiologist may be biased toward saying “Yes” even if it leads to many false alarms. You can think of this as “better to be safe than sorry.”</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79206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807107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2638417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139961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33480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51623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990210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4589963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46886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2794594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494496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55847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598174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353752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4893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75543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29056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Sensory Processes</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Vision</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Hearing</a:t>
            </a:r>
          </a:p>
        </p:txBody>
      </p:sp>
    </p:spTree>
    <p:extLst>
      <p:ext uri="{BB962C8B-B14F-4D97-AF65-F5344CB8AC3E}">
        <p14:creationId xmlns:p14="http://schemas.microsoft.com/office/powerpoint/2010/main" val="28825849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Chemical and Mechanical Senses</a:t>
            </a:r>
          </a:p>
        </p:txBody>
      </p:sp>
    </p:spTree>
    <p:extLst>
      <p:ext uri="{BB962C8B-B14F-4D97-AF65-F5344CB8AC3E}">
        <p14:creationId xmlns:p14="http://schemas.microsoft.com/office/powerpoint/2010/main" val="161671426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Perceptual Processes and Phenomena</a:t>
            </a:r>
          </a:p>
        </p:txBody>
      </p:sp>
    </p:spTree>
    <p:extLst>
      <p:ext uri="{BB962C8B-B14F-4D97-AF65-F5344CB8AC3E}">
        <p14:creationId xmlns:p14="http://schemas.microsoft.com/office/powerpoint/2010/main" val="399292419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SENSATION AND PERCEPTION </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22.emf"/><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8.png"/><Relationship Id="rId7" Type="http://schemas.openxmlformats.org/officeDocument/2006/relationships/diagramColors" Target="../diagrams/colors5.xml"/><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5.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3.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image" Target="../media/image64.emf"/></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5.xml"/><Relationship Id="rId4" Type="http://schemas.openxmlformats.org/officeDocument/2006/relationships/image" Target="../media/image66.emf"/></Relationships>
</file>

<file path=ppt/slides/_rels/slide5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5.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Sensory Processes</a:t>
            </a:r>
            <a:endParaRPr lang="en-US" dirty="0"/>
          </a:p>
        </p:txBody>
      </p:sp>
      <p:sp>
        <p:nvSpPr>
          <p:cNvPr id="2" name="Content Placeholder 1"/>
          <p:cNvSpPr>
            <a:spLocks noGrp="1"/>
          </p:cNvSpPr>
          <p:nvPr>
            <p:ph sz="half" idx="2"/>
          </p:nvPr>
        </p:nvSpPr>
        <p:spPr>
          <a:xfrm>
            <a:off x="342900" y="1371600"/>
            <a:ext cx="8458200" cy="1676400"/>
          </a:xfrm>
        </p:spPr>
        <p:txBody>
          <a:bodyPr/>
          <a:lstStyle/>
          <a:p>
            <a:r>
              <a:rPr lang="en-US" dirty="0" smtClean="0"/>
              <a:t>This section covers:</a:t>
            </a:r>
          </a:p>
          <a:p>
            <a:pPr lvl="1"/>
            <a:r>
              <a:rPr lang="en-US" dirty="0" smtClean="0"/>
              <a:t>The key concepts in the study of sensation and perception</a:t>
            </a:r>
          </a:p>
          <a:p>
            <a:pPr lvl="1"/>
            <a:endParaRPr lang="en-US" dirty="0" smtClean="0"/>
          </a:p>
        </p:txBody>
      </p:sp>
      <p:pic>
        <p:nvPicPr>
          <p:cNvPr id="5" name="Picture 4" descr="Think of a time that you have had the experience of watching events with others (sensation) and then being surprised by the different interpretations of we hear of what just happened (perception). [Photo of soccer players disagreeing with the referee.]&#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534" y="2819400"/>
            <a:ext cx="5997071" cy="3566160"/>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What happens when the sensory organs do not work – when there is no way for the external energy to be transduced? </a:t>
            </a:r>
          </a:p>
        </p:txBody>
      </p:sp>
      <p:sp>
        <p:nvSpPr>
          <p:cNvPr id="2" name="Title 1"/>
          <p:cNvSpPr>
            <a:spLocks noGrp="1"/>
          </p:cNvSpPr>
          <p:nvPr>
            <p:ph type="title"/>
          </p:nvPr>
        </p:nvSpPr>
        <p:spPr/>
        <p:txBody>
          <a:bodyPr/>
          <a:lstStyle/>
          <a:p>
            <a:r>
              <a:rPr lang="en-US" dirty="0" smtClean="0"/>
              <a:t>Sensory </a:t>
            </a:r>
            <a:r>
              <a:rPr lang="en-US" dirty="0"/>
              <a:t>Prosthetics – </a:t>
            </a:r>
            <a:r>
              <a:rPr lang="en-US" dirty="0" smtClean="0"/>
              <a:t>Bypassing Transducers</a:t>
            </a:r>
            <a:endParaRPr lang="en-US" dirty="0"/>
          </a:p>
        </p:txBody>
      </p:sp>
      <p:pic>
        <p:nvPicPr>
          <p:cNvPr id="5" name="Picture 4"/>
          <p:cNvPicPr>
            <a:picLocks noChangeAspect="1"/>
          </p:cNvPicPr>
          <p:nvPr/>
        </p:nvPicPr>
        <p:blipFill>
          <a:blip r:embed="rId3"/>
          <a:stretch>
            <a:fillRect/>
          </a:stretch>
        </p:blipFill>
        <p:spPr>
          <a:xfrm>
            <a:off x="932572" y="2651760"/>
            <a:ext cx="7754228" cy="3749040"/>
          </a:xfrm>
          <a:prstGeom prst="rect">
            <a:avLst/>
          </a:prstGeom>
        </p:spPr>
      </p:pic>
    </p:spTree>
    <p:extLst>
      <p:ext uri="{BB962C8B-B14F-4D97-AF65-F5344CB8AC3E}">
        <p14:creationId xmlns:p14="http://schemas.microsoft.com/office/powerpoint/2010/main" val="2533933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The link between sensation, perception, and our experiences</a:t>
            </a:r>
          </a:p>
          <a:p>
            <a:pPr lvl="1"/>
            <a:r>
              <a:rPr lang="en-US" i="1" dirty="0" smtClean="0">
                <a:solidFill>
                  <a:srgbClr val="000099"/>
                </a:solidFill>
              </a:rPr>
              <a:t>Directs </a:t>
            </a:r>
            <a:r>
              <a:rPr lang="en-US" dirty="0" smtClean="0"/>
              <a:t>our sensory systems toward certain stimuli </a:t>
            </a:r>
          </a:p>
          <a:p>
            <a:pPr lvl="1"/>
            <a:r>
              <a:rPr lang="en-US" i="1" dirty="0" smtClean="0">
                <a:solidFill>
                  <a:srgbClr val="000099"/>
                </a:solidFill>
              </a:rPr>
              <a:t>Selects </a:t>
            </a:r>
            <a:r>
              <a:rPr lang="en-US" dirty="0" smtClean="0"/>
              <a:t>specific information for further processing</a:t>
            </a:r>
          </a:p>
          <a:p>
            <a:pPr lvl="1"/>
            <a:r>
              <a:rPr lang="en-US" i="1" dirty="0" smtClean="0">
                <a:solidFill>
                  <a:srgbClr val="000099"/>
                </a:solidFill>
              </a:rPr>
              <a:t>Allocates</a:t>
            </a:r>
            <a:r>
              <a:rPr lang="en-US" dirty="0" smtClean="0"/>
              <a:t> the mental energy needed for that processing </a:t>
            </a:r>
          </a:p>
          <a:p>
            <a:pPr lvl="1"/>
            <a:r>
              <a:rPr lang="en-US" i="1" dirty="0" smtClean="0">
                <a:solidFill>
                  <a:srgbClr val="000099"/>
                </a:solidFill>
              </a:rPr>
              <a:t>Regulates</a:t>
            </a:r>
            <a:r>
              <a:rPr lang="en-US" dirty="0" smtClean="0"/>
              <a:t> </a:t>
            </a:r>
            <a:r>
              <a:rPr lang="en-US" dirty="0"/>
              <a:t>the </a:t>
            </a:r>
            <a:r>
              <a:rPr lang="en-US" dirty="0" smtClean="0"/>
              <a:t>flow of resources needed to perform tasks and coordinate several tasks</a:t>
            </a:r>
          </a:p>
        </p:txBody>
      </p:sp>
      <p:sp>
        <p:nvSpPr>
          <p:cNvPr id="3" name="Title 2"/>
          <p:cNvSpPr>
            <a:spLocks noGrp="1"/>
          </p:cNvSpPr>
          <p:nvPr>
            <p:ph type="title"/>
          </p:nvPr>
        </p:nvSpPr>
        <p:spPr/>
        <p:txBody>
          <a:bodyPr/>
          <a:lstStyle/>
          <a:p>
            <a:r>
              <a:rPr lang="en-US" dirty="0" smtClean="0"/>
              <a:t>Attention</a:t>
            </a:r>
            <a:endParaRPr lang="en-US" dirty="0"/>
          </a:p>
        </p:txBody>
      </p:sp>
    </p:spTree>
    <p:extLst>
      <p:ext uri="{BB962C8B-B14F-4D97-AF65-F5344CB8AC3E}">
        <p14:creationId xmlns:p14="http://schemas.microsoft.com/office/powerpoint/2010/main" val="190387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solidFill>
                  <a:schemeClr val="tx1"/>
                </a:solidFill>
              </a:rPr>
              <a:t>We </a:t>
            </a:r>
            <a:r>
              <a:rPr lang="en-US" dirty="0">
                <a:solidFill>
                  <a:schemeClr val="tx1"/>
                </a:solidFill>
              </a:rPr>
              <a:t>can sometimes be so focused that we miss important </a:t>
            </a:r>
            <a:r>
              <a:rPr lang="en-US" dirty="0" smtClean="0">
                <a:solidFill>
                  <a:schemeClr val="tx1"/>
                </a:solidFill>
              </a:rPr>
              <a:t>information </a:t>
            </a:r>
          </a:p>
        </p:txBody>
      </p:sp>
      <p:sp>
        <p:nvSpPr>
          <p:cNvPr id="3" name="Title 2"/>
          <p:cNvSpPr>
            <a:spLocks noGrp="1"/>
          </p:cNvSpPr>
          <p:nvPr>
            <p:ph type="title"/>
          </p:nvPr>
        </p:nvSpPr>
        <p:spPr/>
        <p:txBody>
          <a:bodyPr/>
          <a:lstStyle/>
          <a:p>
            <a:r>
              <a:rPr lang="en-US" dirty="0" smtClean="0"/>
              <a:t>Selective </a:t>
            </a:r>
            <a:r>
              <a:rPr lang="en-US" dirty="0"/>
              <a:t>Attention – </a:t>
            </a:r>
            <a:r>
              <a:rPr lang="en-US" dirty="0" smtClean="0"/>
              <a:t>Missing the Gorilla</a:t>
            </a:r>
            <a:endParaRPr lang="en-US" dirty="0"/>
          </a:p>
        </p:txBody>
      </p:sp>
    </p:spTree>
    <p:extLst>
      <p:ext uri="{BB962C8B-B14F-4D97-AF65-F5344CB8AC3E}">
        <p14:creationId xmlns:p14="http://schemas.microsoft.com/office/powerpoint/2010/main" val="3438932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Divided </a:t>
            </a:r>
            <a:r>
              <a:rPr lang="en-US" dirty="0"/>
              <a:t>Attention – </a:t>
            </a:r>
            <a:r>
              <a:rPr lang="en-US" dirty="0" smtClean="0"/>
              <a:t>Multitasking</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solidFill>
                  <a:schemeClr val="tx1"/>
                </a:solidFill>
              </a:rPr>
              <a:t>We are not </a:t>
            </a:r>
            <a:r>
              <a:rPr lang="en-US" dirty="0">
                <a:solidFill>
                  <a:schemeClr val="tx1"/>
                </a:solidFill>
              </a:rPr>
              <a:t>as good at multitasking as we may like to </a:t>
            </a:r>
            <a:r>
              <a:rPr lang="en-US" dirty="0" smtClean="0">
                <a:solidFill>
                  <a:schemeClr val="tx1"/>
                </a:solidFill>
              </a:rPr>
              <a:t>think</a:t>
            </a:r>
            <a:endParaRPr lang="en-US" dirty="0">
              <a:solidFill>
                <a:schemeClr val="tx1"/>
              </a:solidFill>
            </a:endParaRPr>
          </a:p>
          <a:p>
            <a:pPr lvl="1"/>
            <a:endParaRPr lang="en-US" dirty="0" smtClean="0">
              <a:solidFill>
                <a:schemeClr val="tx1"/>
              </a:solidFill>
            </a:endParaRPr>
          </a:p>
          <a:p>
            <a:pPr lvl="1"/>
            <a:endParaRPr lang="en-US" dirty="0" smtClean="0">
              <a:solidFill>
                <a:schemeClr val="tx1"/>
              </a:solidFill>
            </a:endParaRPr>
          </a:p>
          <a:p>
            <a:endParaRPr lang="en-US" dirty="0"/>
          </a:p>
        </p:txBody>
      </p:sp>
      <p:pic>
        <p:nvPicPr>
          <p:cNvPr id="7" name="Picture 6"/>
          <p:cNvPicPr>
            <a:picLocks noChangeAspect="1"/>
          </p:cNvPicPr>
          <p:nvPr/>
        </p:nvPicPr>
        <p:blipFill>
          <a:blip r:embed="rId3"/>
          <a:stretch>
            <a:fillRect/>
          </a:stretch>
        </p:blipFill>
        <p:spPr>
          <a:xfrm>
            <a:off x="1981200" y="2590800"/>
            <a:ext cx="4881740" cy="3291840"/>
          </a:xfrm>
          <a:prstGeom prst="rect">
            <a:avLst/>
          </a:prstGeom>
        </p:spPr>
      </p:pic>
    </p:spTree>
    <p:extLst>
      <p:ext uri="{BB962C8B-B14F-4D97-AF65-F5344CB8AC3E}">
        <p14:creationId xmlns:p14="http://schemas.microsoft.com/office/powerpoint/2010/main" val="1423853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Vision</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The physical stimulus for vision</a:t>
            </a:r>
          </a:p>
          <a:p>
            <a:pPr lvl="1"/>
            <a:r>
              <a:rPr lang="en-US" dirty="0" smtClean="0"/>
              <a:t>The anatomy of the eye</a:t>
            </a:r>
          </a:p>
          <a:p>
            <a:pPr lvl="1"/>
            <a:r>
              <a:rPr lang="en-US" dirty="0" smtClean="0"/>
              <a:t>Visual pathways and perception</a:t>
            </a:r>
          </a:p>
        </p:txBody>
      </p:sp>
      <p:pic>
        <p:nvPicPr>
          <p:cNvPr id="5" name="Picture 4"/>
          <p:cNvPicPr>
            <a:picLocks noChangeAspect="1"/>
          </p:cNvPicPr>
          <p:nvPr/>
        </p:nvPicPr>
        <p:blipFill>
          <a:blip r:embed="rId3"/>
          <a:stretch>
            <a:fillRect/>
          </a:stretch>
        </p:blipFill>
        <p:spPr>
          <a:xfrm>
            <a:off x="2983461" y="3539836"/>
            <a:ext cx="3204238" cy="2834640"/>
          </a:xfrm>
          <a:prstGeom prst="rect">
            <a:avLst/>
          </a:prstGeom>
        </p:spPr>
      </p:pic>
    </p:spTree>
    <p:extLst>
      <p:ext uri="{BB962C8B-B14F-4D97-AF65-F5344CB8AC3E}">
        <p14:creationId xmlns:p14="http://schemas.microsoft.com/office/powerpoint/2010/main" val="3815491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Light travels in waves with two important properties</a:t>
            </a:r>
          </a:p>
          <a:p>
            <a:pPr lvl="1"/>
            <a:r>
              <a:rPr lang="en-US" dirty="0" smtClean="0"/>
              <a:t>Wavelength, perceived as color</a:t>
            </a:r>
          </a:p>
          <a:p>
            <a:pPr lvl="1"/>
            <a:r>
              <a:rPr lang="en-US" dirty="0" smtClean="0"/>
              <a:t>Amplitude, perceived as brightness</a:t>
            </a:r>
          </a:p>
        </p:txBody>
      </p:sp>
      <p:sp>
        <p:nvSpPr>
          <p:cNvPr id="2" name="Title 1"/>
          <p:cNvSpPr>
            <a:spLocks noGrp="1"/>
          </p:cNvSpPr>
          <p:nvPr>
            <p:ph type="title"/>
          </p:nvPr>
        </p:nvSpPr>
        <p:spPr/>
        <p:txBody>
          <a:bodyPr/>
          <a:lstStyle/>
          <a:p>
            <a:r>
              <a:rPr lang="en-US" dirty="0" smtClean="0"/>
              <a:t>The Visual </a:t>
            </a:r>
            <a:r>
              <a:rPr lang="en-US" dirty="0"/>
              <a:t>Stimulus – </a:t>
            </a:r>
            <a:r>
              <a:rPr lang="en-US" dirty="0" smtClean="0"/>
              <a:t>Light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52" y="3688080"/>
            <a:ext cx="5230895" cy="2560320"/>
          </a:xfrm>
          <a:prstGeom prst="rect">
            <a:avLst/>
          </a:prstGeom>
        </p:spPr>
      </p:pic>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The electromagnetic spectrum ranges from cosmic rays, through x-rays and ultraviolet light, to TV and radio waves</a:t>
            </a:r>
          </a:p>
        </p:txBody>
      </p:sp>
      <p:sp>
        <p:nvSpPr>
          <p:cNvPr id="2" name="Title 1"/>
          <p:cNvSpPr>
            <a:spLocks noGrp="1"/>
          </p:cNvSpPr>
          <p:nvPr>
            <p:ph type="title"/>
          </p:nvPr>
        </p:nvSpPr>
        <p:spPr/>
        <p:txBody>
          <a:bodyPr/>
          <a:lstStyle/>
          <a:p>
            <a:r>
              <a:rPr lang="en-US" dirty="0" smtClean="0"/>
              <a:t>The Electromagnetic Spectrum and Visible Light</a:t>
            </a:r>
            <a:endParaRPr lang="en-US" dirty="0"/>
          </a:p>
        </p:txBody>
      </p:sp>
      <p:pic>
        <p:nvPicPr>
          <p:cNvPr id="7" name="Picture 6"/>
          <p:cNvPicPr>
            <a:picLocks noChangeAspect="1"/>
          </p:cNvPicPr>
          <p:nvPr/>
        </p:nvPicPr>
        <p:blipFill>
          <a:blip r:embed="rId3"/>
          <a:stretch>
            <a:fillRect/>
          </a:stretch>
        </p:blipFill>
        <p:spPr>
          <a:xfrm>
            <a:off x="230729" y="2895600"/>
            <a:ext cx="8760871" cy="3200400"/>
          </a:xfrm>
          <a:prstGeom prst="rect">
            <a:avLst/>
          </a:prstGeom>
        </p:spPr>
      </p:pic>
    </p:spTree>
    <p:extLst>
      <p:ext uri="{BB962C8B-B14F-4D97-AF65-F5344CB8AC3E}">
        <p14:creationId xmlns:p14="http://schemas.microsoft.com/office/powerpoint/2010/main" val="3559673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Many people believe dogs cannot see color</a:t>
            </a:r>
          </a:p>
          <a:p>
            <a:pPr lvl="1"/>
            <a:r>
              <a:rPr lang="en-US" dirty="0" smtClean="0"/>
              <a:t>They appear to see in what we would describe as blues and yellows</a:t>
            </a:r>
            <a:endParaRPr lang="en-US" dirty="0"/>
          </a:p>
        </p:txBody>
      </p:sp>
      <p:sp>
        <p:nvSpPr>
          <p:cNvPr id="3" name="Title 2"/>
          <p:cNvSpPr>
            <a:spLocks noGrp="1"/>
          </p:cNvSpPr>
          <p:nvPr>
            <p:ph type="title"/>
          </p:nvPr>
        </p:nvSpPr>
        <p:spPr/>
        <p:txBody>
          <a:bodyPr/>
          <a:lstStyle/>
          <a:p>
            <a:r>
              <a:rPr lang="en-US" dirty="0" smtClean="0"/>
              <a:t>Believe It or </a:t>
            </a:r>
            <a:r>
              <a:rPr lang="en-US" dirty="0"/>
              <a:t>Not – </a:t>
            </a:r>
            <a:r>
              <a:rPr lang="en-US" dirty="0" smtClean="0"/>
              <a:t>What Does a Dog See?</a:t>
            </a:r>
            <a:endParaRPr lang="en-US" dirty="0"/>
          </a:p>
        </p:txBody>
      </p:sp>
      <p:pic>
        <p:nvPicPr>
          <p:cNvPr id="4" name="Picture 3"/>
          <p:cNvPicPr>
            <a:picLocks noChangeAspect="1"/>
          </p:cNvPicPr>
          <p:nvPr/>
        </p:nvPicPr>
        <p:blipFill>
          <a:blip r:embed="rId3"/>
          <a:stretch>
            <a:fillRect/>
          </a:stretch>
        </p:blipFill>
        <p:spPr>
          <a:xfrm>
            <a:off x="2195241" y="2798397"/>
            <a:ext cx="4743658" cy="3566160"/>
          </a:xfrm>
          <a:prstGeom prst="rect">
            <a:avLst/>
          </a:prstGeom>
        </p:spPr>
      </p:pic>
    </p:spTree>
    <p:extLst>
      <p:ext uri="{BB962C8B-B14F-4D97-AF65-F5344CB8AC3E}">
        <p14:creationId xmlns:p14="http://schemas.microsoft.com/office/powerpoint/2010/main" val="4125604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Anatomy of the Eye</a:t>
            </a:r>
            <a:endParaRPr lang="en-US" dirty="0"/>
          </a:p>
        </p:txBody>
      </p:sp>
      <p:pic>
        <p:nvPicPr>
          <p:cNvPr id="7" name="Picture 6"/>
          <p:cNvPicPr>
            <a:picLocks noChangeAspect="1"/>
          </p:cNvPicPr>
          <p:nvPr/>
        </p:nvPicPr>
        <p:blipFill>
          <a:blip r:embed="rId3"/>
          <a:stretch>
            <a:fillRect/>
          </a:stretch>
        </p:blipFill>
        <p:spPr>
          <a:xfrm>
            <a:off x="390344" y="1341120"/>
            <a:ext cx="8677348" cy="5120640"/>
          </a:xfrm>
          <a:prstGeom prst="rect">
            <a:avLst/>
          </a:prstGeom>
        </p:spPr>
      </p:pic>
      <p:pic>
        <p:nvPicPr>
          <p:cNvPr id="9" name="Picture 8"/>
          <p:cNvPicPr>
            <a:picLocks noChangeAspect="1"/>
          </p:cNvPicPr>
          <p:nvPr/>
        </p:nvPicPr>
        <p:blipFill>
          <a:blip r:embed="rId4"/>
          <a:stretch>
            <a:fillRect/>
          </a:stretch>
        </p:blipFill>
        <p:spPr>
          <a:xfrm>
            <a:off x="2133600" y="3225200"/>
            <a:ext cx="355320" cy="330720"/>
          </a:xfrm>
          <a:prstGeom prst="rect">
            <a:avLst/>
          </a:prstGeom>
        </p:spPr>
      </p:pic>
      <p:pic>
        <p:nvPicPr>
          <p:cNvPr id="10" name="Picture 9"/>
          <p:cNvPicPr>
            <a:picLocks noChangeAspect="1"/>
          </p:cNvPicPr>
          <p:nvPr/>
        </p:nvPicPr>
        <p:blipFill>
          <a:blip r:embed="rId5"/>
          <a:stretch>
            <a:fillRect/>
          </a:stretch>
        </p:blipFill>
        <p:spPr>
          <a:xfrm>
            <a:off x="2210280" y="3656573"/>
            <a:ext cx="609120" cy="394320"/>
          </a:xfrm>
          <a:prstGeom prst="rect">
            <a:avLst/>
          </a:prstGeom>
        </p:spPr>
      </p:pic>
      <p:cxnSp>
        <p:nvCxnSpPr>
          <p:cNvPr id="15" name="Straight Connector 14"/>
          <p:cNvCxnSpPr/>
          <p:nvPr/>
        </p:nvCxnSpPr>
        <p:spPr>
          <a:xfrm>
            <a:off x="2514600" y="3418269"/>
            <a:ext cx="1976750" cy="23906"/>
          </a:xfrm>
          <a:prstGeom prst="line">
            <a:avLst/>
          </a:prstGeom>
          <a:ln w="3175"/>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2819400" y="3836505"/>
            <a:ext cx="1676401" cy="1722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2994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Rods – for viewing dim light with no color</a:t>
            </a:r>
          </a:p>
          <a:p>
            <a:r>
              <a:rPr lang="en-US" dirty="0" smtClean="0"/>
              <a:t>Cones – for bright light with color</a:t>
            </a:r>
          </a:p>
        </p:txBody>
      </p:sp>
      <p:sp>
        <p:nvSpPr>
          <p:cNvPr id="2" name="Title 1"/>
          <p:cNvSpPr>
            <a:spLocks noGrp="1"/>
          </p:cNvSpPr>
          <p:nvPr>
            <p:ph type="title"/>
          </p:nvPr>
        </p:nvSpPr>
        <p:spPr/>
        <p:txBody>
          <a:bodyPr/>
          <a:lstStyle/>
          <a:p>
            <a:r>
              <a:rPr lang="en-US" dirty="0" smtClean="0"/>
              <a:t>Rods and Cones</a:t>
            </a:r>
            <a:endParaRPr lang="en-US" dirty="0"/>
          </a:p>
        </p:txBody>
      </p:sp>
      <p:pic>
        <p:nvPicPr>
          <p:cNvPr id="1026" name="Picture 2" descr="The distribution of rods and cones in the retina. The eye on the left indicates locations in degrees relative to the fovea. These locations are repeated along the bottom of the chart on the right. The vertical brown bar near 20 degrees indicates the place on the retina where there are no receptors because this is Where the ganglion cells leave the eye to form the Optic ne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10" y="2724150"/>
            <a:ext cx="8755274"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54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5029200" cy="4921406"/>
          </a:xfrm>
        </p:spPr>
        <p:txBody>
          <a:bodyPr/>
          <a:lstStyle/>
          <a:p>
            <a:r>
              <a:rPr lang="en-US" dirty="0" smtClean="0"/>
              <a:t>How do people navigate through the world?</a:t>
            </a:r>
          </a:p>
          <a:p>
            <a:pPr lvl="1"/>
            <a:r>
              <a:rPr lang="en-US" dirty="0" smtClean="0"/>
              <a:t>Sensation: Receive signals from the environment.</a:t>
            </a:r>
          </a:p>
          <a:p>
            <a:pPr lvl="1"/>
            <a:r>
              <a:rPr lang="en-US" dirty="0" smtClean="0"/>
              <a:t>Perception: Organizing and interpreting these signals.</a:t>
            </a:r>
          </a:p>
          <a:p>
            <a:r>
              <a:rPr lang="en-US" dirty="0" smtClean="0"/>
              <a:t>Sometimes, we don’t immediately perceive what we sense</a:t>
            </a:r>
          </a:p>
        </p:txBody>
      </p:sp>
      <p:sp>
        <p:nvSpPr>
          <p:cNvPr id="2" name="Title 1"/>
          <p:cNvSpPr>
            <a:spLocks noGrp="1"/>
          </p:cNvSpPr>
          <p:nvPr>
            <p:ph type="title"/>
          </p:nvPr>
        </p:nvSpPr>
        <p:spPr/>
        <p:txBody>
          <a:bodyPr/>
          <a:lstStyle/>
          <a:p>
            <a:r>
              <a:rPr lang="en-US" dirty="0" smtClean="0"/>
              <a:t>Sensation and Perception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730297"/>
            <a:ext cx="3286125" cy="4114800"/>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Pathways</a:t>
            </a:r>
            <a:endParaRPr lang="en-US" dirty="0"/>
          </a:p>
        </p:txBody>
      </p:sp>
      <p:graphicFrame>
        <p:nvGraphicFramePr>
          <p:cNvPr id="5" name="Diagram 4"/>
          <p:cNvGraphicFramePr/>
          <p:nvPr>
            <p:extLst>
              <p:ext uri="{D42A27DB-BD31-4B8C-83A1-F6EECF244321}">
                <p14:modId xmlns:p14="http://schemas.microsoft.com/office/powerpoint/2010/main" val="1977926794"/>
              </p:ext>
            </p:extLst>
          </p:nvPr>
        </p:nvGraphicFramePr>
        <p:xfrm>
          <a:off x="457200" y="1800225"/>
          <a:ext cx="3262532" cy="3838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a:stretch>
            <a:fillRect/>
          </a:stretch>
        </p:blipFill>
        <p:spPr>
          <a:xfrm>
            <a:off x="3962400" y="1447800"/>
            <a:ext cx="4981575" cy="4724400"/>
          </a:xfrm>
          <a:prstGeom prst="rect">
            <a:avLst/>
          </a:prstGeom>
        </p:spPr>
      </p:pic>
    </p:spTree>
    <p:extLst>
      <p:ext uri="{BB962C8B-B14F-4D97-AF65-F5344CB8AC3E}">
        <p14:creationId xmlns:p14="http://schemas.microsoft.com/office/powerpoint/2010/main" val="3352260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04800" y="1326994"/>
            <a:ext cx="3848100" cy="4921406"/>
          </a:xfrm>
        </p:spPr>
        <p:txBody>
          <a:bodyPr/>
          <a:lstStyle/>
          <a:p>
            <a:r>
              <a:rPr lang="en-US" dirty="0" smtClean="0"/>
              <a:t>Perception of color is based on the response rates of three kinds of cones</a:t>
            </a:r>
            <a:endParaRPr lang="en-US" dirty="0"/>
          </a:p>
        </p:txBody>
      </p:sp>
      <p:sp>
        <p:nvSpPr>
          <p:cNvPr id="2" name="Title 1"/>
          <p:cNvSpPr>
            <a:spLocks noGrp="1"/>
          </p:cNvSpPr>
          <p:nvPr>
            <p:ph type="title"/>
          </p:nvPr>
        </p:nvSpPr>
        <p:spPr/>
        <p:txBody>
          <a:bodyPr/>
          <a:lstStyle/>
          <a:p>
            <a:r>
              <a:rPr lang="en-US" dirty="0" smtClean="0"/>
              <a:t>Trichromatic Theory of Color Vision</a:t>
            </a:r>
            <a:endParaRPr lang="en-US" dirty="0"/>
          </a:p>
        </p:txBody>
      </p:sp>
      <p:pic>
        <p:nvPicPr>
          <p:cNvPr id="2050" name="Picture 2" descr="Firing rates of blue, green, and red cones in response to different colors. The taller the colored bar, the higher the firing rates for that type of cone. As you can see, colors are coded by differences in the activity of all three types of cones in the normal 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780" y="1326994"/>
            <a:ext cx="4749422" cy="492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811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8605" y="2687484"/>
            <a:ext cx="7630590" cy="2200582"/>
          </a:xfrm>
        </p:spPr>
      </p:pic>
      <p:sp>
        <p:nvSpPr>
          <p:cNvPr id="2" name="Title 1"/>
          <p:cNvSpPr>
            <a:spLocks noGrp="1"/>
          </p:cNvSpPr>
          <p:nvPr>
            <p:ph type="title"/>
          </p:nvPr>
        </p:nvSpPr>
        <p:spPr/>
        <p:txBody>
          <a:bodyPr/>
          <a:lstStyle/>
          <a:p>
            <a:r>
              <a:rPr lang="en-US" dirty="0" smtClean="0"/>
              <a:t>Opponent-Process Theory of Color Vision</a:t>
            </a:r>
            <a:endParaRPr lang="en-US" dirty="0"/>
          </a:p>
        </p:txBody>
      </p:sp>
      <p:sp>
        <p:nvSpPr>
          <p:cNvPr id="7" name="Content Placeholder 3"/>
          <p:cNvSpPr txBox="1">
            <a:spLocks/>
          </p:cNvSpPr>
          <p:nvPr/>
        </p:nvSpPr>
        <p:spPr bwMode="auto">
          <a:xfrm>
            <a:off x="304800" y="1326994"/>
            <a:ext cx="8458200" cy="49214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solidFill>
                  <a:schemeClr val="tx1"/>
                </a:solidFill>
              </a:rPr>
              <a:t>Proposes </a:t>
            </a:r>
            <a:r>
              <a:rPr lang="en-US" dirty="0">
                <a:solidFill>
                  <a:schemeClr val="tx1"/>
                </a:solidFill>
              </a:rPr>
              <a:t>the existence </a:t>
            </a:r>
            <a:r>
              <a:rPr lang="en-US" dirty="0" smtClean="0">
                <a:solidFill>
                  <a:schemeClr val="tx1"/>
                </a:solidFill>
              </a:rPr>
              <a:t>of “opposing” red-green, blue-yellow, and black-white channels</a:t>
            </a:r>
            <a:endParaRPr lang="en-US" dirty="0"/>
          </a:p>
        </p:txBody>
      </p:sp>
    </p:spTree>
    <p:extLst>
      <p:ext uri="{BB962C8B-B14F-4D97-AF65-F5344CB8AC3E}">
        <p14:creationId xmlns:p14="http://schemas.microsoft.com/office/powerpoint/2010/main" val="16006871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What numbers do you see?</a:t>
            </a:r>
            <a:endParaRPr lang="en-US" dirty="0"/>
          </a:p>
        </p:txBody>
      </p:sp>
      <p:sp>
        <p:nvSpPr>
          <p:cNvPr id="2" name="Title 1"/>
          <p:cNvSpPr>
            <a:spLocks noGrp="1"/>
          </p:cNvSpPr>
          <p:nvPr>
            <p:ph type="title"/>
          </p:nvPr>
        </p:nvSpPr>
        <p:spPr/>
        <p:txBody>
          <a:bodyPr/>
          <a:lstStyle/>
          <a:p>
            <a:r>
              <a:rPr lang="en-US" dirty="0" smtClean="0"/>
              <a:t>Colorblindness</a:t>
            </a:r>
            <a:endParaRPr lang="en-US" dirty="0"/>
          </a:p>
        </p:txBody>
      </p:sp>
      <p:pic>
        <p:nvPicPr>
          <p:cNvPr id="3" name="Picture 2"/>
          <p:cNvPicPr>
            <a:picLocks noChangeAspect="1"/>
          </p:cNvPicPr>
          <p:nvPr/>
        </p:nvPicPr>
        <p:blipFill>
          <a:blip r:embed="rId3"/>
          <a:stretch>
            <a:fillRect/>
          </a:stretch>
        </p:blipFill>
        <p:spPr>
          <a:xfrm>
            <a:off x="708486" y="2499360"/>
            <a:ext cx="3785350" cy="3749040"/>
          </a:xfrm>
          <a:prstGeom prst="rect">
            <a:avLst/>
          </a:prstGeom>
        </p:spPr>
      </p:pic>
      <p:pic>
        <p:nvPicPr>
          <p:cNvPr id="6" name="Picture 5"/>
          <p:cNvPicPr>
            <a:picLocks noChangeAspect="1"/>
          </p:cNvPicPr>
          <p:nvPr/>
        </p:nvPicPr>
        <p:blipFill>
          <a:blip r:embed="rId4"/>
          <a:stretch>
            <a:fillRect/>
          </a:stretch>
        </p:blipFill>
        <p:spPr>
          <a:xfrm>
            <a:off x="4779392" y="2316480"/>
            <a:ext cx="3959545" cy="3931920"/>
          </a:xfrm>
          <a:prstGeom prst="rect">
            <a:avLst/>
          </a:prstGeom>
        </p:spPr>
      </p:pic>
    </p:spTree>
    <p:extLst>
      <p:ext uri="{BB962C8B-B14F-4D97-AF65-F5344CB8AC3E}">
        <p14:creationId xmlns:p14="http://schemas.microsoft.com/office/powerpoint/2010/main" val="38166534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Experiencing </a:t>
            </a:r>
            <a:r>
              <a:rPr lang="en-US" dirty="0"/>
              <a:t>Psychology – </a:t>
            </a:r>
            <a:r>
              <a:rPr lang="en-US" dirty="0" smtClean="0"/>
              <a:t>Colorblindness</a:t>
            </a:r>
            <a:endParaRPr lang="en-US" dirty="0"/>
          </a:p>
        </p:txBody>
      </p:sp>
      <p:sp>
        <p:nvSpPr>
          <p:cNvPr id="4" name="Rectangle 3"/>
          <p:cNvSpPr/>
          <p:nvPr/>
        </p:nvSpPr>
        <p:spPr>
          <a:xfrm>
            <a:off x="8458200" y="1905000"/>
            <a:ext cx="685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560777" y="4419600"/>
            <a:ext cx="507023"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1327" y="2094522"/>
            <a:ext cx="3056938" cy="2743200"/>
          </a:xfrm>
          <a:prstGeom prst="rect">
            <a:avLst/>
          </a:prstGeom>
        </p:spPr>
      </p:pic>
      <p:pic>
        <p:nvPicPr>
          <p:cNvPr id="7" name="Picture 6"/>
          <p:cNvPicPr>
            <a:picLocks noChangeAspect="1"/>
          </p:cNvPicPr>
          <p:nvPr/>
        </p:nvPicPr>
        <p:blipFill>
          <a:blip r:embed="rId4"/>
          <a:stretch>
            <a:fillRect/>
          </a:stretch>
        </p:blipFill>
        <p:spPr>
          <a:xfrm>
            <a:off x="3124200" y="2094522"/>
            <a:ext cx="3056468" cy="2743200"/>
          </a:xfrm>
          <a:prstGeom prst="rect">
            <a:avLst/>
          </a:prstGeom>
        </p:spPr>
      </p:pic>
      <p:pic>
        <p:nvPicPr>
          <p:cNvPr id="9" name="Picture 8"/>
          <p:cNvPicPr>
            <a:picLocks noChangeAspect="1"/>
          </p:cNvPicPr>
          <p:nvPr/>
        </p:nvPicPr>
        <p:blipFill>
          <a:blip r:embed="rId5"/>
          <a:stretch>
            <a:fillRect/>
          </a:stretch>
        </p:blipFill>
        <p:spPr>
          <a:xfrm>
            <a:off x="6242942" y="2094522"/>
            <a:ext cx="2672458" cy="2743200"/>
          </a:xfrm>
          <a:prstGeom prst="rect">
            <a:avLst/>
          </a:prstGeom>
        </p:spPr>
      </p:pic>
    </p:spTree>
    <p:extLst>
      <p:ext uri="{BB962C8B-B14F-4D97-AF65-F5344CB8AC3E}">
        <p14:creationId xmlns:p14="http://schemas.microsoft.com/office/powerpoint/2010/main" val="3947700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a:t>
            </a:r>
            <a:r>
              <a:rPr lang="en-US" dirty="0"/>
              <a:t>Study – </a:t>
            </a:r>
            <a:r>
              <a:rPr lang="en-US" dirty="0" smtClean="0"/>
              <a:t>Color Vision and Web Design</a:t>
            </a:r>
            <a:endParaRPr lang="en-US" dirty="0"/>
          </a:p>
        </p:txBody>
      </p:sp>
      <p:pic>
        <p:nvPicPr>
          <p:cNvPr id="5" name="Picture 4"/>
          <p:cNvPicPr>
            <a:picLocks noChangeAspect="1"/>
          </p:cNvPicPr>
          <p:nvPr/>
        </p:nvPicPr>
        <p:blipFill>
          <a:blip r:embed="rId3"/>
          <a:stretch>
            <a:fillRect/>
          </a:stretch>
        </p:blipFill>
        <p:spPr>
          <a:xfrm>
            <a:off x="-5378" y="1828800"/>
            <a:ext cx="8935171" cy="3840480"/>
          </a:xfrm>
          <a:prstGeom prst="rect">
            <a:avLst/>
          </a:prstGeom>
        </p:spPr>
      </p:pic>
    </p:spTree>
    <p:extLst>
      <p:ext uri="{BB962C8B-B14F-4D97-AF65-F5344CB8AC3E}">
        <p14:creationId xmlns:p14="http://schemas.microsoft.com/office/powerpoint/2010/main" val="3184479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Hearing</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The physical stimulus for hearing</a:t>
            </a:r>
          </a:p>
          <a:p>
            <a:pPr lvl="1"/>
            <a:r>
              <a:rPr lang="en-US" dirty="0" smtClean="0"/>
              <a:t>The anatomy of the ear</a:t>
            </a:r>
          </a:p>
          <a:p>
            <a:pPr lvl="1"/>
            <a:r>
              <a:rPr lang="en-US" dirty="0" smtClean="0"/>
              <a:t>Types of deafness</a:t>
            </a:r>
          </a:p>
          <a:p>
            <a:pPr lvl="1"/>
            <a:endParaRPr lang="en-US" dirty="0" smtClean="0"/>
          </a:p>
        </p:txBody>
      </p:sp>
      <p:pic>
        <p:nvPicPr>
          <p:cNvPr id="5" name="Picture 4"/>
          <p:cNvPicPr>
            <a:picLocks noChangeAspect="1"/>
          </p:cNvPicPr>
          <p:nvPr/>
        </p:nvPicPr>
        <p:blipFill>
          <a:blip r:embed="rId3"/>
          <a:stretch>
            <a:fillRect/>
          </a:stretch>
        </p:blipFill>
        <p:spPr>
          <a:xfrm>
            <a:off x="2866609" y="3505200"/>
            <a:ext cx="3400921" cy="2569440"/>
          </a:xfrm>
          <a:prstGeom prst="rect">
            <a:avLst/>
          </a:prstGeom>
        </p:spPr>
      </p:pic>
    </p:spTree>
    <p:extLst>
      <p:ext uri="{BB962C8B-B14F-4D97-AF65-F5344CB8AC3E}">
        <p14:creationId xmlns:p14="http://schemas.microsoft.com/office/powerpoint/2010/main" val="2584336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Sound waves have  different amplitudes and frequencies</a:t>
            </a:r>
          </a:p>
          <a:p>
            <a:pPr lvl="1"/>
            <a:r>
              <a:rPr lang="en-US" dirty="0"/>
              <a:t>A</a:t>
            </a:r>
            <a:r>
              <a:rPr lang="en-US" dirty="0" smtClean="0"/>
              <a:t>mplitude is </a:t>
            </a:r>
            <a:r>
              <a:rPr lang="en-US" dirty="0"/>
              <a:t>encoded as loudness or intensity </a:t>
            </a:r>
            <a:endParaRPr lang="en-US" dirty="0" smtClean="0"/>
          </a:p>
          <a:p>
            <a:pPr lvl="1"/>
            <a:r>
              <a:rPr lang="en-US" dirty="0" smtClean="0"/>
              <a:t>Frequency is encoded as </a:t>
            </a:r>
            <a:r>
              <a:rPr lang="en-US" dirty="0"/>
              <a:t>pitch</a:t>
            </a:r>
            <a:endParaRPr lang="en-US" dirty="0" smtClean="0"/>
          </a:p>
        </p:txBody>
      </p:sp>
      <p:sp>
        <p:nvSpPr>
          <p:cNvPr id="2" name="Title 1"/>
          <p:cNvSpPr>
            <a:spLocks noGrp="1"/>
          </p:cNvSpPr>
          <p:nvPr>
            <p:ph type="title"/>
          </p:nvPr>
        </p:nvSpPr>
        <p:spPr/>
        <p:txBody>
          <a:bodyPr/>
          <a:lstStyle/>
          <a:p>
            <a:r>
              <a:rPr lang="en-US" dirty="0" smtClean="0"/>
              <a:t>The Sound </a:t>
            </a:r>
            <a:r>
              <a:rPr lang="en-US" dirty="0"/>
              <a:t>Stimulus – </a:t>
            </a:r>
            <a:r>
              <a:rPr lang="en-US" dirty="0" smtClean="0"/>
              <a:t>Sound Waves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276600"/>
            <a:ext cx="6816969" cy="3125340"/>
          </a:xfrm>
          <a:prstGeom prst="rect">
            <a:avLst/>
          </a:prstGeom>
        </p:spPr>
      </p:pic>
    </p:spTree>
    <p:extLst>
      <p:ext uri="{BB962C8B-B14F-4D97-AF65-F5344CB8AC3E}">
        <p14:creationId xmlns:p14="http://schemas.microsoft.com/office/powerpoint/2010/main" val="515658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Ranges of Hearing</a:t>
            </a:r>
            <a:endParaRPr lang="en-US" dirty="0"/>
          </a:p>
        </p:txBody>
      </p:sp>
      <p:pic>
        <p:nvPicPr>
          <p:cNvPr id="5" name="Picture 4"/>
          <p:cNvPicPr>
            <a:picLocks noChangeAspect="1"/>
          </p:cNvPicPr>
          <p:nvPr/>
        </p:nvPicPr>
        <p:blipFill>
          <a:blip r:embed="rId3"/>
          <a:stretch>
            <a:fillRect/>
          </a:stretch>
        </p:blipFill>
        <p:spPr>
          <a:xfrm>
            <a:off x="84357" y="1489785"/>
            <a:ext cx="8954661" cy="4606215"/>
          </a:xfrm>
          <a:prstGeom prst="rect">
            <a:avLst/>
          </a:prstGeom>
        </p:spPr>
      </p:pic>
    </p:spTree>
    <p:extLst>
      <p:ext uri="{BB962C8B-B14F-4D97-AF65-F5344CB8AC3E}">
        <p14:creationId xmlns:p14="http://schemas.microsoft.com/office/powerpoint/2010/main" val="608858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Anatomy of the Outer, Middle, and Inner Ear</a:t>
            </a:r>
            <a:endParaRPr lang="en-US" dirty="0"/>
          </a:p>
        </p:txBody>
      </p:sp>
      <p:sp>
        <p:nvSpPr>
          <p:cNvPr id="6" name="Rectangle 5"/>
          <p:cNvSpPr/>
          <p:nvPr/>
        </p:nvSpPr>
        <p:spPr>
          <a:xfrm>
            <a:off x="7772400" y="5638800"/>
            <a:ext cx="914400" cy="66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457200" cy="66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0" y="1395302"/>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267700" y="1700102"/>
            <a:ext cx="495300" cy="35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077200" y="2209800"/>
            <a:ext cx="838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8077200" y="3352800"/>
            <a:ext cx="838200" cy="530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1056251" y="1413932"/>
            <a:ext cx="6868549" cy="4937760"/>
          </a:xfrm>
          <a:prstGeom prst="rect">
            <a:avLst/>
          </a:prstGeom>
        </p:spPr>
      </p:pic>
    </p:spTree>
    <p:extLst>
      <p:ext uri="{BB962C8B-B14F-4D97-AF65-F5344CB8AC3E}">
        <p14:creationId xmlns:p14="http://schemas.microsoft.com/office/powerpoint/2010/main" val="3096591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Overview of Sensation to Perception</a:t>
            </a:r>
            <a:endParaRPr lang="en-US" dirty="0"/>
          </a:p>
        </p:txBody>
      </p:sp>
      <p:pic>
        <p:nvPicPr>
          <p:cNvPr id="4" name="Picture 3"/>
          <p:cNvPicPr>
            <a:picLocks noChangeAspect="1"/>
          </p:cNvPicPr>
          <p:nvPr/>
        </p:nvPicPr>
        <p:blipFill>
          <a:blip r:embed="rId3"/>
          <a:stretch>
            <a:fillRect/>
          </a:stretch>
        </p:blipFill>
        <p:spPr>
          <a:xfrm>
            <a:off x="5625" y="1371600"/>
            <a:ext cx="9138375" cy="5120640"/>
          </a:xfrm>
          <a:prstGeom prst="rect">
            <a:avLst/>
          </a:prstGeom>
        </p:spPr>
      </p:pic>
    </p:spTree>
    <p:extLst>
      <p:ext uri="{BB962C8B-B14F-4D97-AF65-F5344CB8AC3E}">
        <p14:creationId xmlns:p14="http://schemas.microsoft.com/office/powerpoint/2010/main" val="23411256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Cochlea</a:t>
            </a:r>
            <a:endParaRPr lang="en-US" dirty="0"/>
          </a:p>
        </p:txBody>
      </p:sp>
      <p:graphicFrame>
        <p:nvGraphicFramePr>
          <p:cNvPr id="3" name="Diagram 2"/>
          <p:cNvGraphicFramePr/>
          <p:nvPr>
            <p:extLst/>
          </p:nvPr>
        </p:nvGraphicFramePr>
        <p:xfrm>
          <a:off x="1371600" y="1295400"/>
          <a:ext cx="6096000" cy="170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1112620" y="2819400"/>
            <a:ext cx="6908899" cy="3566160"/>
          </a:xfrm>
          <a:prstGeom prst="rect">
            <a:avLst/>
          </a:prstGeom>
        </p:spPr>
      </p:pic>
    </p:spTree>
    <p:extLst>
      <p:ext uri="{BB962C8B-B14F-4D97-AF65-F5344CB8AC3E}">
        <p14:creationId xmlns:p14="http://schemas.microsoft.com/office/powerpoint/2010/main" val="26592098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Auditory Pathways</a:t>
            </a:r>
            <a:endParaRPr lang="en-US" dirty="0"/>
          </a:p>
        </p:txBody>
      </p:sp>
      <p:graphicFrame>
        <p:nvGraphicFramePr>
          <p:cNvPr id="6" name="Diagram 5"/>
          <p:cNvGraphicFramePr/>
          <p:nvPr>
            <p:extLst>
              <p:ext uri="{D42A27DB-BD31-4B8C-83A1-F6EECF244321}">
                <p14:modId xmlns:p14="http://schemas.microsoft.com/office/powerpoint/2010/main" val="394240249"/>
              </p:ext>
            </p:extLst>
          </p:nvPr>
        </p:nvGraphicFramePr>
        <p:xfrm>
          <a:off x="91440" y="1219200"/>
          <a:ext cx="8991600" cy="187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a:srcRect t="11261" r="1043"/>
          <a:stretch/>
        </p:blipFill>
        <p:spPr>
          <a:xfrm>
            <a:off x="1171720" y="2819400"/>
            <a:ext cx="6790699" cy="3474720"/>
          </a:xfrm>
          <a:prstGeom prst="rect">
            <a:avLst/>
          </a:prstGeom>
        </p:spPr>
      </p:pic>
    </p:spTree>
    <p:extLst>
      <p:ext uri="{BB962C8B-B14F-4D97-AF65-F5344CB8AC3E}">
        <p14:creationId xmlns:p14="http://schemas.microsoft.com/office/powerpoint/2010/main" val="17694782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Pitch Perception – The Basilar Membrane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8311238" cy="4937760"/>
          </a:xfrm>
          <a:prstGeom prst="rect">
            <a:avLst/>
          </a:prstGeom>
        </p:spPr>
      </p:pic>
    </p:spTree>
    <p:extLst>
      <p:ext uri="{BB962C8B-B14F-4D97-AF65-F5344CB8AC3E}">
        <p14:creationId xmlns:p14="http://schemas.microsoft.com/office/powerpoint/2010/main" val="227837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04800" y="1313140"/>
            <a:ext cx="4191000" cy="4921406"/>
          </a:xfrm>
        </p:spPr>
        <p:txBody>
          <a:bodyPr/>
          <a:lstStyle/>
          <a:p>
            <a:r>
              <a:rPr lang="en-US" dirty="0" smtClean="0"/>
              <a:t>Loudness of sound is measured in decibels</a:t>
            </a:r>
          </a:p>
          <a:p>
            <a:pPr lvl="1"/>
            <a:r>
              <a:rPr lang="en-US" dirty="0" smtClean="0"/>
              <a:t>A whisper: ~ 20 dB</a:t>
            </a:r>
          </a:p>
          <a:p>
            <a:pPr lvl="1"/>
            <a:r>
              <a:rPr lang="en-US" dirty="0" smtClean="0"/>
              <a:t>Normal conversation: ~ 60 dB</a:t>
            </a:r>
          </a:p>
          <a:p>
            <a:pPr lvl="1"/>
            <a:r>
              <a:rPr lang="en-US" dirty="0" smtClean="0"/>
              <a:t>iPod with standard earbuds: 100 dB</a:t>
            </a:r>
          </a:p>
          <a:p>
            <a:pPr lvl="1"/>
            <a:r>
              <a:rPr lang="en-US" dirty="0" smtClean="0"/>
              <a:t>Threshold of pain: 130 dB </a:t>
            </a:r>
          </a:p>
          <a:p>
            <a:pPr lvl="1"/>
            <a:endParaRPr lang="en-US" dirty="0"/>
          </a:p>
        </p:txBody>
      </p:sp>
      <p:sp>
        <p:nvSpPr>
          <p:cNvPr id="2" name="Title 1"/>
          <p:cNvSpPr>
            <a:spLocks noGrp="1"/>
          </p:cNvSpPr>
          <p:nvPr>
            <p:ph type="title"/>
          </p:nvPr>
        </p:nvSpPr>
        <p:spPr/>
        <p:txBody>
          <a:bodyPr/>
          <a:lstStyle/>
          <a:p>
            <a:r>
              <a:rPr lang="en-US" dirty="0" smtClean="0"/>
              <a:t>Exposure to Sound</a:t>
            </a:r>
            <a:endParaRPr lang="en-US" dirty="0"/>
          </a:p>
        </p:txBody>
      </p:sp>
      <p:pic>
        <p:nvPicPr>
          <p:cNvPr id="3" name="Picture 2"/>
          <p:cNvPicPr>
            <a:picLocks noChangeAspect="1"/>
          </p:cNvPicPr>
          <p:nvPr/>
        </p:nvPicPr>
        <p:blipFill>
          <a:blip r:embed="rId3"/>
          <a:stretch>
            <a:fillRect/>
          </a:stretch>
        </p:blipFill>
        <p:spPr>
          <a:xfrm>
            <a:off x="4573997" y="1333922"/>
            <a:ext cx="4219575" cy="3895725"/>
          </a:xfrm>
          <a:prstGeom prst="rect">
            <a:avLst/>
          </a:prstGeom>
        </p:spPr>
      </p:pic>
    </p:spTree>
    <p:extLst>
      <p:ext uri="{BB962C8B-B14F-4D97-AF65-F5344CB8AC3E}">
        <p14:creationId xmlns:p14="http://schemas.microsoft.com/office/powerpoint/2010/main" val="20541253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771" y="2144462"/>
            <a:ext cx="4451858" cy="4206240"/>
          </a:xfrm>
          <a:prstGeom prst="rect">
            <a:avLst/>
          </a:prstGeom>
        </p:spPr>
      </p:pic>
      <p:sp>
        <p:nvSpPr>
          <p:cNvPr id="8" name="Content Placeholder 7"/>
          <p:cNvSpPr>
            <a:spLocks noGrp="1"/>
          </p:cNvSpPr>
          <p:nvPr>
            <p:ph sz="half" idx="2"/>
          </p:nvPr>
        </p:nvSpPr>
        <p:spPr>
          <a:xfrm>
            <a:off x="304800" y="1326994"/>
            <a:ext cx="8305800" cy="4921406"/>
          </a:xfrm>
        </p:spPr>
        <p:txBody>
          <a:bodyPr/>
          <a:lstStyle/>
          <a:p>
            <a:r>
              <a:rPr lang="en-US" dirty="0" smtClean="0"/>
              <a:t>Bypass </a:t>
            </a:r>
            <a:r>
              <a:rPr lang="en-US" dirty="0"/>
              <a:t>hair cells and stimulate the auditory nerves </a:t>
            </a:r>
            <a:r>
              <a:rPr lang="en-US" dirty="0" smtClean="0"/>
              <a:t>directly</a:t>
            </a:r>
          </a:p>
        </p:txBody>
      </p:sp>
      <p:sp>
        <p:nvSpPr>
          <p:cNvPr id="2" name="Title 1"/>
          <p:cNvSpPr>
            <a:spLocks noGrp="1"/>
          </p:cNvSpPr>
          <p:nvPr>
            <p:ph type="title"/>
          </p:nvPr>
        </p:nvSpPr>
        <p:spPr/>
        <p:txBody>
          <a:bodyPr/>
          <a:lstStyle/>
          <a:p>
            <a:r>
              <a:rPr lang="en-US" dirty="0" smtClean="0"/>
              <a:t>Cochlear Implants</a:t>
            </a:r>
            <a:endParaRPr lang="en-US" dirty="0"/>
          </a:p>
        </p:txBody>
      </p:sp>
    </p:spTree>
    <p:extLst>
      <p:ext uri="{BB962C8B-B14F-4D97-AF65-F5344CB8AC3E}">
        <p14:creationId xmlns:p14="http://schemas.microsoft.com/office/powerpoint/2010/main" val="34784886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Chemical and Mechanical Senses</a:t>
            </a:r>
            <a:endParaRPr lang="en-US" dirty="0"/>
          </a:p>
        </p:txBody>
      </p:sp>
      <p:sp>
        <p:nvSpPr>
          <p:cNvPr id="2" name="Content Placeholder 1"/>
          <p:cNvSpPr>
            <a:spLocks noGrp="1"/>
          </p:cNvSpPr>
          <p:nvPr>
            <p:ph sz="half" idx="2"/>
          </p:nvPr>
        </p:nvSpPr>
        <p:spPr>
          <a:xfrm>
            <a:off x="342900" y="1371600"/>
            <a:ext cx="4152900" cy="4921406"/>
          </a:xfrm>
        </p:spPr>
        <p:txBody>
          <a:bodyPr/>
          <a:lstStyle/>
          <a:p>
            <a:r>
              <a:rPr lang="en-US" dirty="0" smtClean="0"/>
              <a:t>This section covers:</a:t>
            </a:r>
          </a:p>
          <a:p>
            <a:pPr lvl="1"/>
            <a:r>
              <a:rPr lang="en-US" dirty="0" err="1" smtClean="0"/>
              <a:t>Somatosensation</a:t>
            </a:r>
            <a:endParaRPr lang="en-US" dirty="0" smtClean="0"/>
          </a:p>
          <a:p>
            <a:pPr lvl="1"/>
            <a:r>
              <a:rPr lang="en-US" dirty="0" smtClean="0"/>
              <a:t>Vestibular senses</a:t>
            </a:r>
          </a:p>
          <a:p>
            <a:pPr lvl="1"/>
            <a:r>
              <a:rPr lang="en-US" dirty="0" smtClean="0"/>
              <a:t>Smell</a:t>
            </a:r>
          </a:p>
          <a:p>
            <a:pPr lvl="1"/>
            <a:r>
              <a:rPr lang="en-US" dirty="0" smtClean="0"/>
              <a:t>Taste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371600"/>
            <a:ext cx="4219364" cy="5029200"/>
          </a:xfrm>
          <a:prstGeom prst="rect">
            <a:avLst/>
          </a:prstGeom>
        </p:spPr>
      </p:pic>
    </p:spTree>
    <p:extLst>
      <p:ext uri="{BB962C8B-B14F-4D97-AF65-F5344CB8AC3E}">
        <p14:creationId xmlns:p14="http://schemas.microsoft.com/office/powerpoint/2010/main" val="1947412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Bodily sensations coming from skin, muscles, and joints.</a:t>
            </a:r>
          </a:p>
        </p:txBody>
      </p:sp>
      <p:sp>
        <p:nvSpPr>
          <p:cNvPr id="2" name="Title 1"/>
          <p:cNvSpPr>
            <a:spLocks noGrp="1"/>
          </p:cNvSpPr>
          <p:nvPr>
            <p:ph type="title"/>
          </p:nvPr>
        </p:nvSpPr>
        <p:spPr/>
        <p:txBody>
          <a:bodyPr/>
          <a:lstStyle/>
          <a:p>
            <a:r>
              <a:rPr lang="en-US" dirty="0" smtClean="0"/>
              <a:t>Somatosensation</a:t>
            </a:r>
            <a:endParaRPr lang="en-US" dirty="0"/>
          </a:p>
        </p:txBody>
      </p:sp>
      <p:sp>
        <p:nvSpPr>
          <p:cNvPr id="5" name="Rectangle 4"/>
          <p:cNvSpPr/>
          <p:nvPr/>
        </p:nvSpPr>
        <p:spPr>
          <a:xfrm>
            <a:off x="3930502" y="1905000"/>
            <a:ext cx="202987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733800" y="2789274"/>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7"/>
          <p:cNvSpPr txBox="1">
            <a:spLocks/>
          </p:cNvSpPr>
          <p:nvPr/>
        </p:nvSpPr>
        <p:spPr bwMode="auto">
          <a:xfrm>
            <a:off x="304800" y="2298544"/>
            <a:ext cx="3625702" cy="37784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r>
              <a:rPr lang="en-US" dirty="0" smtClean="0"/>
              <a:t>Processed by your brain’s somatosensory cortex.</a:t>
            </a:r>
          </a:p>
        </p:txBody>
      </p:sp>
    </p:spTree>
    <p:extLst>
      <p:ext uri="{BB962C8B-B14F-4D97-AF65-F5344CB8AC3E}">
        <p14:creationId xmlns:p14="http://schemas.microsoft.com/office/powerpoint/2010/main" val="2822328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Receptors for Touch, Temperature, and Pain</a:t>
            </a:r>
            <a:endParaRPr lang="en-US" dirty="0"/>
          </a:p>
        </p:txBody>
      </p:sp>
      <p:pic>
        <p:nvPicPr>
          <p:cNvPr id="4" name="Picture 3"/>
          <p:cNvPicPr>
            <a:picLocks noChangeAspect="1"/>
          </p:cNvPicPr>
          <p:nvPr/>
        </p:nvPicPr>
        <p:blipFill>
          <a:blip r:embed="rId3"/>
          <a:stretch>
            <a:fillRect/>
          </a:stretch>
        </p:blipFill>
        <p:spPr>
          <a:xfrm>
            <a:off x="1333500" y="1295400"/>
            <a:ext cx="6452991" cy="5029200"/>
          </a:xfrm>
          <a:prstGeom prst="rect">
            <a:avLst/>
          </a:prstGeom>
        </p:spPr>
      </p:pic>
    </p:spTree>
    <p:extLst>
      <p:ext uri="{BB962C8B-B14F-4D97-AF65-F5344CB8AC3E}">
        <p14:creationId xmlns:p14="http://schemas.microsoft.com/office/powerpoint/2010/main" val="25209876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Gate Control Theory of Pain</a:t>
            </a:r>
            <a:endParaRPr lang="en-US" dirty="0"/>
          </a:p>
        </p:txBody>
      </p:sp>
      <p:sp>
        <p:nvSpPr>
          <p:cNvPr id="6" name="Rectangle 5"/>
          <p:cNvSpPr/>
          <p:nvPr/>
        </p:nvSpPr>
        <p:spPr>
          <a:xfrm>
            <a:off x="8077200" y="3810000"/>
            <a:ext cx="4572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685800" y="1252537"/>
            <a:ext cx="8048625" cy="5114925"/>
          </a:xfrm>
          <a:prstGeom prst="rect">
            <a:avLst/>
          </a:prstGeom>
        </p:spPr>
      </p:pic>
    </p:spTree>
    <p:extLst>
      <p:ext uri="{BB962C8B-B14F-4D97-AF65-F5344CB8AC3E}">
        <p14:creationId xmlns:p14="http://schemas.microsoft.com/office/powerpoint/2010/main" val="800477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26386" y="1778702"/>
            <a:ext cx="4815027" cy="4572000"/>
          </a:xfrm>
          <a:prstGeom prst="rect">
            <a:avLst/>
          </a:prstGeom>
        </p:spPr>
      </p:pic>
      <p:sp>
        <p:nvSpPr>
          <p:cNvPr id="8" name="Content Placeholder 7"/>
          <p:cNvSpPr>
            <a:spLocks noGrp="1"/>
          </p:cNvSpPr>
          <p:nvPr>
            <p:ph sz="half" idx="2"/>
          </p:nvPr>
        </p:nvSpPr>
        <p:spPr/>
        <p:txBody>
          <a:bodyPr/>
          <a:lstStyle/>
          <a:p>
            <a:r>
              <a:rPr lang="en-US" dirty="0" smtClean="0"/>
              <a:t>Released in response to pain and pleasure</a:t>
            </a:r>
          </a:p>
        </p:txBody>
      </p:sp>
      <p:sp>
        <p:nvSpPr>
          <p:cNvPr id="2" name="Title 1"/>
          <p:cNvSpPr>
            <a:spLocks noGrp="1"/>
          </p:cNvSpPr>
          <p:nvPr>
            <p:ph type="title"/>
          </p:nvPr>
        </p:nvSpPr>
        <p:spPr/>
        <p:txBody>
          <a:bodyPr/>
          <a:lstStyle/>
          <a:p>
            <a:r>
              <a:rPr lang="en-US" dirty="0" smtClean="0"/>
              <a:t>Endorphins</a:t>
            </a:r>
            <a:endParaRPr lang="en-US" dirty="0"/>
          </a:p>
        </p:txBody>
      </p:sp>
    </p:spTree>
    <p:extLst>
      <p:ext uri="{BB962C8B-B14F-4D97-AF65-F5344CB8AC3E}">
        <p14:creationId xmlns:p14="http://schemas.microsoft.com/office/powerpoint/2010/main" val="1039586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Absolute Thresholds</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The lowest </a:t>
            </a:r>
            <a:r>
              <a:rPr lang="en-US" dirty="0"/>
              <a:t>level of stimulation that can be detected 50% of the </a:t>
            </a:r>
            <a:r>
              <a:rPr lang="en-US" dirty="0" smtClean="0"/>
              <a:t>time</a:t>
            </a:r>
          </a:p>
        </p:txBody>
      </p:sp>
      <p:pic>
        <p:nvPicPr>
          <p:cNvPr id="2" name="Picture 1"/>
          <p:cNvPicPr>
            <a:picLocks noChangeAspect="1"/>
          </p:cNvPicPr>
          <p:nvPr/>
        </p:nvPicPr>
        <p:blipFill>
          <a:blip r:embed="rId3"/>
          <a:stretch>
            <a:fillRect/>
          </a:stretch>
        </p:blipFill>
        <p:spPr>
          <a:xfrm>
            <a:off x="1905000" y="2316480"/>
            <a:ext cx="4993449" cy="4114800"/>
          </a:xfrm>
          <a:prstGeom prst="rect">
            <a:avLst/>
          </a:prstGeom>
        </p:spPr>
      </p:pic>
    </p:spTree>
    <p:extLst>
      <p:ext uri="{BB962C8B-B14F-4D97-AF65-F5344CB8AC3E}">
        <p14:creationId xmlns:p14="http://schemas.microsoft.com/office/powerpoint/2010/main" val="2073246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r>
              <a:rPr lang="en-US" dirty="0" smtClean="0"/>
              <a:t>Being able to perceive how the different parts of your body are positioned.</a:t>
            </a:r>
            <a:endParaRPr lang="en-US" dirty="0"/>
          </a:p>
        </p:txBody>
      </p:sp>
      <p:sp>
        <p:nvSpPr>
          <p:cNvPr id="2" name="Title 1"/>
          <p:cNvSpPr>
            <a:spLocks noGrp="1"/>
          </p:cNvSpPr>
          <p:nvPr>
            <p:ph type="title"/>
          </p:nvPr>
        </p:nvSpPr>
        <p:spPr/>
        <p:txBody>
          <a:bodyPr/>
          <a:lstStyle/>
          <a:p>
            <a:r>
              <a:rPr lang="en-US" dirty="0" smtClean="0"/>
              <a:t>Kinesthetic Sense</a:t>
            </a:r>
            <a:endParaRPr lang="en-US" dirty="0"/>
          </a:p>
        </p:txBody>
      </p:sp>
    </p:spTree>
    <p:extLst>
      <p:ext uri="{BB962C8B-B14F-4D97-AF65-F5344CB8AC3E}">
        <p14:creationId xmlns:p14="http://schemas.microsoft.com/office/powerpoint/2010/main" val="1780091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r>
              <a:rPr lang="en-US" dirty="0" smtClean="0"/>
              <a:t>Sensitive to position, acceleration, and rotational movements</a:t>
            </a:r>
            <a:endParaRPr lang="en-US" dirty="0"/>
          </a:p>
        </p:txBody>
      </p:sp>
      <p:sp>
        <p:nvSpPr>
          <p:cNvPr id="2" name="Title 1"/>
          <p:cNvSpPr>
            <a:spLocks noGrp="1"/>
          </p:cNvSpPr>
          <p:nvPr>
            <p:ph type="title"/>
          </p:nvPr>
        </p:nvSpPr>
        <p:spPr/>
        <p:txBody>
          <a:bodyPr/>
          <a:lstStyle/>
          <a:p>
            <a:r>
              <a:rPr lang="en-US" dirty="0" smtClean="0"/>
              <a:t>Vestibular Sense – The Inner Ear</a:t>
            </a:r>
            <a:endParaRPr lang="en-US" dirty="0"/>
          </a:p>
        </p:txBody>
      </p:sp>
      <p:pic>
        <p:nvPicPr>
          <p:cNvPr id="4" name="Picture 3"/>
          <p:cNvPicPr>
            <a:picLocks noChangeAspect="1"/>
          </p:cNvPicPr>
          <p:nvPr/>
        </p:nvPicPr>
        <p:blipFill>
          <a:blip r:embed="rId3"/>
          <a:stretch>
            <a:fillRect/>
          </a:stretch>
        </p:blipFill>
        <p:spPr>
          <a:xfrm>
            <a:off x="990600" y="2316480"/>
            <a:ext cx="7395136" cy="3931920"/>
          </a:xfrm>
          <a:prstGeom prst="rect">
            <a:avLst/>
          </a:prstGeom>
        </p:spPr>
      </p:pic>
    </p:spTree>
    <p:extLst>
      <p:ext uri="{BB962C8B-B14F-4D97-AF65-F5344CB8AC3E}">
        <p14:creationId xmlns:p14="http://schemas.microsoft.com/office/powerpoint/2010/main" val="30451024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Smell</a:t>
            </a:r>
            <a:endParaRPr lang="en-US" dirty="0"/>
          </a:p>
        </p:txBody>
      </p:sp>
      <p:sp>
        <p:nvSpPr>
          <p:cNvPr id="6" name="Rectangle 5"/>
          <p:cNvSpPr/>
          <p:nvPr/>
        </p:nvSpPr>
        <p:spPr>
          <a:xfrm>
            <a:off x="990600" y="1295400"/>
            <a:ext cx="14478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057400" y="1295400"/>
            <a:ext cx="914400"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895600" y="12954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124200" y="1295400"/>
            <a:ext cx="152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200400" y="1295400"/>
            <a:ext cx="533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Diagram 12"/>
          <p:cNvGraphicFramePr/>
          <p:nvPr>
            <p:extLst>
              <p:ext uri="{D42A27DB-BD31-4B8C-83A1-F6EECF244321}">
                <p14:modId xmlns:p14="http://schemas.microsoft.com/office/powerpoint/2010/main" val="1171767208"/>
              </p:ext>
            </p:extLst>
          </p:nvPr>
        </p:nvGraphicFramePr>
        <p:xfrm>
          <a:off x="1600200" y="4800600"/>
          <a:ext cx="6096000" cy="198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990600" y="1371600"/>
            <a:ext cx="7310046" cy="3840480"/>
          </a:xfrm>
          <a:prstGeom prst="rect">
            <a:avLst/>
          </a:prstGeom>
        </p:spPr>
      </p:pic>
    </p:spTree>
    <p:extLst>
      <p:ext uri="{BB962C8B-B14F-4D97-AF65-F5344CB8AC3E}">
        <p14:creationId xmlns:p14="http://schemas.microsoft.com/office/powerpoint/2010/main" val="20736315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3400" y="1524000"/>
            <a:ext cx="4869243" cy="4707253"/>
          </a:xfrm>
        </p:spPr>
      </p:pic>
      <p:sp>
        <p:nvSpPr>
          <p:cNvPr id="2" name="Title 1"/>
          <p:cNvSpPr>
            <a:spLocks noGrp="1"/>
          </p:cNvSpPr>
          <p:nvPr>
            <p:ph type="title"/>
          </p:nvPr>
        </p:nvSpPr>
        <p:spPr/>
        <p:txBody>
          <a:bodyPr/>
          <a:lstStyle/>
          <a:p>
            <a:r>
              <a:rPr lang="en-US" dirty="0" smtClean="0"/>
              <a:t>Taste</a:t>
            </a:r>
            <a:endParaRPr lang="en-US" dirty="0"/>
          </a:p>
        </p:txBody>
      </p:sp>
      <p:graphicFrame>
        <p:nvGraphicFramePr>
          <p:cNvPr id="8" name="Diagram 7"/>
          <p:cNvGraphicFramePr/>
          <p:nvPr>
            <p:extLst>
              <p:ext uri="{D42A27DB-BD31-4B8C-83A1-F6EECF244321}">
                <p14:modId xmlns:p14="http://schemas.microsoft.com/office/powerpoint/2010/main" val="314424669"/>
              </p:ext>
            </p:extLst>
          </p:nvPr>
        </p:nvGraphicFramePr>
        <p:xfrm>
          <a:off x="5791200" y="1752600"/>
          <a:ext cx="27432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784956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Perceptual Processes and Phenomena</a:t>
            </a:r>
            <a:endParaRPr lang="en-US" dirty="0"/>
          </a:p>
        </p:txBody>
      </p:sp>
      <p:sp>
        <p:nvSpPr>
          <p:cNvPr id="2" name="Content Placeholder 1"/>
          <p:cNvSpPr>
            <a:spLocks noGrp="1"/>
          </p:cNvSpPr>
          <p:nvPr>
            <p:ph sz="half" idx="2"/>
          </p:nvPr>
        </p:nvSpPr>
        <p:spPr>
          <a:xfrm>
            <a:off x="342900" y="1371600"/>
            <a:ext cx="4838700" cy="4921406"/>
          </a:xfrm>
        </p:spPr>
        <p:txBody>
          <a:bodyPr/>
          <a:lstStyle/>
          <a:p>
            <a:r>
              <a:rPr lang="en-US" dirty="0" smtClean="0"/>
              <a:t>This section covers:</a:t>
            </a:r>
          </a:p>
          <a:p>
            <a:pPr lvl="1"/>
            <a:r>
              <a:rPr lang="en-US" dirty="0" smtClean="0"/>
              <a:t>Top-down and bottom-up processing</a:t>
            </a:r>
          </a:p>
          <a:p>
            <a:pPr lvl="1"/>
            <a:r>
              <a:rPr lang="en-US" dirty="0" smtClean="0"/>
              <a:t>Gestalt principles</a:t>
            </a:r>
          </a:p>
          <a:p>
            <a:pPr lvl="1"/>
            <a:r>
              <a:rPr lang="en-US" dirty="0" smtClean="0"/>
              <a:t>Depth perception</a:t>
            </a:r>
          </a:p>
          <a:p>
            <a:pPr lvl="1"/>
            <a:r>
              <a:rPr lang="en-US" dirty="0" smtClean="0"/>
              <a:t>Perceptual constancies</a:t>
            </a:r>
          </a:p>
          <a:p>
            <a:pPr lvl="1"/>
            <a:r>
              <a:rPr lang="en-US" dirty="0" smtClean="0"/>
              <a:t>Illusions</a:t>
            </a:r>
          </a:p>
          <a:p>
            <a:pPr lvl="1"/>
            <a:r>
              <a:rPr lang="en-US" dirty="0" smtClean="0"/>
              <a:t>Extrasensory perception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600200"/>
            <a:ext cx="3677163" cy="3505690"/>
          </a:xfrm>
          <a:prstGeom prst="rect">
            <a:avLst/>
          </a:prstGeom>
        </p:spPr>
      </p:pic>
    </p:spTree>
    <p:extLst>
      <p:ext uri="{BB962C8B-B14F-4D97-AF65-F5344CB8AC3E}">
        <p14:creationId xmlns:p14="http://schemas.microsoft.com/office/powerpoint/2010/main" val="19824046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3633281" cy="4921406"/>
          </a:xfrm>
        </p:spPr>
        <p:txBody>
          <a:bodyPr/>
          <a:lstStyle/>
          <a:p>
            <a:r>
              <a:rPr lang="en-US" dirty="0" smtClean="0"/>
              <a:t>Do you see a B or a 13?</a:t>
            </a:r>
          </a:p>
          <a:p>
            <a:pPr lvl="1"/>
            <a:r>
              <a:rPr lang="en-US" dirty="0" smtClean="0"/>
              <a:t>Top-down processing </a:t>
            </a:r>
          </a:p>
          <a:p>
            <a:pPr lvl="1"/>
            <a:r>
              <a:rPr lang="en-US" dirty="0" smtClean="0"/>
              <a:t>Bottom-up processing</a:t>
            </a:r>
          </a:p>
        </p:txBody>
      </p:sp>
      <p:sp>
        <p:nvSpPr>
          <p:cNvPr id="2" name="Title 1"/>
          <p:cNvSpPr>
            <a:spLocks noGrp="1"/>
          </p:cNvSpPr>
          <p:nvPr>
            <p:ph type="title"/>
          </p:nvPr>
        </p:nvSpPr>
        <p:spPr/>
        <p:txBody>
          <a:bodyPr/>
          <a:lstStyle/>
          <a:p>
            <a:r>
              <a:rPr lang="en-US" dirty="0" smtClean="0"/>
              <a:t>Types of Information Processing</a:t>
            </a:r>
            <a:endParaRPr lang="en-US" dirty="0"/>
          </a:p>
        </p:txBody>
      </p:sp>
      <p:pic>
        <p:nvPicPr>
          <p:cNvPr id="5" name="Picture 4"/>
          <p:cNvPicPr>
            <a:picLocks noChangeAspect="1"/>
          </p:cNvPicPr>
          <p:nvPr/>
        </p:nvPicPr>
        <p:blipFill>
          <a:blip r:embed="rId3"/>
          <a:stretch>
            <a:fillRect/>
          </a:stretch>
        </p:blipFill>
        <p:spPr>
          <a:xfrm>
            <a:off x="3938081" y="2049960"/>
            <a:ext cx="4916677" cy="3108960"/>
          </a:xfrm>
          <a:prstGeom prst="rect">
            <a:avLst/>
          </a:prstGeom>
        </p:spPr>
      </p:pic>
    </p:spTree>
    <p:extLst>
      <p:ext uri="{BB962C8B-B14F-4D97-AF65-F5344CB8AC3E}">
        <p14:creationId xmlns:p14="http://schemas.microsoft.com/office/powerpoint/2010/main" val="11831602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4953000" cy="4921406"/>
          </a:xfrm>
        </p:spPr>
        <p:txBody>
          <a:bodyPr/>
          <a:lstStyle/>
          <a:p>
            <a:r>
              <a:rPr lang="en-US" dirty="0" smtClean="0"/>
              <a:t>We </a:t>
            </a:r>
            <a:r>
              <a:rPr lang="en-US" dirty="0"/>
              <a:t>are born with a number of built-in tendencies to organize incoming sensory information in certain </a:t>
            </a:r>
            <a:r>
              <a:rPr lang="en-US" dirty="0" smtClean="0"/>
              <a:t>ways </a:t>
            </a:r>
          </a:p>
          <a:p>
            <a:pPr lvl="1"/>
            <a:r>
              <a:rPr lang="en-US" dirty="0" smtClean="0"/>
              <a:t>This simplifies </a:t>
            </a:r>
            <a:r>
              <a:rPr lang="en-US" dirty="0"/>
              <a:t>the problem of recognizing objects </a:t>
            </a:r>
            <a:endParaRPr lang="en-US" dirty="0" smtClean="0"/>
          </a:p>
        </p:txBody>
      </p:sp>
      <p:sp>
        <p:nvSpPr>
          <p:cNvPr id="2" name="Title 1"/>
          <p:cNvSpPr>
            <a:spLocks noGrp="1"/>
          </p:cNvSpPr>
          <p:nvPr>
            <p:ph type="title"/>
          </p:nvPr>
        </p:nvSpPr>
        <p:spPr/>
        <p:txBody>
          <a:bodyPr/>
          <a:lstStyle/>
          <a:p>
            <a:r>
              <a:rPr lang="en-US" dirty="0" smtClean="0"/>
              <a:t>Gestalt Principles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692197"/>
            <a:ext cx="3363008" cy="4191000"/>
          </a:xfrm>
          <a:prstGeom prst="rect">
            <a:avLst/>
          </a:prstGeom>
        </p:spPr>
      </p:pic>
    </p:spTree>
    <p:extLst>
      <p:ext uri="{BB962C8B-B14F-4D97-AF65-F5344CB8AC3E}">
        <p14:creationId xmlns:p14="http://schemas.microsoft.com/office/powerpoint/2010/main" val="784096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4114800" cy="4921406"/>
          </a:xfrm>
        </p:spPr>
        <p:txBody>
          <a:bodyPr/>
          <a:lstStyle/>
          <a:p>
            <a:r>
              <a:rPr lang="en-US" dirty="0" smtClean="0"/>
              <a:t>When </a:t>
            </a:r>
            <a:r>
              <a:rPr lang="en-US" dirty="0"/>
              <a:t>we perceive a stimulus, we visually pull the figure part of the stimulus forward while visually pushing backward the background</a:t>
            </a:r>
            <a:endParaRPr lang="en-US" dirty="0" smtClean="0"/>
          </a:p>
        </p:txBody>
      </p:sp>
      <p:sp>
        <p:nvSpPr>
          <p:cNvPr id="2" name="Title 1"/>
          <p:cNvSpPr>
            <a:spLocks noGrp="1"/>
          </p:cNvSpPr>
          <p:nvPr>
            <p:ph type="title"/>
          </p:nvPr>
        </p:nvSpPr>
        <p:spPr/>
        <p:txBody>
          <a:bodyPr/>
          <a:lstStyle/>
          <a:p>
            <a:r>
              <a:rPr lang="en-US" dirty="0" smtClean="0"/>
              <a:t>Gestalt </a:t>
            </a:r>
            <a:r>
              <a:rPr lang="en-US" dirty="0"/>
              <a:t>Principles – Figure-Ground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070" y="1448822"/>
            <a:ext cx="4191000" cy="4677749"/>
          </a:xfrm>
          <a:prstGeom prst="rect">
            <a:avLst/>
          </a:prstGeom>
        </p:spPr>
      </p:pic>
    </p:spTree>
    <p:extLst>
      <p:ext uri="{BB962C8B-B14F-4D97-AF65-F5344CB8AC3E}">
        <p14:creationId xmlns:p14="http://schemas.microsoft.com/office/powerpoint/2010/main" val="34436366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Similarity</a:t>
            </a:r>
          </a:p>
        </p:txBody>
      </p:sp>
      <p:sp>
        <p:nvSpPr>
          <p:cNvPr id="2" name="Title 1"/>
          <p:cNvSpPr>
            <a:spLocks noGrp="1"/>
          </p:cNvSpPr>
          <p:nvPr>
            <p:ph type="title"/>
          </p:nvPr>
        </p:nvSpPr>
        <p:spPr/>
        <p:txBody>
          <a:bodyPr/>
          <a:lstStyle/>
          <a:p>
            <a:r>
              <a:rPr lang="en-US" dirty="0" smtClean="0"/>
              <a:t>Gestalt Principles – Similarity and Proximity</a:t>
            </a:r>
            <a:endParaRPr lang="en-US" dirty="0"/>
          </a:p>
        </p:txBody>
      </p:sp>
      <p:sp>
        <p:nvSpPr>
          <p:cNvPr id="6" name="Content Placeholder 7"/>
          <p:cNvSpPr txBox="1">
            <a:spLocks/>
          </p:cNvSpPr>
          <p:nvPr/>
        </p:nvSpPr>
        <p:spPr bwMode="auto">
          <a:xfrm>
            <a:off x="5141495" y="1318708"/>
            <a:ext cx="3200400" cy="49214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t>Proximity</a:t>
            </a:r>
          </a:p>
        </p:txBody>
      </p:sp>
      <p:pic>
        <p:nvPicPr>
          <p:cNvPr id="3" name="Picture 2"/>
          <p:cNvPicPr>
            <a:picLocks noChangeAspect="1"/>
          </p:cNvPicPr>
          <p:nvPr/>
        </p:nvPicPr>
        <p:blipFill>
          <a:blip r:embed="rId3"/>
          <a:stretch>
            <a:fillRect/>
          </a:stretch>
        </p:blipFill>
        <p:spPr>
          <a:xfrm>
            <a:off x="762000" y="1902527"/>
            <a:ext cx="2286000" cy="4448175"/>
          </a:xfrm>
          <a:prstGeom prst="rect">
            <a:avLst/>
          </a:prstGeom>
        </p:spPr>
      </p:pic>
      <p:pic>
        <p:nvPicPr>
          <p:cNvPr id="4" name="Picture 3"/>
          <p:cNvPicPr>
            <a:picLocks noChangeAspect="1"/>
          </p:cNvPicPr>
          <p:nvPr/>
        </p:nvPicPr>
        <p:blipFill>
          <a:blip r:embed="rId4"/>
          <a:stretch>
            <a:fillRect/>
          </a:stretch>
        </p:blipFill>
        <p:spPr>
          <a:xfrm>
            <a:off x="5477601" y="1825861"/>
            <a:ext cx="2528187" cy="4480560"/>
          </a:xfrm>
          <a:prstGeom prst="rect">
            <a:avLst/>
          </a:prstGeom>
        </p:spPr>
      </p:pic>
    </p:spTree>
    <p:extLst>
      <p:ext uri="{BB962C8B-B14F-4D97-AF65-F5344CB8AC3E}">
        <p14:creationId xmlns:p14="http://schemas.microsoft.com/office/powerpoint/2010/main" val="14830194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The tendency towards simplicity and continuity</a:t>
            </a:r>
          </a:p>
        </p:txBody>
      </p:sp>
      <p:sp>
        <p:nvSpPr>
          <p:cNvPr id="2" name="Title 1"/>
          <p:cNvSpPr>
            <a:spLocks noGrp="1"/>
          </p:cNvSpPr>
          <p:nvPr>
            <p:ph type="title"/>
          </p:nvPr>
        </p:nvSpPr>
        <p:spPr/>
        <p:txBody>
          <a:bodyPr/>
          <a:lstStyle/>
          <a:p>
            <a:r>
              <a:rPr lang="en-US" dirty="0" smtClean="0"/>
              <a:t>Gestalt Principles – Continuity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438400"/>
            <a:ext cx="6849431" cy="2934110"/>
          </a:xfrm>
          <a:prstGeom prst="rect">
            <a:avLst/>
          </a:prstGeom>
        </p:spPr>
      </p:pic>
    </p:spTree>
    <p:extLst>
      <p:ext uri="{BB962C8B-B14F-4D97-AF65-F5344CB8AC3E}">
        <p14:creationId xmlns:p14="http://schemas.microsoft.com/office/powerpoint/2010/main" val="3116454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79304649"/>
              </p:ext>
            </p:extLst>
          </p:nvPr>
        </p:nvGraphicFramePr>
        <p:xfrm>
          <a:off x="304800" y="1397000"/>
          <a:ext cx="8629650" cy="4909209"/>
        </p:xfrm>
        <a:graphic>
          <a:graphicData uri="http://schemas.openxmlformats.org/drawingml/2006/table">
            <a:tbl>
              <a:tblPr firstRow="1" bandRow="1">
                <a:tableStyleId>{5C22544A-7EE6-4342-B048-85BDC9FD1C3A}</a:tableStyleId>
              </a:tblPr>
              <a:tblGrid>
                <a:gridCol w="1752600"/>
                <a:gridCol w="6877050"/>
              </a:tblGrid>
              <a:tr h="813443">
                <a:tc>
                  <a:txBody>
                    <a:bodyPr/>
                    <a:lstStyle/>
                    <a:p>
                      <a:r>
                        <a:rPr lang="en-US" sz="2800" dirty="0" smtClean="0"/>
                        <a:t>Sense</a:t>
                      </a:r>
                      <a:endParaRPr lang="en-US" sz="2800" dirty="0"/>
                    </a:p>
                  </a:txBody>
                  <a:tcPr/>
                </a:tc>
                <a:tc>
                  <a:txBody>
                    <a:bodyPr/>
                    <a:lstStyle/>
                    <a:p>
                      <a:r>
                        <a:rPr lang="en-US" sz="2800" dirty="0" smtClean="0"/>
                        <a:t>Absolute Threshold</a:t>
                      </a:r>
                      <a:endParaRPr lang="en-US" sz="2800" dirty="0"/>
                    </a:p>
                  </a:txBody>
                  <a:tcPr/>
                </a:tc>
              </a:tr>
              <a:tr h="813443">
                <a:tc>
                  <a:txBody>
                    <a:bodyPr/>
                    <a:lstStyle/>
                    <a:p>
                      <a:r>
                        <a:rPr lang="en-US" sz="2400" dirty="0" smtClean="0"/>
                        <a:t>Vision</a:t>
                      </a:r>
                      <a:endParaRPr lang="en-US" sz="2400" dirty="0"/>
                    </a:p>
                  </a:txBody>
                  <a:tcPr/>
                </a:tc>
                <a:tc>
                  <a:txBody>
                    <a:bodyPr/>
                    <a:lstStyle/>
                    <a:p>
                      <a:r>
                        <a:rPr lang="en-US" sz="2400" dirty="0" smtClean="0"/>
                        <a:t>A candle</a:t>
                      </a:r>
                      <a:r>
                        <a:rPr lang="en-US" sz="2400" baseline="0" dirty="0" smtClean="0"/>
                        <a:t> flame from 30 miles away</a:t>
                      </a:r>
                      <a:endParaRPr lang="en-US" sz="2400" dirty="0"/>
                    </a:p>
                  </a:txBody>
                  <a:tcPr/>
                </a:tc>
              </a:tr>
              <a:tr h="813443">
                <a:tc>
                  <a:txBody>
                    <a:bodyPr/>
                    <a:lstStyle/>
                    <a:p>
                      <a:r>
                        <a:rPr lang="en-US" sz="2400" dirty="0" smtClean="0"/>
                        <a:t>Hearing</a:t>
                      </a:r>
                      <a:endParaRPr lang="en-US" sz="2400" dirty="0"/>
                    </a:p>
                  </a:txBody>
                  <a:tcPr/>
                </a:tc>
                <a:tc>
                  <a:txBody>
                    <a:bodyPr/>
                    <a:lstStyle/>
                    <a:p>
                      <a:r>
                        <a:rPr lang="en-US" sz="2400" dirty="0" smtClean="0"/>
                        <a:t>A mosquito</a:t>
                      </a:r>
                      <a:r>
                        <a:rPr lang="en-US" sz="2400" baseline="0" dirty="0" smtClean="0"/>
                        <a:t> buzzing from 10 feet away</a:t>
                      </a:r>
                      <a:endParaRPr lang="en-US" sz="2400" dirty="0"/>
                    </a:p>
                  </a:txBody>
                  <a:tcPr/>
                </a:tc>
              </a:tr>
              <a:tr h="813443">
                <a:tc>
                  <a:txBody>
                    <a:bodyPr/>
                    <a:lstStyle/>
                    <a:p>
                      <a:r>
                        <a:rPr lang="en-US" sz="2400" dirty="0" smtClean="0"/>
                        <a:t>Smell</a:t>
                      </a:r>
                    </a:p>
                  </a:txBody>
                  <a:tcPr/>
                </a:tc>
                <a:tc>
                  <a:txBody>
                    <a:bodyPr/>
                    <a:lstStyle/>
                    <a:p>
                      <a:r>
                        <a:rPr lang="en-US" sz="2400" dirty="0" smtClean="0"/>
                        <a:t>One drop of perfume</a:t>
                      </a:r>
                      <a:r>
                        <a:rPr lang="en-US" sz="2400" baseline="0" dirty="0" smtClean="0"/>
                        <a:t> in a six-room </a:t>
                      </a:r>
                    </a:p>
                    <a:p>
                      <a:r>
                        <a:rPr lang="en-US" sz="2400" baseline="0" dirty="0" smtClean="0"/>
                        <a:t>Apartment</a:t>
                      </a:r>
                      <a:endParaRPr lang="en-US" sz="2400" dirty="0"/>
                    </a:p>
                  </a:txBody>
                  <a:tcPr/>
                </a:tc>
              </a:tr>
              <a:tr h="813443">
                <a:tc>
                  <a:txBody>
                    <a:bodyPr/>
                    <a:lstStyle/>
                    <a:p>
                      <a:r>
                        <a:rPr lang="en-US" sz="2400" dirty="0" smtClean="0"/>
                        <a:t>Taste</a:t>
                      </a:r>
                      <a:endParaRPr lang="en-US" sz="2400" dirty="0"/>
                    </a:p>
                  </a:txBody>
                  <a:tcPr/>
                </a:tc>
                <a:tc>
                  <a:txBody>
                    <a:bodyPr/>
                    <a:lstStyle/>
                    <a:p>
                      <a:r>
                        <a:rPr lang="en-US" sz="2400" dirty="0" smtClean="0"/>
                        <a:t>One tsp of sugar in two gallons of</a:t>
                      </a:r>
                      <a:r>
                        <a:rPr lang="en-US" sz="2400" baseline="0" dirty="0" smtClean="0"/>
                        <a:t> </a:t>
                      </a:r>
                    </a:p>
                    <a:p>
                      <a:r>
                        <a:rPr lang="en-US" sz="2400" baseline="0" dirty="0" smtClean="0"/>
                        <a:t>water</a:t>
                      </a:r>
                      <a:endParaRPr lang="en-US" sz="2400" dirty="0"/>
                    </a:p>
                  </a:txBody>
                  <a:tcPr/>
                </a:tc>
              </a:tr>
              <a:tr h="813443">
                <a:tc>
                  <a:txBody>
                    <a:bodyPr/>
                    <a:lstStyle/>
                    <a:p>
                      <a:r>
                        <a:rPr lang="en-US" sz="2400" dirty="0" smtClean="0"/>
                        <a:t>Touch</a:t>
                      </a:r>
                      <a:endParaRPr lang="en-US" sz="2400" dirty="0"/>
                    </a:p>
                  </a:txBody>
                  <a:tcPr/>
                </a:tc>
                <a:tc>
                  <a:txBody>
                    <a:bodyPr/>
                    <a:lstStyle/>
                    <a:p>
                      <a:r>
                        <a:rPr lang="en-US" sz="2400" dirty="0" smtClean="0"/>
                        <a:t>The</a:t>
                      </a:r>
                      <a:r>
                        <a:rPr lang="en-US" sz="2400" baseline="0" dirty="0" smtClean="0"/>
                        <a:t> wing of a fly falling on your cheek </a:t>
                      </a:r>
                    </a:p>
                    <a:p>
                      <a:r>
                        <a:rPr lang="en-US" sz="2400" baseline="0" dirty="0" smtClean="0"/>
                        <a:t>from 1cm.</a:t>
                      </a:r>
                      <a:endParaRPr lang="en-US" sz="2400" dirty="0"/>
                    </a:p>
                  </a:txBody>
                  <a:tcPr/>
                </a:tc>
              </a:tr>
            </a:tbl>
          </a:graphicData>
        </a:graphic>
      </p:graphicFrame>
      <p:sp>
        <p:nvSpPr>
          <p:cNvPr id="2" name="Content Placeholder 1"/>
          <p:cNvSpPr>
            <a:spLocks noGrp="1"/>
          </p:cNvSpPr>
          <p:nvPr>
            <p:ph sz="half" idx="2"/>
          </p:nvPr>
        </p:nvSpPr>
        <p:spPr/>
        <p:txBody>
          <a:bodyPr/>
          <a:lstStyle/>
          <a:p>
            <a:endParaRPr lang="en-US" dirty="0" smtClean="0">
              <a:solidFill>
                <a:schemeClr val="tx1"/>
              </a:solidFill>
            </a:endParaRPr>
          </a:p>
          <a:p>
            <a:endParaRPr lang="en-US" dirty="0"/>
          </a:p>
        </p:txBody>
      </p:sp>
      <p:sp>
        <p:nvSpPr>
          <p:cNvPr id="3" name="Title 2"/>
          <p:cNvSpPr>
            <a:spLocks noGrp="1"/>
          </p:cNvSpPr>
          <p:nvPr>
            <p:ph type="title"/>
          </p:nvPr>
        </p:nvSpPr>
        <p:spPr/>
        <p:txBody>
          <a:bodyPr/>
          <a:lstStyle/>
          <a:p>
            <a:r>
              <a:rPr lang="en-US" dirty="0" smtClean="0"/>
              <a:t>Absolute </a:t>
            </a:r>
            <a:r>
              <a:rPr lang="en-US" dirty="0"/>
              <a:t>Thresholds – The </a:t>
            </a:r>
            <a:r>
              <a:rPr lang="en-US" dirty="0" smtClean="0"/>
              <a:t>Five Senses</a:t>
            </a:r>
            <a:endParaRPr lang="en-US" dirty="0"/>
          </a:p>
        </p:txBody>
      </p:sp>
      <p:pic>
        <p:nvPicPr>
          <p:cNvPr id="17" name="Picture 16"/>
          <p:cNvPicPr>
            <a:picLocks noChangeAspect="1"/>
          </p:cNvPicPr>
          <p:nvPr/>
        </p:nvPicPr>
        <p:blipFill>
          <a:blip r:embed="rId3"/>
          <a:stretch>
            <a:fillRect/>
          </a:stretch>
        </p:blipFill>
        <p:spPr>
          <a:xfrm>
            <a:off x="7937681" y="3952876"/>
            <a:ext cx="671242" cy="666752"/>
          </a:xfrm>
          <a:prstGeom prst="rect">
            <a:avLst/>
          </a:prstGeom>
        </p:spPr>
      </p:pic>
      <p:pic>
        <p:nvPicPr>
          <p:cNvPr id="19" name="Picture 18"/>
          <p:cNvPicPr>
            <a:picLocks noChangeAspect="1"/>
          </p:cNvPicPr>
          <p:nvPr/>
        </p:nvPicPr>
        <p:blipFill>
          <a:blip r:embed="rId4"/>
          <a:stretch>
            <a:fillRect/>
          </a:stretch>
        </p:blipFill>
        <p:spPr>
          <a:xfrm>
            <a:off x="7874600" y="2196548"/>
            <a:ext cx="797405" cy="822586"/>
          </a:xfrm>
          <a:prstGeom prst="rect">
            <a:avLst/>
          </a:prstGeom>
        </p:spPr>
      </p:pic>
      <p:pic>
        <p:nvPicPr>
          <p:cNvPr id="18" name="Picture 17"/>
          <p:cNvPicPr>
            <a:picLocks noChangeAspect="1"/>
          </p:cNvPicPr>
          <p:nvPr/>
        </p:nvPicPr>
        <p:blipFill>
          <a:blip r:embed="rId5"/>
          <a:stretch>
            <a:fillRect/>
          </a:stretch>
        </p:blipFill>
        <p:spPr>
          <a:xfrm>
            <a:off x="7862360" y="5536422"/>
            <a:ext cx="831760" cy="729050"/>
          </a:xfrm>
          <a:prstGeom prst="rect">
            <a:avLst/>
          </a:prstGeom>
          <a:ln w="19050" cap="sq">
            <a:noFill/>
            <a:miter lim="800000"/>
          </a:ln>
          <a:effectLst/>
        </p:spPr>
      </p:pic>
      <p:pic>
        <p:nvPicPr>
          <p:cNvPr id="6" name="Picture 5"/>
          <p:cNvPicPr>
            <a:picLocks noChangeAspect="1"/>
          </p:cNvPicPr>
          <p:nvPr/>
        </p:nvPicPr>
        <p:blipFill>
          <a:blip r:embed="rId6"/>
          <a:stretch>
            <a:fillRect/>
          </a:stretch>
        </p:blipFill>
        <p:spPr>
          <a:xfrm>
            <a:off x="7727452" y="3070285"/>
            <a:ext cx="1044770" cy="728760"/>
          </a:xfrm>
          <a:prstGeom prst="rect">
            <a:avLst/>
          </a:prstGeom>
        </p:spPr>
      </p:pic>
      <p:pic>
        <p:nvPicPr>
          <p:cNvPr id="7" name="Picture 6"/>
          <p:cNvPicPr>
            <a:picLocks noChangeAspect="1"/>
          </p:cNvPicPr>
          <p:nvPr/>
        </p:nvPicPr>
        <p:blipFill>
          <a:blip r:embed="rId7"/>
          <a:stretch>
            <a:fillRect/>
          </a:stretch>
        </p:blipFill>
        <p:spPr>
          <a:xfrm>
            <a:off x="7727452" y="4742491"/>
            <a:ext cx="1091703" cy="760708"/>
          </a:xfrm>
          <a:prstGeom prst="rect">
            <a:avLst/>
          </a:prstGeom>
        </p:spPr>
      </p:pic>
    </p:spTree>
    <p:extLst>
      <p:ext uri="{BB962C8B-B14F-4D97-AF65-F5344CB8AC3E}">
        <p14:creationId xmlns:p14="http://schemas.microsoft.com/office/powerpoint/2010/main" val="14988484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3657600" cy="4921406"/>
          </a:xfrm>
        </p:spPr>
        <p:txBody>
          <a:bodyPr/>
          <a:lstStyle/>
          <a:p>
            <a:r>
              <a:rPr lang="en-US" dirty="0" smtClean="0"/>
              <a:t>The </a:t>
            </a:r>
            <a:r>
              <a:rPr lang="en-US" dirty="0"/>
              <a:t>tendency to complete a figure </a:t>
            </a:r>
            <a:endParaRPr lang="en-US" dirty="0" smtClean="0"/>
          </a:p>
        </p:txBody>
      </p:sp>
      <p:sp>
        <p:nvSpPr>
          <p:cNvPr id="2" name="Title 1"/>
          <p:cNvSpPr>
            <a:spLocks noGrp="1"/>
          </p:cNvSpPr>
          <p:nvPr>
            <p:ph type="title"/>
          </p:nvPr>
        </p:nvSpPr>
        <p:spPr/>
        <p:txBody>
          <a:bodyPr/>
          <a:lstStyle/>
          <a:p>
            <a:r>
              <a:rPr lang="en-US" dirty="0" smtClean="0"/>
              <a:t>Gestalt Principles – Closure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415000"/>
            <a:ext cx="4610744" cy="472506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50" y="2693707"/>
            <a:ext cx="2983149" cy="2663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0431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The tendency for items in a region </a:t>
            </a:r>
            <a:r>
              <a:rPr lang="en-US" dirty="0"/>
              <a:t>to be seen as a group </a:t>
            </a:r>
            <a:endParaRPr lang="en-US" dirty="0" smtClean="0"/>
          </a:p>
        </p:txBody>
      </p:sp>
      <p:sp>
        <p:nvSpPr>
          <p:cNvPr id="2" name="Title 1"/>
          <p:cNvSpPr>
            <a:spLocks noGrp="1"/>
          </p:cNvSpPr>
          <p:nvPr>
            <p:ph type="title"/>
          </p:nvPr>
        </p:nvSpPr>
        <p:spPr/>
        <p:txBody>
          <a:bodyPr/>
          <a:lstStyle/>
          <a:p>
            <a:r>
              <a:rPr lang="en-US" dirty="0" smtClean="0"/>
              <a:t>Gestalt Principles – Common Region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87" y="3048000"/>
            <a:ext cx="8305800" cy="2833837"/>
          </a:xfrm>
          <a:prstGeom prst="rect">
            <a:avLst/>
          </a:prstGeom>
        </p:spPr>
      </p:pic>
    </p:spTree>
    <p:extLst>
      <p:ext uri="{BB962C8B-B14F-4D97-AF65-F5344CB8AC3E}">
        <p14:creationId xmlns:p14="http://schemas.microsoft.com/office/powerpoint/2010/main" val="15836790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Binocular and monocular cues allow us to perceive depth</a:t>
            </a:r>
          </a:p>
          <a:p>
            <a:endParaRPr lang="en-US" dirty="0" smtClean="0"/>
          </a:p>
        </p:txBody>
      </p:sp>
      <p:sp>
        <p:nvSpPr>
          <p:cNvPr id="2" name="Title 1"/>
          <p:cNvSpPr>
            <a:spLocks noGrp="1"/>
          </p:cNvSpPr>
          <p:nvPr>
            <p:ph type="title"/>
          </p:nvPr>
        </p:nvSpPr>
        <p:spPr/>
        <p:txBody>
          <a:bodyPr/>
          <a:lstStyle/>
          <a:p>
            <a:r>
              <a:rPr lang="en-US" dirty="0" smtClean="0"/>
              <a:t>Depth Perception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465754"/>
            <a:ext cx="7087863" cy="3864166"/>
          </a:xfrm>
          <a:prstGeom prst="rect">
            <a:avLst/>
          </a:prstGeom>
        </p:spPr>
      </p:pic>
    </p:spTree>
    <p:extLst>
      <p:ext uri="{BB962C8B-B14F-4D97-AF65-F5344CB8AC3E}">
        <p14:creationId xmlns:p14="http://schemas.microsoft.com/office/powerpoint/2010/main" val="2963094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04800" y="1326994"/>
            <a:ext cx="3886200" cy="730406"/>
          </a:xfrm>
        </p:spPr>
        <p:txBody>
          <a:bodyPr/>
          <a:lstStyle/>
          <a:p>
            <a:r>
              <a:rPr lang="en-US" dirty="0" smtClean="0"/>
              <a:t>Linear Perspective</a:t>
            </a:r>
            <a:endParaRPr lang="en-US" dirty="0"/>
          </a:p>
        </p:txBody>
      </p:sp>
      <p:sp>
        <p:nvSpPr>
          <p:cNvPr id="2" name="Title 1"/>
          <p:cNvSpPr>
            <a:spLocks noGrp="1"/>
          </p:cNvSpPr>
          <p:nvPr>
            <p:ph type="title"/>
          </p:nvPr>
        </p:nvSpPr>
        <p:spPr/>
        <p:txBody>
          <a:bodyPr/>
          <a:lstStyle/>
          <a:p>
            <a:r>
              <a:rPr lang="en-US" dirty="0" smtClean="0"/>
              <a:t>Monocular </a:t>
            </a:r>
            <a:r>
              <a:rPr lang="en-US" dirty="0"/>
              <a:t>Cues </a:t>
            </a:r>
            <a:r>
              <a:rPr lang="en-US" dirty="0" smtClean="0"/>
              <a:t>– Linear Perspective and Relative Size</a:t>
            </a:r>
            <a:endParaRPr lang="en-US" dirty="0"/>
          </a:p>
        </p:txBody>
      </p:sp>
      <p:pic>
        <p:nvPicPr>
          <p:cNvPr id="11" name="Picture 10"/>
          <p:cNvPicPr>
            <a:picLocks noChangeAspect="1"/>
          </p:cNvPicPr>
          <p:nvPr/>
        </p:nvPicPr>
        <p:blipFill>
          <a:blip r:embed="rId3"/>
          <a:stretch>
            <a:fillRect/>
          </a:stretch>
        </p:blipFill>
        <p:spPr>
          <a:xfrm>
            <a:off x="914400" y="2220884"/>
            <a:ext cx="3069756" cy="2651760"/>
          </a:xfrm>
          <a:prstGeom prst="rect">
            <a:avLst/>
          </a:prstGeom>
        </p:spPr>
      </p:pic>
      <p:sp>
        <p:nvSpPr>
          <p:cNvPr id="12" name="Content Placeholder 2"/>
          <p:cNvSpPr txBox="1">
            <a:spLocks/>
          </p:cNvSpPr>
          <p:nvPr/>
        </p:nvSpPr>
        <p:spPr bwMode="auto">
          <a:xfrm>
            <a:off x="4889703" y="1326994"/>
            <a:ext cx="3886200" cy="7304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t>Relative Size</a:t>
            </a:r>
            <a:endParaRPr lang="en-US" dirty="0"/>
          </a:p>
        </p:txBody>
      </p:sp>
      <p:pic>
        <p:nvPicPr>
          <p:cNvPr id="2050" name="Picture 2" descr="A Case of Depth Misperce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015" y="2057400"/>
            <a:ext cx="2695575"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4881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Monocular </a:t>
            </a:r>
            <a:r>
              <a:rPr lang="en-US" dirty="0"/>
              <a:t>Cues </a:t>
            </a:r>
            <a:r>
              <a:rPr lang="en-US" dirty="0" smtClean="0"/>
              <a:t>– Interposition (overlapping)</a:t>
            </a:r>
            <a:endParaRPr lang="en-US" dirty="0"/>
          </a:p>
        </p:txBody>
      </p:sp>
      <p:pic>
        <p:nvPicPr>
          <p:cNvPr id="10" name="Picture 9"/>
          <p:cNvPicPr>
            <a:picLocks noChangeAspect="1"/>
          </p:cNvPicPr>
          <p:nvPr/>
        </p:nvPicPr>
        <p:blipFill>
          <a:blip r:embed="rId3"/>
          <a:stretch>
            <a:fillRect/>
          </a:stretch>
        </p:blipFill>
        <p:spPr>
          <a:xfrm>
            <a:off x="1723131" y="1981200"/>
            <a:ext cx="5687877" cy="3840480"/>
          </a:xfrm>
          <a:prstGeom prst="rect">
            <a:avLst/>
          </a:prstGeom>
        </p:spPr>
      </p:pic>
    </p:spTree>
    <p:extLst>
      <p:ext uri="{BB962C8B-B14F-4D97-AF65-F5344CB8AC3E}">
        <p14:creationId xmlns:p14="http://schemas.microsoft.com/office/powerpoint/2010/main" val="20044202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04800" y="1326994"/>
            <a:ext cx="4303838" cy="4921406"/>
          </a:xfrm>
        </p:spPr>
        <p:txBody>
          <a:bodyPr/>
          <a:lstStyle/>
          <a:p>
            <a:r>
              <a:rPr lang="en-US" dirty="0" smtClean="0"/>
              <a:t>Light and Shadow</a:t>
            </a:r>
            <a:endParaRPr lang="en-US" dirty="0"/>
          </a:p>
        </p:txBody>
      </p:sp>
      <p:sp>
        <p:nvSpPr>
          <p:cNvPr id="2" name="Title 1"/>
          <p:cNvSpPr>
            <a:spLocks noGrp="1"/>
          </p:cNvSpPr>
          <p:nvPr>
            <p:ph type="title"/>
          </p:nvPr>
        </p:nvSpPr>
        <p:spPr/>
        <p:txBody>
          <a:bodyPr/>
          <a:lstStyle/>
          <a:p>
            <a:r>
              <a:rPr lang="en-US" dirty="0" smtClean="0"/>
              <a:t>Monocular Cues – Light and Shadow, and Texture Gradient</a:t>
            </a:r>
            <a:endParaRPr lang="en-US" dirty="0"/>
          </a:p>
        </p:txBody>
      </p:sp>
      <p:pic>
        <p:nvPicPr>
          <p:cNvPr id="8" name="Picture 7"/>
          <p:cNvPicPr>
            <a:picLocks noChangeAspect="1"/>
          </p:cNvPicPr>
          <p:nvPr/>
        </p:nvPicPr>
        <p:blipFill>
          <a:blip r:embed="rId3"/>
          <a:stretch>
            <a:fillRect/>
          </a:stretch>
        </p:blipFill>
        <p:spPr>
          <a:xfrm>
            <a:off x="4676206" y="2102014"/>
            <a:ext cx="4099425" cy="2743200"/>
          </a:xfrm>
          <a:prstGeom prst="rect">
            <a:avLst/>
          </a:prstGeom>
        </p:spPr>
      </p:pic>
      <p:pic>
        <p:nvPicPr>
          <p:cNvPr id="3" name="Picture 2"/>
          <p:cNvPicPr>
            <a:picLocks noChangeAspect="1"/>
          </p:cNvPicPr>
          <p:nvPr/>
        </p:nvPicPr>
        <p:blipFill>
          <a:blip r:embed="rId4"/>
          <a:stretch>
            <a:fillRect/>
          </a:stretch>
        </p:blipFill>
        <p:spPr>
          <a:xfrm>
            <a:off x="705211" y="2102014"/>
            <a:ext cx="3503015" cy="1097280"/>
          </a:xfrm>
          <a:prstGeom prst="rect">
            <a:avLst/>
          </a:prstGeom>
        </p:spPr>
      </p:pic>
      <p:sp>
        <p:nvSpPr>
          <p:cNvPr id="9" name="Content Placeholder 3"/>
          <p:cNvSpPr txBox="1">
            <a:spLocks/>
          </p:cNvSpPr>
          <p:nvPr/>
        </p:nvSpPr>
        <p:spPr bwMode="auto">
          <a:xfrm>
            <a:off x="4539361" y="1347776"/>
            <a:ext cx="4303838" cy="6103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t>Texture Gradient</a:t>
            </a:r>
            <a:endParaRPr lang="en-US" dirty="0"/>
          </a:p>
        </p:txBody>
      </p:sp>
    </p:spTree>
    <p:extLst>
      <p:ext uri="{BB962C8B-B14F-4D97-AF65-F5344CB8AC3E}">
        <p14:creationId xmlns:p14="http://schemas.microsoft.com/office/powerpoint/2010/main" val="34815471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Monocular Cues – Aerial Perspective and Motion Parallax</a:t>
            </a:r>
            <a:endParaRPr lang="en-US" dirty="0"/>
          </a:p>
        </p:txBody>
      </p:sp>
      <p:sp>
        <p:nvSpPr>
          <p:cNvPr id="9" name="Content Placeholder 8"/>
          <p:cNvSpPr>
            <a:spLocks noGrp="1"/>
          </p:cNvSpPr>
          <p:nvPr>
            <p:ph sz="half" idx="2"/>
          </p:nvPr>
        </p:nvSpPr>
        <p:spPr>
          <a:xfrm>
            <a:off x="304800" y="1326994"/>
            <a:ext cx="3866299" cy="1792519"/>
          </a:xfrm>
        </p:spPr>
        <p:txBody>
          <a:bodyPr/>
          <a:lstStyle/>
          <a:p>
            <a:r>
              <a:rPr lang="en-US" dirty="0" smtClean="0"/>
              <a:t>Aerial Perspective</a:t>
            </a:r>
            <a:endParaRPr lang="en-US" dirty="0"/>
          </a:p>
        </p:txBody>
      </p:sp>
      <p:sp>
        <p:nvSpPr>
          <p:cNvPr id="8" name="Content Placeholder 8"/>
          <p:cNvSpPr txBox="1">
            <a:spLocks/>
          </p:cNvSpPr>
          <p:nvPr/>
        </p:nvSpPr>
        <p:spPr bwMode="auto">
          <a:xfrm>
            <a:off x="4800600" y="1340848"/>
            <a:ext cx="3510277" cy="17925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t>Motion Parallax</a:t>
            </a:r>
            <a:endParaRPr lang="en-US" dirty="0"/>
          </a:p>
        </p:txBody>
      </p:sp>
      <p:pic>
        <p:nvPicPr>
          <p:cNvPr id="4" name="Picture 3"/>
          <p:cNvPicPr>
            <a:picLocks noChangeAspect="1"/>
          </p:cNvPicPr>
          <p:nvPr/>
        </p:nvPicPr>
        <p:blipFill>
          <a:blip r:embed="rId3"/>
          <a:stretch>
            <a:fillRect/>
          </a:stretch>
        </p:blipFill>
        <p:spPr>
          <a:xfrm>
            <a:off x="4639628" y="2202471"/>
            <a:ext cx="4238095" cy="3342857"/>
          </a:xfrm>
          <a:prstGeom prst="rect">
            <a:avLst/>
          </a:prstGeom>
        </p:spPr>
      </p:pic>
      <p:pic>
        <p:nvPicPr>
          <p:cNvPr id="5" name="Picture 4"/>
          <p:cNvPicPr>
            <a:picLocks noChangeAspect="1"/>
          </p:cNvPicPr>
          <p:nvPr/>
        </p:nvPicPr>
        <p:blipFill>
          <a:blip r:embed="rId4"/>
          <a:stretch>
            <a:fillRect/>
          </a:stretch>
        </p:blipFill>
        <p:spPr>
          <a:xfrm>
            <a:off x="429021" y="2448519"/>
            <a:ext cx="3928953" cy="2631303"/>
          </a:xfrm>
          <a:prstGeom prst="rect">
            <a:avLst/>
          </a:prstGeom>
        </p:spPr>
      </p:pic>
    </p:spTree>
    <p:extLst>
      <p:ext uri="{BB962C8B-B14F-4D97-AF65-F5344CB8AC3E}">
        <p14:creationId xmlns:p14="http://schemas.microsoft.com/office/powerpoint/2010/main" val="38277775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The</a:t>
            </a:r>
            <a:r>
              <a:rPr lang="en-US" dirty="0"/>
              <a:t> degree to which the eyes turn in to focus on a close object</a:t>
            </a:r>
          </a:p>
          <a:p>
            <a:endParaRPr lang="en-US" dirty="0"/>
          </a:p>
        </p:txBody>
      </p:sp>
      <p:sp>
        <p:nvSpPr>
          <p:cNvPr id="2" name="Title 1"/>
          <p:cNvSpPr>
            <a:spLocks noGrp="1"/>
          </p:cNvSpPr>
          <p:nvPr>
            <p:ph type="title"/>
          </p:nvPr>
        </p:nvSpPr>
        <p:spPr/>
        <p:txBody>
          <a:bodyPr/>
          <a:lstStyle/>
          <a:p>
            <a:r>
              <a:rPr lang="en-US" dirty="0" smtClean="0"/>
              <a:t>Binocular Cues – Convergence </a:t>
            </a:r>
            <a:endParaRPr lang="en-US" dirty="0"/>
          </a:p>
        </p:txBody>
      </p:sp>
      <p:pic>
        <p:nvPicPr>
          <p:cNvPr id="7" name="Picture 6"/>
          <p:cNvPicPr>
            <a:picLocks noChangeAspect="1"/>
          </p:cNvPicPr>
          <p:nvPr/>
        </p:nvPicPr>
        <p:blipFill>
          <a:blip r:embed="rId3"/>
          <a:stretch>
            <a:fillRect/>
          </a:stretch>
        </p:blipFill>
        <p:spPr>
          <a:xfrm>
            <a:off x="3062902" y="2411855"/>
            <a:ext cx="2941996" cy="3931920"/>
          </a:xfrm>
          <a:prstGeom prst="rect">
            <a:avLst/>
          </a:prstGeom>
        </p:spPr>
      </p:pic>
    </p:spTree>
    <p:extLst>
      <p:ext uri="{BB962C8B-B14F-4D97-AF65-F5344CB8AC3E}">
        <p14:creationId xmlns:p14="http://schemas.microsoft.com/office/powerpoint/2010/main" val="35306188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smtClean="0"/>
              <a:t>The </a:t>
            </a:r>
            <a:r>
              <a:rPr lang="en-US" dirty="0"/>
              <a:t>difference in the apparent position of an object as seen by the left and right retinas</a:t>
            </a:r>
          </a:p>
          <a:p>
            <a:endParaRPr lang="en-US" dirty="0"/>
          </a:p>
        </p:txBody>
      </p:sp>
      <p:sp>
        <p:nvSpPr>
          <p:cNvPr id="2" name="Title 1"/>
          <p:cNvSpPr>
            <a:spLocks noGrp="1"/>
          </p:cNvSpPr>
          <p:nvPr>
            <p:ph type="title"/>
          </p:nvPr>
        </p:nvSpPr>
        <p:spPr/>
        <p:txBody>
          <a:bodyPr/>
          <a:lstStyle/>
          <a:p>
            <a:r>
              <a:rPr lang="en-US" dirty="0" smtClean="0"/>
              <a:t>Binocular Cues – Retinal Disparity</a:t>
            </a:r>
            <a:endParaRPr lang="en-US" dirty="0"/>
          </a:p>
        </p:txBody>
      </p:sp>
      <p:pic>
        <p:nvPicPr>
          <p:cNvPr id="6" name="Picture 5"/>
          <p:cNvPicPr>
            <a:picLocks noChangeAspect="1"/>
          </p:cNvPicPr>
          <p:nvPr/>
        </p:nvPicPr>
        <p:blipFill>
          <a:blip r:embed="rId3"/>
          <a:stretch>
            <a:fillRect/>
          </a:stretch>
        </p:blipFill>
        <p:spPr>
          <a:xfrm>
            <a:off x="1905000" y="2286000"/>
            <a:ext cx="4304842" cy="4114800"/>
          </a:xfrm>
          <a:prstGeom prst="rect">
            <a:avLst/>
          </a:prstGeom>
        </p:spPr>
      </p:pic>
    </p:spTree>
    <p:extLst>
      <p:ext uri="{BB962C8B-B14F-4D97-AF65-F5344CB8AC3E}">
        <p14:creationId xmlns:p14="http://schemas.microsoft.com/office/powerpoint/2010/main" val="37636121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The tendency to perceive objects as the same even when their physical characteristics change</a:t>
            </a:r>
          </a:p>
          <a:p>
            <a:pPr lvl="1"/>
            <a:r>
              <a:rPr lang="en-US" dirty="0" smtClean="0"/>
              <a:t>Size</a:t>
            </a:r>
          </a:p>
          <a:p>
            <a:pPr lvl="1"/>
            <a:r>
              <a:rPr lang="en-US" dirty="0" smtClean="0"/>
              <a:t>Shape</a:t>
            </a:r>
          </a:p>
          <a:p>
            <a:pPr lvl="1"/>
            <a:r>
              <a:rPr lang="en-US" dirty="0" smtClean="0"/>
              <a:t>Brightness</a:t>
            </a:r>
          </a:p>
          <a:p>
            <a:pPr lvl="1"/>
            <a:r>
              <a:rPr lang="en-US" dirty="0" smtClean="0"/>
              <a:t>Color</a:t>
            </a:r>
          </a:p>
        </p:txBody>
      </p:sp>
      <p:sp>
        <p:nvSpPr>
          <p:cNvPr id="2" name="Title 1"/>
          <p:cNvSpPr>
            <a:spLocks noGrp="1"/>
          </p:cNvSpPr>
          <p:nvPr>
            <p:ph type="title"/>
          </p:nvPr>
        </p:nvSpPr>
        <p:spPr/>
        <p:txBody>
          <a:bodyPr/>
          <a:lstStyle/>
          <a:p>
            <a:r>
              <a:rPr lang="en-US" dirty="0" smtClean="0"/>
              <a:t>Perceptual Constancies</a:t>
            </a:r>
            <a:endParaRPr lang="en-US" dirty="0"/>
          </a:p>
        </p:txBody>
      </p:sp>
      <p:pic>
        <p:nvPicPr>
          <p:cNvPr id="4" name="Picture 3"/>
          <p:cNvPicPr>
            <a:picLocks noChangeAspect="1"/>
          </p:cNvPicPr>
          <p:nvPr/>
        </p:nvPicPr>
        <p:blipFill>
          <a:blip r:embed="rId3"/>
          <a:stretch>
            <a:fillRect/>
          </a:stretch>
        </p:blipFill>
        <p:spPr>
          <a:xfrm>
            <a:off x="3124200" y="2286000"/>
            <a:ext cx="5296725" cy="3840480"/>
          </a:xfrm>
          <a:prstGeom prst="rect">
            <a:avLst/>
          </a:prstGeom>
        </p:spPr>
      </p:pic>
    </p:spTree>
    <p:extLst>
      <p:ext uri="{BB962C8B-B14F-4D97-AF65-F5344CB8AC3E}">
        <p14:creationId xmlns:p14="http://schemas.microsoft.com/office/powerpoint/2010/main" val="514580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Subliminal </a:t>
            </a:r>
            <a:r>
              <a:rPr lang="en-US" dirty="0"/>
              <a:t>Stimuli – </a:t>
            </a:r>
            <a:r>
              <a:rPr lang="en-US" dirty="0" smtClean="0"/>
              <a:t>Believe It or Not </a:t>
            </a:r>
            <a:endParaRPr lang="en-US" dirty="0"/>
          </a:p>
        </p:txBody>
      </p:sp>
      <p:sp>
        <p:nvSpPr>
          <p:cNvPr id="7" name="Content Placeholder 4"/>
          <p:cNvSpPr txBox="1">
            <a:spLocks/>
          </p:cNvSpPr>
          <p:nvPr/>
        </p:nvSpPr>
        <p:spPr bwMode="auto">
          <a:xfrm>
            <a:off x="304800" y="1465268"/>
            <a:ext cx="8458200" cy="49214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solidFill>
                  <a:schemeClr val="tx1"/>
                </a:solidFill>
              </a:rPr>
              <a:t>Can subliminal advertising persuade you to buy?</a:t>
            </a:r>
          </a:p>
          <a:p>
            <a:pPr eaLnBrk="1" hangingPunct="1"/>
            <a:endParaRPr lang="en-US" dirty="0" smtClean="0">
              <a:solidFill>
                <a:schemeClr val="tx1"/>
              </a:solidFill>
            </a:endParaRPr>
          </a:p>
        </p:txBody>
      </p:sp>
      <p:pic>
        <p:nvPicPr>
          <p:cNvPr id="8" name="Picture 7" descr="Subliminal adverstising: James Vicary attempted to use subliminal messages to entice moviegoers at a public theater to buy more popcorn and soda without them knowing that they were being persuaded&#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431" y="2053022"/>
            <a:ext cx="3172938" cy="4297680"/>
          </a:xfrm>
          <a:prstGeom prst="rect">
            <a:avLst/>
          </a:prstGeom>
        </p:spPr>
      </p:pic>
    </p:spTree>
    <p:extLst>
      <p:ext uri="{BB962C8B-B14F-4D97-AF65-F5344CB8AC3E}">
        <p14:creationId xmlns:p14="http://schemas.microsoft.com/office/powerpoint/2010/main" val="25529230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6576" y="2667000"/>
            <a:ext cx="4688195" cy="2934886"/>
          </a:xfrm>
        </p:spPr>
      </p:pic>
      <p:sp>
        <p:nvSpPr>
          <p:cNvPr id="2" name="Title 1"/>
          <p:cNvSpPr>
            <a:spLocks noGrp="1"/>
          </p:cNvSpPr>
          <p:nvPr>
            <p:ph type="title"/>
          </p:nvPr>
        </p:nvSpPr>
        <p:spPr/>
        <p:txBody>
          <a:bodyPr/>
          <a:lstStyle/>
          <a:p>
            <a:r>
              <a:rPr lang="en-US" dirty="0" smtClean="0"/>
              <a:t>Visual Illusions – Müller-Lyer and Ponzo</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477283"/>
            <a:ext cx="2782425" cy="2887242"/>
          </a:xfrm>
          <a:prstGeom prst="rect">
            <a:avLst/>
          </a:prstGeom>
        </p:spPr>
      </p:pic>
      <p:sp>
        <p:nvSpPr>
          <p:cNvPr id="10" name="Content Placeholder 3"/>
          <p:cNvSpPr txBox="1">
            <a:spLocks/>
          </p:cNvSpPr>
          <p:nvPr/>
        </p:nvSpPr>
        <p:spPr bwMode="auto">
          <a:xfrm>
            <a:off x="304800" y="1371600"/>
            <a:ext cx="3562172" cy="523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t>Müller-Lyer</a:t>
            </a:r>
            <a:endParaRPr lang="en-US" dirty="0"/>
          </a:p>
          <a:p>
            <a:pPr eaLnBrk="1" hangingPunct="1"/>
            <a:endParaRPr lang="en-US" dirty="0"/>
          </a:p>
        </p:txBody>
      </p:sp>
      <p:sp>
        <p:nvSpPr>
          <p:cNvPr id="11" name="Content Placeholder 3"/>
          <p:cNvSpPr txBox="1">
            <a:spLocks/>
          </p:cNvSpPr>
          <p:nvPr/>
        </p:nvSpPr>
        <p:spPr bwMode="auto">
          <a:xfrm>
            <a:off x="5477526" y="1327197"/>
            <a:ext cx="3562172" cy="523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baseline="0">
                <a:solidFill>
                  <a:schemeClr val="tx2">
                    <a:lumMod val="50000"/>
                  </a:schemeClr>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baseline="0">
                <a:solidFill>
                  <a:schemeClr val="tx2">
                    <a:lumMod val="50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baseline="0">
                <a:solidFill>
                  <a:schemeClr val="tx2">
                    <a:lumMod val="50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75000"/>
                </a:schemeClr>
              </a:buClr>
              <a:buFont typeface="Wingdings" panose="05000000000000000000" pitchFamily="2" charset="2"/>
              <a:buChar char="§"/>
              <a:defRPr sz="2000" kern="1200" baseline="0">
                <a:solidFill>
                  <a:schemeClr val="tx2">
                    <a:lumMod val="50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baseline="0">
                <a:solidFill>
                  <a:schemeClr val="tx2">
                    <a:lumMod val="50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dirty="0" smtClean="0"/>
              <a:t>Ponzo</a:t>
            </a:r>
            <a:endParaRPr lang="en-US" dirty="0"/>
          </a:p>
          <a:p>
            <a:pPr eaLnBrk="1" hangingPunct="1"/>
            <a:endParaRPr lang="en-US" dirty="0"/>
          </a:p>
        </p:txBody>
      </p:sp>
    </p:spTree>
    <p:extLst>
      <p:ext uri="{BB962C8B-B14F-4D97-AF65-F5344CB8AC3E}">
        <p14:creationId xmlns:p14="http://schemas.microsoft.com/office/powerpoint/2010/main" val="9907510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smtClean="0"/>
              <a:t>Ames room</a:t>
            </a:r>
            <a:endParaRPr lang="en-US" dirty="0"/>
          </a:p>
        </p:txBody>
      </p:sp>
      <p:sp>
        <p:nvSpPr>
          <p:cNvPr id="2" name="Title 1"/>
          <p:cNvSpPr>
            <a:spLocks noGrp="1"/>
          </p:cNvSpPr>
          <p:nvPr>
            <p:ph type="title"/>
          </p:nvPr>
        </p:nvSpPr>
        <p:spPr/>
        <p:txBody>
          <a:bodyPr/>
          <a:lstStyle/>
          <a:p>
            <a:r>
              <a:rPr lang="en-US" dirty="0" smtClean="0"/>
              <a:t>Visual Illusions – The Ames Room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981200"/>
            <a:ext cx="5281670" cy="4075834"/>
          </a:xfrm>
          <a:prstGeom prst="rect">
            <a:avLst/>
          </a:prstGeom>
        </p:spPr>
      </p:pic>
    </p:spTree>
    <p:extLst>
      <p:ext uri="{BB962C8B-B14F-4D97-AF65-F5344CB8AC3E}">
        <p14:creationId xmlns:p14="http://schemas.microsoft.com/office/powerpoint/2010/main" val="34612797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Telepathy</a:t>
            </a:r>
          </a:p>
          <a:p>
            <a:r>
              <a:rPr lang="en-US" dirty="0" smtClean="0"/>
              <a:t>Precognition</a:t>
            </a:r>
          </a:p>
          <a:p>
            <a:r>
              <a:rPr lang="en-US" dirty="0" smtClean="0"/>
              <a:t>Clairvoyance</a:t>
            </a:r>
          </a:p>
          <a:p>
            <a:r>
              <a:rPr lang="en-US" dirty="0" smtClean="0"/>
              <a:t>Psychokinesis</a:t>
            </a:r>
            <a:endParaRPr lang="en-US" dirty="0"/>
          </a:p>
        </p:txBody>
      </p:sp>
      <p:sp>
        <p:nvSpPr>
          <p:cNvPr id="2" name="Title 1"/>
          <p:cNvSpPr>
            <a:spLocks noGrp="1"/>
          </p:cNvSpPr>
          <p:nvPr>
            <p:ph type="title"/>
          </p:nvPr>
        </p:nvSpPr>
        <p:spPr/>
        <p:txBody>
          <a:bodyPr/>
          <a:lstStyle/>
          <a:p>
            <a:r>
              <a:rPr lang="en-US" dirty="0" smtClean="0"/>
              <a:t>Extrasensory Perception</a:t>
            </a:r>
            <a:endParaRPr lang="en-US" dirty="0"/>
          </a:p>
        </p:txBody>
      </p:sp>
      <p:pic>
        <p:nvPicPr>
          <p:cNvPr id="4" name="Picture 3"/>
          <p:cNvPicPr>
            <a:picLocks noChangeAspect="1"/>
          </p:cNvPicPr>
          <p:nvPr/>
        </p:nvPicPr>
        <p:blipFill>
          <a:blip r:embed="rId3"/>
          <a:stretch>
            <a:fillRect/>
          </a:stretch>
        </p:blipFill>
        <p:spPr>
          <a:xfrm>
            <a:off x="5531804" y="1479393"/>
            <a:ext cx="3421131" cy="4769007"/>
          </a:xfrm>
          <a:prstGeom prst="rect">
            <a:avLst/>
          </a:prstGeom>
        </p:spPr>
      </p:pic>
    </p:spTree>
    <p:extLst>
      <p:ext uri="{BB962C8B-B14F-4D97-AF65-F5344CB8AC3E}">
        <p14:creationId xmlns:p14="http://schemas.microsoft.com/office/powerpoint/2010/main" val="30409221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Perception Is Subjective</a:t>
            </a:r>
            <a:endParaRPr lang="en-US" dirty="0"/>
          </a:p>
        </p:txBody>
      </p:sp>
      <p:pic>
        <p:nvPicPr>
          <p:cNvPr id="3" name="Picture 2"/>
          <p:cNvPicPr>
            <a:picLocks noChangeAspect="1"/>
          </p:cNvPicPr>
          <p:nvPr/>
        </p:nvPicPr>
        <p:blipFill>
          <a:blip r:embed="rId3"/>
          <a:stretch>
            <a:fillRect/>
          </a:stretch>
        </p:blipFill>
        <p:spPr>
          <a:xfrm>
            <a:off x="1600200" y="1524000"/>
            <a:ext cx="6505575" cy="4762500"/>
          </a:xfrm>
          <a:prstGeom prst="rect">
            <a:avLst/>
          </a:prstGeom>
        </p:spPr>
      </p:pic>
    </p:spTree>
    <p:extLst>
      <p:ext uri="{BB962C8B-B14F-4D97-AF65-F5344CB8AC3E}">
        <p14:creationId xmlns:p14="http://schemas.microsoft.com/office/powerpoint/2010/main" val="2474774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Manatees have poor sensitivity to the low frequency sounds made by slow-moving boats</a:t>
            </a:r>
          </a:p>
        </p:txBody>
      </p:sp>
      <p:sp>
        <p:nvSpPr>
          <p:cNvPr id="3" name="Title 2"/>
          <p:cNvSpPr>
            <a:spLocks noGrp="1"/>
          </p:cNvSpPr>
          <p:nvPr>
            <p:ph type="title"/>
          </p:nvPr>
        </p:nvSpPr>
        <p:spPr/>
        <p:txBody>
          <a:bodyPr/>
          <a:lstStyle/>
          <a:p>
            <a:r>
              <a:rPr lang="en-US" dirty="0" smtClean="0"/>
              <a:t>Case </a:t>
            </a:r>
            <a:r>
              <a:rPr lang="en-US" dirty="0"/>
              <a:t>Study – </a:t>
            </a:r>
            <a:r>
              <a:rPr lang="en-US" dirty="0" smtClean="0"/>
              <a:t>Endangered Manatees</a:t>
            </a:r>
            <a:endParaRPr lang="en-US" dirty="0"/>
          </a:p>
        </p:txBody>
      </p:sp>
    </p:spTree>
    <p:extLst>
      <p:ext uri="{BB962C8B-B14F-4D97-AF65-F5344CB8AC3E}">
        <p14:creationId xmlns:p14="http://schemas.microsoft.com/office/powerpoint/2010/main" val="3187566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Difference Thresholds and Weber’s Law</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solidFill>
                  <a:schemeClr val="tx1"/>
                </a:solidFill>
              </a:rPr>
              <a:t>Why can weightlifters perceive </a:t>
            </a:r>
            <a:r>
              <a:rPr lang="en-US" dirty="0">
                <a:solidFill>
                  <a:schemeClr val="tx1"/>
                </a:solidFill>
              </a:rPr>
              <a:t>the </a:t>
            </a:r>
            <a:r>
              <a:rPr lang="en-US" dirty="0" smtClean="0">
                <a:solidFill>
                  <a:schemeClr val="tx1"/>
                </a:solidFill>
              </a:rPr>
              <a:t>difference </a:t>
            </a:r>
            <a:r>
              <a:rPr lang="en-US" dirty="0">
                <a:solidFill>
                  <a:schemeClr val="tx1"/>
                </a:solidFill>
              </a:rPr>
              <a:t>between lighter and heavier </a:t>
            </a:r>
            <a:r>
              <a:rPr lang="en-US" dirty="0" smtClean="0">
                <a:solidFill>
                  <a:schemeClr val="tx1"/>
                </a:solidFill>
              </a:rPr>
              <a:t>weights? </a:t>
            </a:r>
          </a:p>
        </p:txBody>
      </p:sp>
      <p:pic>
        <p:nvPicPr>
          <p:cNvPr id="2" name="Picture 1"/>
          <p:cNvPicPr>
            <a:picLocks noChangeAspect="1"/>
          </p:cNvPicPr>
          <p:nvPr/>
        </p:nvPicPr>
        <p:blipFill>
          <a:blip r:embed="rId3"/>
          <a:stretch>
            <a:fillRect/>
          </a:stretch>
        </p:blipFill>
        <p:spPr>
          <a:xfrm>
            <a:off x="2503499" y="2585039"/>
            <a:ext cx="4060801" cy="3663361"/>
          </a:xfrm>
          <a:prstGeom prst="rect">
            <a:avLst/>
          </a:prstGeom>
        </p:spPr>
      </p:pic>
    </p:spTree>
    <p:extLst>
      <p:ext uri="{BB962C8B-B14F-4D97-AF65-F5344CB8AC3E}">
        <p14:creationId xmlns:p14="http://schemas.microsoft.com/office/powerpoint/2010/main" val="2336069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Many perceptions involve some uncertainty</a:t>
            </a:r>
          </a:p>
          <a:p>
            <a:pPr lvl="1"/>
            <a:r>
              <a:rPr lang="en-US" dirty="0" smtClean="0"/>
              <a:t>Use the cognitive process of decision-making</a:t>
            </a:r>
          </a:p>
        </p:txBody>
      </p:sp>
      <p:sp>
        <p:nvSpPr>
          <p:cNvPr id="3" name="Title 2"/>
          <p:cNvSpPr>
            <a:spLocks noGrp="1"/>
          </p:cNvSpPr>
          <p:nvPr>
            <p:ph type="title"/>
          </p:nvPr>
        </p:nvSpPr>
        <p:spPr/>
        <p:txBody>
          <a:bodyPr/>
          <a:lstStyle/>
          <a:p>
            <a:r>
              <a:rPr lang="en-US" dirty="0" smtClean="0"/>
              <a:t>Signal </a:t>
            </a:r>
            <a:r>
              <a:rPr lang="en-US" dirty="0"/>
              <a:t>Detection – </a:t>
            </a:r>
            <a:r>
              <a:rPr lang="en-US" dirty="0" smtClean="0"/>
              <a:t>Beyond Sensory Thresholds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155166809"/>
              </p:ext>
            </p:extLst>
          </p:nvPr>
        </p:nvGraphicFramePr>
        <p:xfrm>
          <a:off x="304800" y="2647948"/>
          <a:ext cx="8267700" cy="3575686"/>
        </p:xfrm>
        <a:graphic>
          <a:graphicData uri="http://schemas.openxmlformats.org/drawingml/2006/table">
            <a:tbl>
              <a:tblPr firstRow="1" bandRow="1">
                <a:tableStyleId>{2D5ABB26-0587-4C30-8999-92F81FD0307C}</a:tableStyleId>
              </a:tblPr>
              <a:tblGrid>
                <a:gridCol w="2514600"/>
                <a:gridCol w="1619250"/>
                <a:gridCol w="2066925"/>
                <a:gridCol w="2066925"/>
              </a:tblGrid>
              <a:tr h="842963">
                <a:tc>
                  <a:txBody>
                    <a:bodyPr/>
                    <a:lstStyle/>
                    <a:p>
                      <a:endParaRPr lang="en-US" dirty="0"/>
                    </a:p>
                  </a:txBody>
                  <a:tcPr/>
                </a:tc>
                <a:tc>
                  <a:txBody>
                    <a:bodyPr/>
                    <a:lstStyle/>
                    <a:p>
                      <a:endParaRPr lang="en-US" dirty="0"/>
                    </a:p>
                  </a:txBody>
                  <a:tcPr/>
                </a:tc>
                <a:tc gridSpan="2">
                  <a:txBody>
                    <a:bodyPr/>
                    <a:lstStyle/>
                    <a:p>
                      <a:pPr algn="ctr"/>
                      <a:r>
                        <a:rPr lang="en-US" sz="2800" dirty="0" smtClean="0"/>
                        <a:t>Does the patient have a tumor?</a:t>
                      </a:r>
                      <a:endParaRPr lang="en-US" sz="2800" dirty="0"/>
                    </a:p>
                  </a:txBody>
                  <a:tcPr>
                    <a:lnB w="12700" cap="flat" cmpd="sng" algn="ctr">
                      <a:solidFill>
                        <a:schemeClr val="tx1"/>
                      </a:solidFill>
                      <a:prstDash val="solid"/>
                      <a:round/>
                      <a:headEnd type="none" w="med" len="med"/>
                      <a:tailEnd type="none" w="med" len="med"/>
                    </a:lnB>
                  </a:tcPr>
                </a:tc>
                <a:tc hMerge="1">
                  <a:txBody>
                    <a:bodyPr/>
                    <a:lstStyle/>
                    <a:p>
                      <a:endParaRPr lang="en-US" dirty="0"/>
                    </a:p>
                  </a:txBody>
                  <a:tcPr/>
                </a:tc>
              </a:tr>
              <a:tr h="842963">
                <a:tc>
                  <a:txBody>
                    <a:bodyPr/>
                    <a:lstStyle/>
                    <a:p>
                      <a:endParaRPr lang="en-US" sz="2800" dirty="0"/>
                    </a:p>
                  </a:txBody>
                  <a:tcPr/>
                </a:tc>
                <a:tc>
                  <a:txBody>
                    <a:bodyPr/>
                    <a:lstStyle/>
                    <a:p>
                      <a:endParaRPr lang="en-US" sz="280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dirty="0" smtClean="0"/>
                        <a:t>Yes</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t>No</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2963">
                <a:tc rowSpan="2">
                  <a:txBody>
                    <a:bodyPr/>
                    <a:lstStyle/>
                    <a:p>
                      <a:pPr algn="ctr"/>
                      <a:r>
                        <a:rPr lang="en-US" sz="2800" dirty="0" smtClean="0"/>
                        <a:t>Do</a:t>
                      </a:r>
                      <a:r>
                        <a:rPr lang="en-US" sz="2800" baseline="0" dirty="0" smtClean="0"/>
                        <a:t> I think the patient has a tumor?</a:t>
                      </a:r>
                      <a:endParaRPr lang="en-US" sz="2800" dirty="0"/>
                    </a:p>
                  </a:txBody>
                  <a:tcPr anchor="ctr">
                    <a:lnR w="12700" cap="flat" cmpd="sng" algn="ctr">
                      <a:solidFill>
                        <a:schemeClr val="tx1"/>
                      </a:solidFill>
                      <a:prstDash val="solid"/>
                      <a:round/>
                      <a:headEnd type="none" w="med" len="med"/>
                      <a:tailEnd type="none" w="med" len="med"/>
                    </a:lnR>
                  </a:tcPr>
                </a:tc>
                <a:tc>
                  <a:txBody>
                    <a:bodyPr/>
                    <a:lstStyle/>
                    <a:p>
                      <a:pPr algn="ctr"/>
                      <a:r>
                        <a:rPr lang="en-US" sz="2800" dirty="0" smtClean="0"/>
                        <a:t>Yes</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smtClean="0"/>
                        <a:t>HIT</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EB8D"/>
                    </a:solidFill>
                  </a:tcPr>
                </a:tc>
                <a:tc>
                  <a:txBody>
                    <a:bodyPr/>
                    <a:lstStyle/>
                    <a:p>
                      <a:pPr algn="ctr"/>
                      <a:r>
                        <a:rPr lang="en-US" sz="2800" b="1" dirty="0" smtClean="0"/>
                        <a:t>False</a:t>
                      </a:r>
                      <a:r>
                        <a:rPr lang="en-US" sz="2800" b="1" baseline="0" dirty="0" smtClean="0"/>
                        <a:t> alarm</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842963">
                <a:tc vMerge="1">
                  <a:txBody>
                    <a:bodyPr/>
                    <a:lstStyle/>
                    <a:p>
                      <a:endParaRPr lang="en-US" dirty="0"/>
                    </a:p>
                  </a:txBody>
                  <a:tcPr/>
                </a:tc>
                <a:tc>
                  <a:txBody>
                    <a:bodyPr/>
                    <a:lstStyle/>
                    <a:p>
                      <a:pPr algn="ctr"/>
                      <a:r>
                        <a:rPr lang="en-US" sz="2800" dirty="0" smtClean="0"/>
                        <a:t>No</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smtClean="0"/>
                        <a:t>Miss</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b="1" dirty="0" smtClean="0"/>
                        <a:t>CORRECT</a:t>
                      </a:r>
                    </a:p>
                    <a:p>
                      <a:pPr algn="ctr"/>
                      <a:r>
                        <a:rPr lang="en-US" sz="2800" b="1" dirty="0" smtClean="0"/>
                        <a:t>REJECTION</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1EB8D"/>
                    </a:solidFill>
                  </a:tcPr>
                </a:tc>
              </a:tr>
            </a:tbl>
          </a:graphicData>
        </a:graphic>
      </p:graphicFrame>
      <p:pic>
        <p:nvPicPr>
          <p:cNvPr id="2" name="Picture 1"/>
          <p:cNvPicPr>
            <a:picLocks noChangeAspect="1"/>
          </p:cNvPicPr>
          <p:nvPr/>
        </p:nvPicPr>
        <p:blipFill>
          <a:blip r:embed="rId3"/>
          <a:stretch>
            <a:fillRect/>
          </a:stretch>
        </p:blipFill>
        <p:spPr>
          <a:xfrm>
            <a:off x="663393" y="2411552"/>
            <a:ext cx="2850777" cy="1820515"/>
          </a:xfrm>
          <a:prstGeom prst="rect">
            <a:avLst/>
          </a:prstGeom>
        </p:spPr>
      </p:pic>
    </p:spTree>
    <p:extLst>
      <p:ext uri="{BB962C8B-B14F-4D97-AF65-F5344CB8AC3E}">
        <p14:creationId xmlns:p14="http://schemas.microsoft.com/office/powerpoint/2010/main" val="2963389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8688</TotalTime>
  <Words>11579</Words>
  <Application>Microsoft Office PowerPoint</Application>
  <PresentationFormat>On-screen Show (4:3)</PresentationFormat>
  <Paragraphs>919</Paragraphs>
  <Slides>63</Slides>
  <Notes>63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63</vt:i4>
      </vt:variant>
    </vt:vector>
  </HeadingPairs>
  <TitlesOfParts>
    <vt:vector size="76" baseType="lpstr">
      <vt:lpstr>MS PGothic</vt:lpstr>
      <vt:lpstr>Arial</vt:lpstr>
      <vt:lpstr>Calibri</vt:lpstr>
      <vt:lpstr>Tahoma</vt:lpstr>
      <vt:lpstr>Times New Roman</vt:lpstr>
      <vt:lpstr>Wingdings</vt:lpstr>
      <vt:lpstr>Wingdings 3</vt:lpstr>
      <vt:lpstr>Office Theme</vt:lpstr>
      <vt:lpstr>1_Office Theme</vt:lpstr>
      <vt:lpstr>2_Office Theme</vt:lpstr>
      <vt:lpstr>4_Office Theme</vt:lpstr>
      <vt:lpstr>5_Office Theme</vt:lpstr>
      <vt:lpstr>3_Office Theme</vt:lpstr>
      <vt:lpstr>Sensory Processes</vt:lpstr>
      <vt:lpstr>Sensation and Perception</vt:lpstr>
      <vt:lpstr>An Overview of Sensation to Perception</vt:lpstr>
      <vt:lpstr>Absolute Thresholds</vt:lpstr>
      <vt:lpstr>Absolute Thresholds – The Five Senses</vt:lpstr>
      <vt:lpstr>Subliminal Stimuli – Believe It or Not </vt:lpstr>
      <vt:lpstr>Case Study – Endangered Manatees</vt:lpstr>
      <vt:lpstr>Difference Thresholds and Weber’s Law</vt:lpstr>
      <vt:lpstr>Signal Detection – Beyond Sensory Thresholds </vt:lpstr>
      <vt:lpstr>Sensory Prosthetics – Bypassing Transducers</vt:lpstr>
      <vt:lpstr>Attention</vt:lpstr>
      <vt:lpstr>Selective Attention – Missing the Gorilla</vt:lpstr>
      <vt:lpstr>Divided Attention – Multitasking</vt:lpstr>
      <vt:lpstr>Vision</vt:lpstr>
      <vt:lpstr>The Visual Stimulus – Light</vt:lpstr>
      <vt:lpstr>The Electromagnetic Spectrum and Visible Light</vt:lpstr>
      <vt:lpstr>Believe It or Not – What Does a Dog See?</vt:lpstr>
      <vt:lpstr>The Anatomy of the Eye</vt:lpstr>
      <vt:lpstr>Rods and Cones</vt:lpstr>
      <vt:lpstr>Visual Pathways</vt:lpstr>
      <vt:lpstr>Trichromatic Theory of Color Vision</vt:lpstr>
      <vt:lpstr>Opponent-Process Theory of Color Vision</vt:lpstr>
      <vt:lpstr>Colorblindness</vt:lpstr>
      <vt:lpstr>Experiencing Psychology – Colorblindness</vt:lpstr>
      <vt:lpstr>Case Study – Color Vision and Web Design</vt:lpstr>
      <vt:lpstr>Hearing</vt:lpstr>
      <vt:lpstr>The Sound Stimulus – Sound Waves</vt:lpstr>
      <vt:lpstr>Ranges of Hearing</vt:lpstr>
      <vt:lpstr>The Anatomy of the Outer, Middle, and Inner Ear</vt:lpstr>
      <vt:lpstr>The Cochlea</vt:lpstr>
      <vt:lpstr>Auditory Pathways</vt:lpstr>
      <vt:lpstr>Pitch Perception – The Basilar Membrane</vt:lpstr>
      <vt:lpstr>Exposure to Sound</vt:lpstr>
      <vt:lpstr>Cochlear Implants</vt:lpstr>
      <vt:lpstr>Chemical and Mechanical Senses</vt:lpstr>
      <vt:lpstr>Somatosensation</vt:lpstr>
      <vt:lpstr>Receptors for Touch, Temperature, and Pain</vt:lpstr>
      <vt:lpstr>The Gate Control Theory of Pain</vt:lpstr>
      <vt:lpstr>Endorphins</vt:lpstr>
      <vt:lpstr>Kinesthetic Sense</vt:lpstr>
      <vt:lpstr>Vestibular Sense – The Inner Ear</vt:lpstr>
      <vt:lpstr>Smell</vt:lpstr>
      <vt:lpstr>Taste</vt:lpstr>
      <vt:lpstr>Perceptual Processes and Phenomena</vt:lpstr>
      <vt:lpstr>Types of Information Processing</vt:lpstr>
      <vt:lpstr>Gestalt Principles</vt:lpstr>
      <vt:lpstr>Gestalt Principles – Figure-Ground</vt:lpstr>
      <vt:lpstr>Gestalt Principles – Similarity and Proximity</vt:lpstr>
      <vt:lpstr>Gestalt Principles – Continuity</vt:lpstr>
      <vt:lpstr>Gestalt Principles – Closure</vt:lpstr>
      <vt:lpstr>Gestalt Principles – Common Region</vt:lpstr>
      <vt:lpstr>Depth Perception</vt:lpstr>
      <vt:lpstr>Monocular Cues – Linear Perspective and Relative Size</vt:lpstr>
      <vt:lpstr>Monocular Cues – Interposition (overlapping)</vt:lpstr>
      <vt:lpstr>Monocular Cues – Light and Shadow, and Texture Gradient</vt:lpstr>
      <vt:lpstr>Monocular Cues – Aerial Perspective and Motion Parallax</vt:lpstr>
      <vt:lpstr>Binocular Cues – Convergence </vt:lpstr>
      <vt:lpstr>Binocular Cues – Retinal Disparity</vt:lpstr>
      <vt:lpstr>Perceptual Constancies</vt:lpstr>
      <vt:lpstr>Visual Illusions – Müller-Lyer and Ponzo</vt:lpstr>
      <vt:lpstr>Visual Illusions – The Ames Room</vt:lpstr>
      <vt:lpstr>Extrasensory Perception</vt:lpstr>
      <vt:lpstr>Perception Is Subjective</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Cengage UIP Sensation and Perception</dc:title>
  <dc:creator>Rita Mitra</dc:creator>
  <cp:lastModifiedBy>Hojjat, Kimiya</cp:lastModifiedBy>
  <cp:revision>844</cp:revision>
  <dcterms:created xsi:type="dcterms:W3CDTF">2011-11-29T18:47:51Z</dcterms:created>
  <dcterms:modified xsi:type="dcterms:W3CDTF">2015-02-10T23:27:36Z</dcterms:modified>
</cp:coreProperties>
</file>