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23" r:id="rId3"/>
    <p:sldMasterId id="2147483829" r:id="rId4"/>
    <p:sldMasterId id="2147483835" r:id="rId5"/>
    <p:sldMasterId id="2147483844" r:id="rId6"/>
    <p:sldMasterId id="2147483864" r:id="rId7"/>
    <p:sldMasterId id="2147483810" r:id="rId8"/>
    <p:sldMasterId id="2147483852" r:id="rId9"/>
    <p:sldMasterId id="2147483858" r:id="rId10"/>
    <p:sldMasterId id="2147483871" r:id="rId11"/>
    <p:sldMasterId id="2147483877" r:id="rId12"/>
  </p:sldMasterIdLst>
  <p:notesMasterIdLst>
    <p:notesMasterId r:id="rId54"/>
  </p:notesMasterIdLst>
  <p:handoutMasterIdLst>
    <p:handoutMasterId r:id="rId55"/>
  </p:handoutMasterIdLst>
  <p:sldIdLst>
    <p:sldId id="375" r:id="rId13"/>
    <p:sldId id="351" r:id="rId14"/>
    <p:sldId id="376" r:id="rId15"/>
    <p:sldId id="450" r:id="rId16"/>
    <p:sldId id="478" r:id="rId17"/>
    <p:sldId id="451" r:id="rId18"/>
    <p:sldId id="477" r:id="rId19"/>
    <p:sldId id="383" r:id="rId20"/>
    <p:sldId id="390" r:id="rId21"/>
    <p:sldId id="391" r:id="rId22"/>
    <p:sldId id="456" r:id="rId23"/>
    <p:sldId id="452" r:id="rId24"/>
    <p:sldId id="453" r:id="rId25"/>
    <p:sldId id="455" r:id="rId26"/>
    <p:sldId id="454" r:id="rId27"/>
    <p:sldId id="457" r:id="rId28"/>
    <p:sldId id="407" r:id="rId29"/>
    <p:sldId id="408" r:id="rId30"/>
    <p:sldId id="458" r:id="rId31"/>
    <p:sldId id="419" r:id="rId32"/>
    <p:sldId id="420" r:id="rId33"/>
    <p:sldId id="459" r:id="rId34"/>
    <p:sldId id="461" r:id="rId35"/>
    <p:sldId id="460" r:id="rId36"/>
    <p:sldId id="471" r:id="rId37"/>
    <p:sldId id="426" r:id="rId38"/>
    <p:sldId id="464" r:id="rId39"/>
    <p:sldId id="466" r:id="rId40"/>
    <p:sldId id="479" r:id="rId41"/>
    <p:sldId id="472" r:id="rId42"/>
    <p:sldId id="465" r:id="rId43"/>
    <p:sldId id="462" r:id="rId44"/>
    <p:sldId id="474" r:id="rId45"/>
    <p:sldId id="475" r:id="rId46"/>
    <p:sldId id="467" r:id="rId47"/>
    <p:sldId id="469" r:id="rId48"/>
    <p:sldId id="476" r:id="rId49"/>
    <p:sldId id="473" r:id="rId50"/>
    <p:sldId id="463" r:id="rId51"/>
    <p:sldId id="468" r:id="rId52"/>
    <p:sldId id="470" r:id="rId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9" clrIdx="0"/>
  <p:cmAuthor id="1" name="Rita Mitra" initials="RM" lastIdx="14" clrIdx="1">
    <p:extLst/>
  </p:cmAuthor>
  <p:cmAuthor id="2" name="rmitra" initials="r" lastIdx="2" clrIdx="2">
    <p:extLst/>
  </p:cmAuthor>
  <p:cmAuthor id="3" name="Spiegelman, Jason S." initials="SJS" lastIdx="51" clrIdx="3"/>
  <p:cmAuthor id="4" name="Charles Behensky" initials="CB" lastIdx="4" clrIdx="4"/>
  <p:cmAuthor id="5" name="Behensky, Charles" initials="BC" lastIdx="1" clrIdx="5">
    <p:extLst>
      <p:ext uri="{19B8F6BF-5375-455C-9EA6-DF929625EA0E}">
        <p15:presenceInfo xmlns:p15="http://schemas.microsoft.com/office/powerpoint/2012/main" userId="S-1-5-21-4027829005-1107895287-290554039-573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7AF"/>
    <a:srgbClr val="000099"/>
    <a:srgbClr val="000066"/>
    <a:srgbClr val="6388FD"/>
    <a:srgbClr val="308ACA"/>
    <a:srgbClr val="3278C8"/>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7" autoAdjust="0"/>
    <p:restoredTop sz="54844" autoAdjust="0"/>
  </p:normalViewPr>
  <p:slideViewPr>
    <p:cSldViewPr>
      <p:cViewPr varScale="1">
        <p:scale>
          <a:sx n="48" d="100"/>
          <a:sy n="48" d="100"/>
        </p:scale>
        <p:origin x="79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2958" y="-24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mental health disorder</c:v>
                </c:pt>
                <c:pt idx="1">
                  <c:v>Any substance abuse disorder</c:v>
                </c:pt>
                <c:pt idx="2">
                  <c:v>Any anxiety disorder</c:v>
                </c:pt>
                <c:pt idx="3">
                  <c:v>Any mood disorder</c:v>
                </c:pt>
                <c:pt idx="4">
                  <c:v>Schizophrenia and other psychoses</c:v>
                </c:pt>
              </c:strCache>
            </c:strRef>
          </c:cat>
          <c:val>
            <c:numRef>
              <c:f>Sheet1!$B$2:$B$6</c:f>
              <c:numCache>
                <c:formatCode>0%</c:formatCode>
                <c:ptCount val="5"/>
                <c:pt idx="0">
                  <c:v>0.56999999999999995</c:v>
                </c:pt>
                <c:pt idx="1">
                  <c:v>0.35</c:v>
                </c:pt>
                <c:pt idx="2">
                  <c:v>0.31</c:v>
                </c:pt>
                <c:pt idx="3">
                  <c:v>0.21</c:v>
                </c:pt>
                <c:pt idx="4" formatCode="0.00%">
                  <c:v>4.0000000000000001E-3</c:v>
                </c:pt>
              </c:numCache>
            </c:numRef>
          </c:val>
        </c:ser>
        <c:dLbls>
          <c:dLblPos val="outEnd"/>
          <c:showLegendKey val="0"/>
          <c:showVal val="1"/>
          <c:showCatName val="0"/>
          <c:showSerName val="0"/>
          <c:showPercent val="0"/>
          <c:showBubbleSize val="0"/>
        </c:dLbls>
        <c:gapWidth val="219"/>
        <c:overlap val="-27"/>
        <c:axId val="200430960"/>
        <c:axId val="200431352"/>
      </c:barChart>
      <c:catAx>
        <c:axId val="20043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0431352"/>
        <c:crosses val="autoZero"/>
        <c:auto val="1"/>
        <c:lblAlgn val="ctr"/>
        <c:lblOffset val="100"/>
        <c:noMultiLvlLbl val="0"/>
      </c:catAx>
      <c:valAx>
        <c:axId val="200431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smtClean="0"/>
                  <a:t>Lifetime prevalence rates</a:t>
                </a:r>
                <a:endParaRPr lang="en-US" sz="1600" baseline="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0430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Major depression</c:v>
                </c:pt>
                <c:pt idx="1">
                  <c:v>Anxiety disorders</c:v>
                </c:pt>
                <c:pt idx="2">
                  <c:v>Antisocial personality disorder</c:v>
                </c:pt>
                <c:pt idx="3">
                  <c:v>Substance-related disorder</c:v>
                </c:pt>
              </c:strCache>
            </c:strRef>
          </c:cat>
          <c:val>
            <c:numRef>
              <c:f>Sheet1!$B$2:$B$5</c:f>
              <c:numCache>
                <c:formatCode>0%</c:formatCode>
                <c:ptCount val="4"/>
                <c:pt idx="0">
                  <c:v>0.13</c:v>
                </c:pt>
                <c:pt idx="1">
                  <c:v>0.25</c:v>
                </c:pt>
                <c:pt idx="2">
                  <c:v>0.06</c:v>
                </c:pt>
                <c:pt idx="3">
                  <c:v>0.41</c:v>
                </c:pt>
              </c:numCache>
            </c:numRef>
          </c:val>
        </c:ser>
        <c:ser>
          <c:idx val="1"/>
          <c:order val="1"/>
          <c:tx>
            <c:strRef>
              <c:f>Sheet1!$C$1</c:f>
              <c:strCache>
                <c:ptCount val="1"/>
                <c:pt idx="0">
                  <c:v>Women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Major depression</c:v>
                </c:pt>
                <c:pt idx="1">
                  <c:v>Anxiety disorders</c:v>
                </c:pt>
                <c:pt idx="2">
                  <c:v>Antisocial personality disorder</c:v>
                </c:pt>
                <c:pt idx="3">
                  <c:v>Substance-related disorder</c:v>
                </c:pt>
              </c:strCache>
            </c:strRef>
          </c:cat>
          <c:val>
            <c:numRef>
              <c:f>Sheet1!$C$2:$C$5</c:f>
              <c:numCache>
                <c:formatCode>0%</c:formatCode>
                <c:ptCount val="4"/>
                <c:pt idx="0">
                  <c:v>0.2</c:v>
                </c:pt>
                <c:pt idx="1">
                  <c:v>0.36</c:v>
                </c:pt>
                <c:pt idx="2">
                  <c:v>0.01</c:v>
                </c:pt>
                <c:pt idx="3">
                  <c:v>0.28999999999999998</c:v>
                </c:pt>
              </c:numCache>
            </c:numRef>
          </c:val>
        </c:ser>
        <c:dLbls>
          <c:dLblPos val="outEnd"/>
          <c:showLegendKey val="0"/>
          <c:showVal val="1"/>
          <c:showCatName val="0"/>
          <c:showSerName val="0"/>
          <c:showPercent val="0"/>
          <c:showBubbleSize val="0"/>
        </c:dLbls>
        <c:gapWidth val="219"/>
        <c:overlap val="-27"/>
        <c:axId val="200432136"/>
        <c:axId val="200432528"/>
      </c:barChart>
      <c:catAx>
        <c:axId val="200432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0432528"/>
        <c:crosses val="autoZero"/>
        <c:auto val="1"/>
        <c:lblAlgn val="ctr"/>
        <c:lblOffset val="100"/>
        <c:noMultiLvlLbl val="0"/>
      </c:catAx>
      <c:valAx>
        <c:axId val="200432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r>
                  <a:rPr lang="en-US" sz="1700" baseline="0" dirty="0" smtClean="0"/>
                  <a:t>Lifetime prevalence rate</a:t>
                </a:r>
                <a:endParaRPr lang="en-US" sz="1700" baseline="0" dirty="0"/>
              </a:p>
            </c:rich>
          </c:tx>
          <c:overlay val="0"/>
          <c:spPr>
            <a:noFill/>
            <a:ln>
              <a:noFill/>
            </a:ln>
            <a:effectLst/>
          </c:spPr>
          <c:txPr>
            <a:bodyPr rot="-54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0432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46252057475866"/>
          <c:y val="3.1714018995048297E-2"/>
          <c:w val="0.84700075626139948"/>
          <c:h val="0.7362231106420975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Any Anxiety
Disorder</c:v>
                </c:pt>
                <c:pt idx="1">
                  <c:v>GAD</c:v>
                </c:pt>
                <c:pt idx="2">
                  <c:v>Panic
Disorder</c:v>
                </c:pt>
                <c:pt idx="3">
                  <c:v>OCD</c:v>
                </c:pt>
                <c:pt idx="4">
                  <c:v>PTSD</c:v>
                </c:pt>
                <c:pt idx="5">
                  <c:v>Social Anxiety
Disorder</c:v>
                </c:pt>
                <c:pt idx="6">
                  <c:v>Agoraphobia</c:v>
                </c:pt>
                <c:pt idx="7">
                  <c:v>Specific
Phobia</c:v>
                </c:pt>
              </c:strCache>
            </c:strRef>
          </c:cat>
          <c:val>
            <c:numRef>
              <c:f>Sheet1!$B$2:$B$9</c:f>
              <c:numCache>
                <c:formatCode>0.0%</c:formatCode>
                <c:ptCount val="8"/>
                <c:pt idx="0" formatCode="0%">
                  <c:v>0.19</c:v>
                </c:pt>
                <c:pt idx="1">
                  <c:v>2.7E-2</c:v>
                </c:pt>
                <c:pt idx="2">
                  <c:v>2.7E-2</c:v>
                </c:pt>
                <c:pt idx="3">
                  <c:v>1.2E-2</c:v>
                </c:pt>
                <c:pt idx="4">
                  <c:v>3.5999999999999997E-2</c:v>
                </c:pt>
                <c:pt idx="5">
                  <c:v>7.0999999999999994E-2</c:v>
                </c:pt>
                <c:pt idx="6">
                  <c:v>8.9999999999999993E-3</c:v>
                </c:pt>
                <c:pt idx="7">
                  <c:v>9.0999999999999998E-2</c:v>
                </c:pt>
              </c:numCache>
            </c:numRef>
          </c:val>
        </c:ser>
        <c:dLbls>
          <c:dLblPos val="outEnd"/>
          <c:showLegendKey val="0"/>
          <c:showVal val="1"/>
          <c:showCatName val="0"/>
          <c:showSerName val="0"/>
          <c:showPercent val="0"/>
          <c:showBubbleSize val="0"/>
        </c:dLbls>
        <c:gapWidth val="50"/>
        <c:overlap val="48"/>
        <c:axId val="200219824"/>
        <c:axId val="200222176"/>
      </c:barChart>
      <c:catAx>
        <c:axId val="20021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20" b="0" i="0" u="none" strike="noStrike" kern="1200" baseline="0">
                <a:solidFill>
                  <a:schemeClr val="tx1">
                    <a:lumMod val="65000"/>
                    <a:lumOff val="35000"/>
                  </a:schemeClr>
                </a:solidFill>
                <a:latin typeface="+mn-lt"/>
                <a:ea typeface="+mn-ea"/>
                <a:cs typeface="+mn-cs"/>
              </a:defRPr>
            </a:pPr>
            <a:endParaRPr lang="en-US"/>
          </a:p>
        </c:txPr>
        <c:crossAx val="200222176"/>
        <c:crosses val="autoZero"/>
        <c:auto val="1"/>
        <c:lblAlgn val="ctr"/>
        <c:lblOffset val="100"/>
        <c:noMultiLvlLbl val="0"/>
      </c:catAx>
      <c:valAx>
        <c:axId val="200222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t>Estimated 12-month prevalence</a:t>
                </a:r>
              </a:p>
              <a:p>
                <a:pPr>
                  <a:defRPr sz="1600"/>
                </a:pPr>
                <a:r>
                  <a:rPr lang="en-US" sz="1600" baseline="0" dirty="0"/>
                  <a:t>As a percentage of Americans</a:t>
                </a:r>
              </a:p>
              <a:p>
                <a:pPr>
                  <a:defRPr sz="1600"/>
                </a:pPr>
                <a:r>
                  <a:rPr lang="en-US" sz="1600" baseline="0" dirty="0"/>
                  <a:t>Age 18 or older</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0219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63309849426717E-2"/>
          <c:y val="4.9606037770347097E-2"/>
          <c:w val="0.903554818805544"/>
          <c:h val="0.67619771056870104"/>
        </c:manualLayout>
      </c:layout>
      <c:barChart>
        <c:barDir val="col"/>
        <c:grouping val="clustered"/>
        <c:varyColors val="0"/>
        <c:ser>
          <c:idx val="0"/>
          <c:order val="0"/>
          <c:tx>
            <c:strRef>
              <c:f>Sheet1!$B$1</c:f>
              <c:strCache>
                <c:ptCount val="1"/>
                <c:pt idx="0">
                  <c:v>Males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Situations</c:v>
                </c:pt>
                <c:pt idx="1">
                  <c:v>Animals</c:v>
                </c:pt>
                <c:pt idx="2">
                  <c:v>Injury</c:v>
                </c:pt>
                <c:pt idx="3">
                  <c:v>Have at least one phobia</c:v>
                </c:pt>
                <c:pt idx="4">
                  <c:v>Have more than one phobia</c:v>
                </c:pt>
              </c:strCache>
            </c:strRef>
          </c:cat>
          <c:val>
            <c:numRef>
              <c:f>Sheet1!$B$2:$B$6</c:f>
              <c:numCache>
                <c:formatCode>0.0%</c:formatCode>
                <c:ptCount val="5"/>
                <c:pt idx="0">
                  <c:v>8.5000000000000006E-2</c:v>
                </c:pt>
                <c:pt idx="1">
                  <c:v>3.3000000000000002E-2</c:v>
                </c:pt>
                <c:pt idx="2">
                  <c:v>2.7E-2</c:v>
                </c:pt>
                <c:pt idx="3">
                  <c:v>0.109</c:v>
                </c:pt>
                <c:pt idx="4">
                  <c:v>1.4999999999999999E-2</c:v>
                </c:pt>
              </c:numCache>
            </c:numRef>
          </c:val>
        </c:ser>
        <c:ser>
          <c:idx val="1"/>
          <c:order val="1"/>
          <c:tx>
            <c:strRef>
              <c:f>Sheet1!$C$1</c:f>
              <c:strCache>
                <c:ptCount val="1"/>
                <c:pt idx="0">
                  <c:v>Females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Situations</c:v>
                </c:pt>
                <c:pt idx="1">
                  <c:v>Animals</c:v>
                </c:pt>
                <c:pt idx="2">
                  <c:v>Injury</c:v>
                </c:pt>
                <c:pt idx="3">
                  <c:v>Have at least one phobia</c:v>
                </c:pt>
                <c:pt idx="4">
                  <c:v>Have more than one phobia</c:v>
                </c:pt>
              </c:strCache>
            </c:strRef>
          </c:cat>
          <c:val>
            <c:numRef>
              <c:f>Sheet1!$C$2:$C$6</c:f>
              <c:numCache>
                <c:formatCode>0.0%</c:formatCode>
                <c:ptCount val="5"/>
                <c:pt idx="0">
                  <c:v>0.17399999999999999</c:v>
                </c:pt>
                <c:pt idx="1">
                  <c:v>0.121</c:v>
                </c:pt>
                <c:pt idx="2">
                  <c:v>3.2000000000000001E-2</c:v>
                </c:pt>
                <c:pt idx="3">
                  <c:v>0.21199999999999999</c:v>
                </c:pt>
                <c:pt idx="4">
                  <c:v>5.3999999999999999E-2</c:v>
                </c:pt>
              </c:numCache>
            </c:numRef>
          </c:val>
        </c:ser>
        <c:dLbls>
          <c:dLblPos val="outEnd"/>
          <c:showLegendKey val="0"/>
          <c:showVal val="1"/>
          <c:showCatName val="0"/>
          <c:showSerName val="0"/>
          <c:showPercent val="0"/>
          <c:showBubbleSize val="0"/>
        </c:dLbls>
        <c:gapWidth val="219"/>
        <c:overlap val="-27"/>
        <c:axId val="200222960"/>
        <c:axId val="185526704"/>
      </c:barChart>
      <c:catAx>
        <c:axId val="2002229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smtClean="0"/>
                  <a:t>Type of Phobia</a:t>
                </a:r>
                <a:endParaRPr lang="en-US" sz="1400" baseline="0" dirty="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5526704"/>
        <c:crosses val="autoZero"/>
        <c:auto val="1"/>
        <c:lblAlgn val="ctr"/>
        <c:lblOffset val="100"/>
        <c:noMultiLvlLbl val="0"/>
      </c:catAx>
      <c:valAx>
        <c:axId val="185526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smtClean="0"/>
                  <a:t>Lifetime prevalence rates</a:t>
                </a:r>
              </a:p>
              <a:p>
                <a:pPr>
                  <a:defRPr sz="1400"/>
                </a:pPr>
                <a:endParaRPr lang="en-US" sz="1400" baseline="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222960"/>
        <c:crosses val="autoZero"/>
        <c:crossBetween val="between"/>
      </c:valAx>
      <c:spPr>
        <a:noFill/>
        <a:ln>
          <a:noFill/>
        </a:ln>
        <a:effectLst/>
      </c:spPr>
    </c:plotArea>
    <c:legend>
      <c:legendPos val="b"/>
      <c:layout>
        <c:manualLayout>
          <c:xMode val="edge"/>
          <c:yMode val="edge"/>
          <c:x val="0.4042878850669982"/>
          <c:y val="7.4948370029286088E-2"/>
          <c:w val="0.21700687308154276"/>
          <c:h val="0.1021330653378628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2/10/2015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2/10/2015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Maksim Shmeljov/Shutterstock.com</a:t>
            </a:r>
            <a:r>
              <a:rPr lang="en-US" sz="900" b="0" dirty="0" smtClean="0"/>
              <a:t>] </a:t>
            </a:r>
            <a:r>
              <a:rPr lang="en-US" sz="900" b="0" i="0" u="none" strike="noStrike" kern="1200" baseline="0" dirty="0" smtClean="0">
                <a:solidFill>
                  <a:schemeClr val="tx1"/>
                </a:solidFill>
              </a:rPr>
              <a:t>(Sue, p.164) </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Abnormal Behavior 1 of 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How do you know if a behavior is abnormal? How do you know if a behavior indicates a person has some sort of psychological disorder?</a:t>
            </a:r>
          </a:p>
          <a:p>
            <a:endParaRPr lang="en-US" sz="900" dirty="0" smtClean="0"/>
          </a:p>
          <a:p>
            <a:r>
              <a:rPr lang="en-US" sz="900" dirty="0" smtClean="0"/>
              <a:t>This section covers:</a:t>
            </a:r>
          </a:p>
          <a:p>
            <a:pPr lvl="1" indent="-228600">
              <a:buFont typeface="Arial" panose="020B0604020202020204" pitchFamily="34" charset="0"/>
              <a:buChar char="•"/>
            </a:pPr>
            <a:r>
              <a:rPr lang="en-US" sz="900" dirty="0" smtClean="0"/>
              <a:t>The definitions of abnormal behavior</a:t>
            </a:r>
          </a:p>
          <a:p>
            <a:pPr lvl="1" indent="-228600">
              <a:buFont typeface="Arial" panose="020B0604020202020204" pitchFamily="34" charset="0"/>
              <a:buChar char="•"/>
            </a:pPr>
            <a:r>
              <a:rPr lang="en-US" sz="900" dirty="0" smtClean="0"/>
              <a:t>Rates of disorders</a:t>
            </a:r>
          </a:p>
          <a:p>
            <a:pPr lvl="1" indent="-228600">
              <a:buFont typeface="Arial" panose="020B0604020202020204" pitchFamily="34" charset="0"/>
              <a:buChar char="•"/>
            </a:pPr>
            <a:r>
              <a:rPr lang="en-US" sz="900" dirty="0" smtClean="0"/>
              <a:t>Conceptualizing the causes of disorders</a:t>
            </a:r>
          </a:p>
          <a:p>
            <a:pPr lvl="1" indent="-228600">
              <a:buFont typeface="Arial" panose="020B0604020202020204" pitchFamily="34" charset="0"/>
              <a:buChar char="•"/>
            </a:pPr>
            <a:endParaRPr lang="en-US" sz="900" dirty="0" smtClean="0"/>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Source: National Comorbidity Survey Replication data, Table 2. Updated 2007. http://www.hcp.med.harvard.edu/ncs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Anxiety, Trauma, Obsessive-Compulsive, and Related Disorders 2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baseline="0" dirty="0" smtClean="0"/>
              <a:t>Prevalence of Anxiety, Trauma-, Obsessive-Compulsive and Related Disorders in a Given Year </a:t>
            </a: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Approximately 19% of Americans over 18 years of age are diagnosed with an anxiety disorder in a given year</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Women have consistently higher rates of anxiety disorders than do men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African Americans have a lower lifetime risk of anxiety disorders than European Americans and Hispanic Americans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Anxiety disorders typically begin in childhood or adolescence and are highly comorbid, meaning that the anxiety disorder occurs along with another mental health disorder</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There</a:t>
            </a:r>
            <a:r>
              <a:rPr lang="en-US" sz="900" b="0" baseline="0" dirty="0" smtClean="0"/>
              <a:t> are three main</a:t>
            </a:r>
            <a:r>
              <a:rPr lang="en-US" sz="900" b="0" dirty="0" smtClean="0"/>
              <a:t> DSM 5 categories of disorders characterized by excessive anxiety: anxiety disorders, trauma-related disorders, and obsessive-compulsive and related disorders.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anxiety disorders include generalized anxiety disorder, panic disorder, agoraphobia, specific phobia, and social anxiety disorder.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obsessive-compulsive and related disorders include obsessive-compulsive disorder and hoarding disorder.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Posttraumatic stress disorder is a trauma-related disorder.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Photo_Concepts/iStockphoto] (Plotnik, p.</a:t>
            </a:r>
            <a:r>
              <a:rPr lang="en-US" sz="900" b="0" baseline="0" dirty="0" smtClean="0"/>
              <a:t> 566)</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Anxiety, Trauma, Obsessive-Compulsive, and Related Disorders 3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people are anxious all the time in almost all situations.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individuals may be diagnosed with </a:t>
            </a:r>
            <a:r>
              <a:rPr lang="en-US" sz="900" b="1" dirty="0" smtClean="0"/>
              <a:t>generalized anxiety disorder </a:t>
            </a:r>
            <a:r>
              <a:rPr lang="en-US" sz="900" b="0" dirty="0" smtClean="0"/>
              <a:t>(GAD).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Symptoms of GAD include excessive anxiety, worry, and difficulty in controlling such worries.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person may be easily fatigued, restless, and irritable, and may experience difficulty concentrating or sleeping.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GAD chronically worry not only about major issues, such as which car or house to buy, their children’s health, or their job performance, but also about minor issues such as being late, wearing the right outfit, or what to make for dinner.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is estimated that about 3% of American adults experience GAD in any given year with about</a:t>
            </a:r>
            <a:r>
              <a:rPr lang="en-US" sz="900" b="0" baseline="0" dirty="0" smtClean="0"/>
              <a:t> 6</a:t>
            </a:r>
            <a:r>
              <a:rPr lang="en-US" sz="900" b="0" dirty="0" smtClean="0"/>
              <a:t>% meeting the criteria for the disorder some time in their lives.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European Americans are at higher risk of GAD than African Americans and Hispanic Americans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the U.S.,</a:t>
            </a:r>
            <a:r>
              <a:rPr lang="en-US" sz="900" b="0" baseline="0" dirty="0" smtClean="0"/>
              <a:t> females comprise roughly 2/3 of patients with GAD.</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These rates can vary, however, in other countries.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Terry</a:t>
            </a:r>
            <a:r>
              <a:rPr lang="en-US" sz="900" b="0" baseline="0" dirty="0" smtClean="0"/>
              <a:t> Vine/Blend Images/Alamay</a:t>
            </a:r>
            <a:r>
              <a:rPr lang="en-US" sz="900" b="0" dirty="0" smtClean="0"/>
              <a:t>] (Barlow, p.</a:t>
            </a:r>
            <a:r>
              <a:rPr lang="en-US" sz="900" b="0" baseline="0" dirty="0" smtClean="0"/>
              <a:t> 114)</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Anxiety, Trauma, Obsessive-Compulsive, and Related Disorders 4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Imagine that you are attending a party given by a good friend. When you arrive at the party, a feeling of panic suddenly overwhelms you. Your heart begins to pound, you hear ringing in your ears, your skin feels tingly and numb, and it becomes harder and harder to breathe.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are common symptoms that occur during a </a:t>
            </a:r>
            <a:r>
              <a:rPr lang="en-US" sz="900" b="1" dirty="0" smtClean="0"/>
              <a:t>panic attack</a:t>
            </a:r>
            <a:r>
              <a:rPr lang="en-US" sz="900" b="0" dirty="0" smtClean="0"/>
              <a:t>, a short but intense episode of severe anxiety.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many as 30% of adults in the United States report occasional panic attacks that do not interfere with their daily functioning.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when panic attacks are more common, and a person begins to fear having panic attacks to the extent that it interferes with the ability to function, a diagnosis of </a:t>
            </a:r>
            <a:r>
              <a:rPr lang="en-US" sz="900" b="1" dirty="0" smtClean="0"/>
              <a:t>panic disorder </a:t>
            </a:r>
            <a:r>
              <a:rPr lang="en-US" sz="900" b="0" dirty="0" smtClean="0"/>
              <a:t>may be given.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is estimated that between 1.5% and 5% of people will develop panic disorder at some time in their lives.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typically develops in late adolescence or early adulthood and is twice as common in women as in men.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European Americans and  Native Americans tend to have a higher prevalence rate of panic disorder than do African Americans, Asian Americans, and Hispanic Americans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panic disorder often feel so overwhelmed by the feelings of panic that they think they are having a heart attack or a seizure.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may believe that they are “going crazy” or going to die, and many seek medical attention to find out what is wrong with them.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panic attacks may occur frequently or only sporadically.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people with panic disorder cannot identify any specific thing that might have triggered the attack.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when a panic attack occurs, the same situation may then trigger a future attack.</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Fear of having another panic attack may lead to </a:t>
            </a:r>
            <a:r>
              <a:rPr lang="en-US" sz="900" b="1" dirty="0" smtClean="0"/>
              <a:t>agoraphobia</a:t>
            </a:r>
            <a:r>
              <a:rPr lang="en-US" sz="900" b="0" dirty="0" smtClean="0"/>
              <a:t>, or fear of being in places from which escape may be difficult or where help may not be available if one were to experience panic.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affected with agoraphobia avoid any place—the mall, the grocery store, or the movie theater—in which they believe a panic attack may occur.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Such fears can leave people housebound for years.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least 75% of those who are diagnosed with agoraphobia are women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Anxiety, Trauma, Obsessive-Compulsive, and Related Disorders 5 of 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baseline="0" dirty="0" smtClean="0"/>
              <a:t>Prevalence of Different Types of Specific Phobias. In a large random sample of adults, 21.2% of women and 10.9% of men reported having at least one phobia, as defined by the DSM. Gender differences were seen in the prevalence of situational phobias (lightning, enclosed spaces, darkness, flying, and heights) and animal phobias (primarily spiders and snakes). However, no gender differences occurred in injury phobias (injections, dentists, injuries). More than one type of specific phobia was reported by 5.4% of the women and 1.5% of the men. Source: Adapted from Fredrikson, Annas, Fischer, and Wik (1996).</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Specific phobias </a:t>
            </a:r>
            <a:r>
              <a:rPr lang="en-US" sz="900" b="0" dirty="0" smtClean="0"/>
              <a:t>involve a persistent fear and avoidance of a specific object or situation—animals, heights, bridges—or other specific stimuli.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are one of the most common disorders worldwide, affecting approximately 9% of American adults, 4% of the general population in Mexico, 2.7% in Japan, and 7.7% across several European countries.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Specific phobias typically begin in childhood.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Social anxiety disorder </a:t>
            </a:r>
            <a:r>
              <a:rPr lang="en-US" sz="900" b="0" dirty="0" smtClean="0"/>
              <a:t>(social phobia) includes an irrational, persistent fear of being negatively evaluated by others in a social situation.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person with social anxiety disorder may have an extreme fear of rejection, embarrassment, or humiliation.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disorder may include fear of public speaking, fear of eating or undressing in front of others, or fear of meeting new people.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person endures intense anxiety or avoids these social situations such that his or her functioning is impaired.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is estimated that 12% of American adults will experience social anxiety disorder at some time in their lives.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Social anxiety disorder tends to develop in the early preschool years and in adolescence, and it is somewhat more likely to develop in women than in men.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African Americans and Hispanic Americans tend to have a lower lifetime risk of social anxiety disorder than do European Americans.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Mike Goldwater/Photonica World/Getty Images] (Pastorino, p.</a:t>
            </a:r>
            <a:r>
              <a:rPr lang="en-US" sz="900" b="0" baseline="0" dirty="0" smtClean="0"/>
              <a:t> 558)</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Anxiety, Trauma, Obsessive-Compulsive, and Related Disorders 6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Excessive anxiety can also develop following a traumatic event as in the case of </a:t>
            </a:r>
            <a:r>
              <a:rPr lang="en-US" sz="900" b="1" dirty="0" smtClean="0"/>
              <a:t>posttraumatic stress disorder </a:t>
            </a:r>
            <a:r>
              <a:rPr lang="en-US" sz="900" b="0" dirty="0" smtClean="0"/>
              <a:t>(PTSD).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PTSD develops after exposure to a terrifying event or ordeal in which grave physical harm occurred or was threatened.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Traumatic events may include the following: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Violent personal assaults such as rape, physical abuse, or sexual abuse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Natural or human-caused disasters such as an earthquake, a hurricane, a terrorist attack, or an outbreak of an infectious disease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Military combat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Events that anyone might experience—the sudden, unexpected death of a loved one or witnessing a violent crime or a deadly traffic accident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diagnosis of PTSD requires that the person repeatedly reexperience the ordeal in the form of distressing memories, nightmares, frightening thoughts, or flashback episodes, especially when exposed to situations that are similar to the original trauma.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the same time they persistently avoid situations, thoughts, or memories that are associated with the trauma.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addition, people diagnosed with PTSD may experience emotional numbness or withdrawal from themselves or others such that they lose interest in usual activities or are regarded as distant and emotionally unavailable.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Finally, people with PTSD are always on guard and alert to any real or imagined potential threats in their environments—showing hypervigilance, having difficulty concentrating, or having difficulty sleeping.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Approximately 3.5% of U.S. adults are diagnosed with PTSD in a given year.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the United States, the rates are higher among  African Americans than among Hispanic Americans, Asian Americans, and European Americans.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More than twice as many females as males experience PTSD following exposure to a trauma, typically sexual assault.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Women’s higher PTSD risk has been attributed to a number of variables that reinforce the biopsychosocial perspective on mental health disorders.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sex differences in the responses of the amygdala, the brain structure that mediates fear, have been documented.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Moreover, women are more likely to perceive threat and loss of control than men—psychological factors that may influence the risk of PTSD .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Women are more likely to be victims of sexual abuse and experience these traumas at younger ages than men—social factors that also play a role in PTSD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Soldiers (male or female) are also at high risk for developing PTSD, as military conflict is a source of trauma.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About 19% of Vietnam veterans developed PTSD at some point after the war.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disorder has also been reported among Persian Gulf War veterans, with estimates running as high as 8%.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After two decades of conflict in Afghanistan, 42% of Afghan participants in a national population-based survey reported PTSD symptoms.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Studies of U.S. military personnel in Iraq and Afghanistan also indicate problems in mental health, most notably PTSD.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Randal Pfizenmaier/Alamy] (Cacioppo, p.</a:t>
            </a:r>
            <a:r>
              <a:rPr lang="en-US" sz="900" b="0" baseline="0" dirty="0" smtClean="0"/>
              <a:t> 565)</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Anxiety, Trauma, Obsessive-Compulsive, and Related Disorders 7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Obsessions</a:t>
            </a:r>
            <a:r>
              <a:rPr lang="en-US" sz="900" b="0" dirty="0" smtClean="0"/>
              <a:t> are recurrent thoughts or images that intrude on a person’s consciousness or awareness.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Compulsions</a:t>
            </a:r>
            <a:r>
              <a:rPr lang="en-US" sz="900" b="0" dirty="0" smtClean="0"/>
              <a:t> are repetitive behaviors that a person feels a strong urge to perform.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actions often</a:t>
            </a:r>
            <a:r>
              <a:rPr lang="en-US" sz="900" b="0" baseline="0" dirty="0" smtClean="0"/>
              <a:t> help reduce feelings of anxiety and distress.</a:t>
            </a: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Obsessive-compulsive disorder </a:t>
            </a:r>
            <a:r>
              <a:rPr lang="en-US" sz="900" b="0" dirty="0" smtClean="0"/>
              <a:t>is a disorder in which a person experiences recurrent obsessions or compulsions or both that he or she feels cannot be controlled.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Obsessions often center on dirt and contamination, doing harm to oneself or others, sexual thoughts, or repeated doubts (such as not having locked the house).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Common compulsions include cleaning, checking, counting things, or arranging and straightening things in a particular fashion.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compulsions are often performed with the hope of preventing the obsessive thoughts or making them go away.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performing these “rituals” provides only temporary relief. Not performing the rituals increases the person’s anxiety.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Recurrent obsessions cause great personal distress, and compulsions can be time-consuming and in some cases harmful—as when a person washes his or her hands so frequently that they bleed.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is estimated that between 1% and 3% of individuals will develop OCD at some time in their lives; in the United States, the rates are higher among European Americans than among Hispanic Americans and African Americans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Unlike some</a:t>
            </a:r>
            <a:r>
              <a:rPr lang="en-US" sz="900" b="0" baseline="0" dirty="0" smtClean="0"/>
              <a:t> anxiety-related disorders, OCD is found equally in males and females.</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WR Publishing / Alamy] (Pastorino, p.</a:t>
            </a:r>
            <a:r>
              <a:rPr lang="en-US" sz="900" b="0" baseline="0" dirty="0" smtClean="0"/>
              <a:t> 557)</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Anxiety, Trauma, Obsessive-Compulsive, and Related Disorders 8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Hoarding disorder </a:t>
            </a:r>
            <a:r>
              <a:rPr lang="en-US" sz="900" b="0" dirty="0" smtClean="0"/>
              <a:t>is related to OCD but is now considered a separate disorder in the DSM 5.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Hoarding disorder has come to the forefront of awareness in the U.S. as</a:t>
            </a:r>
            <a:r>
              <a:rPr lang="en-US" sz="900" b="0" baseline="0" dirty="0" smtClean="0"/>
              <a:t> a result of reality television programs that highly the struggles of such individuals.</a:t>
            </a:r>
            <a:endParaRPr lang="en-US" sz="9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who hoard have persistent difficulty throwing away possessions, even when the item is of very little value.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person’s compulsion to hoard impairs their ability to function, yet having to part with or discard their possessions causes significant distress and anxiety.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a result, the person’s living environment becomes cluttered, unusable, and in some cases even hazardous.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is estimated that between 2% and 5% of the population engage in hoarding with nearly equal numbers of males and females.</a:t>
            </a:r>
          </a:p>
          <a:p>
            <a:pPr marL="457200" marR="0" lvl="2"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it-IT" sz="900" b="0" dirty="0" smtClean="0"/>
              <a:t>[© Dunca Daniel Mihai/Alamay</a:t>
            </a:r>
            <a:r>
              <a:rPr lang="en-US" sz="900" b="0" dirty="0" smtClean="0"/>
              <a:t>] (Barlow, p. 170)</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Dissociative and Somatic Disorders 1 of 3</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Dissociative disorders</a:t>
            </a:r>
          </a:p>
          <a:p>
            <a:pPr lvl="1" indent="-228600">
              <a:buFont typeface="Arial" panose="020B0604020202020204" pitchFamily="34" charset="0"/>
              <a:buChar char="•"/>
            </a:pPr>
            <a:r>
              <a:rPr lang="en-US" sz="900" dirty="0" smtClean="0"/>
              <a:t>Somatic disorders</a:t>
            </a:r>
          </a:p>
          <a:p>
            <a:pPr lvl="1" indent="-228600">
              <a:buFont typeface="Arial" panose="020B0604020202020204" pitchFamily="34" charset="0"/>
              <a:buChar char="•"/>
            </a:pPr>
            <a:endParaRPr lang="en-US" sz="900" dirty="0" smtClean="0"/>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157283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Gordon M. Grant Photography</a:t>
            </a:r>
            <a:r>
              <a:rPr lang="en-US" sz="900" b="0" dirty="0" smtClean="0"/>
              <a:t>] (Sue, p. 218)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Dissociative and Somatic Disorders 2 of 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b="0" i="0" u="none" strike="noStrike" kern="1200" baseline="0" dirty="0" smtClean="0">
                <a:solidFill>
                  <a:schemeClr val="tx1"/>
                </a:solidFill>
              </a:rPr>
              <a:t>Judy Castelli, reported to have 44 personalities, stands beside her stained-glass artwork. The people in her art have no faces but are connected and touching each other. Castelli considers her artistic endeavors a creative outlet for her continuing struggle with dissociative identity disorder.</a:t>
            </a:r>
            <a:endParaRPr lang="en-US" sz="900" b="1"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 dissociate means to break or pull apart. Thus, the </a:t>
            </a:r>
            <a:r>
              <a:rPr lang="en-US" sz="900" b="1" dirty="0" smtClean="0"/>
              <a:t>dissociative disorders </a:t>
            </a:r>
            <a:r>
              <a:rPr lang="en-US" sz="900" b="0" dirty="0" smtClean="0"/>
              <a:t>involve a loss of connection with some part of our consciousness,</a:t>
            </a:r>
            <a:r>
              <a:rPr lang="en-US" sz="900" b="0" baseline="0" dirty="0" smtClean="0"/>
              <a:t> identity, or memory</a:t>
            </a:r>
            <a:r>
              <a:rPr lang="en-US" sz="900" b="0" dirty="0" smtClean="0"/>
              <a: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Mild dissociative experiences are common.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instance, have you ever driven somewhere and on arrival did not remember driving there?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Have you ever missed a part of a conversation but can tell from the speaker’s demeanor that you appeared to have been listening the whole time?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Have you ever appeared attentive in class while you were daydreaming about your plans for the weekend?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All of these are common, everyday dissociative experiences.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Depersonalization-</a:t>
            </a:r>
            <a:r>
              <a:rPr lang="en-US" sz="900" b="1" dirty="0" err="1" smtClean="0"/>
              <a:t>derealization</a:t>
            </a:r>
            <a:r>
              <a:rPr lang="en-US" sz="900" b="1" dirty="0" smtClean="0"/>
              <a:t> disorder </a:t>
            </a:r>
            <a:r>
              <a:rPr lang="en-US" sz="900" b="0" dirty="0" smtClean="0"/>
              <a:t>involves frequent episodes in which the person feels detached from own mental state or body that causes significant distress or impairs functioning.</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some instances,</a:t>
            </a:r>
            <a:r>
              <a:rPr lang="en-US" sz="900" b="0" baseline="0" dirty="0" smtClean="0"/>
              <a:t> people feel as if they’re observing themselves from the outside.</a:t>
            </a: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Dissociative amnesia</a:t>
            </a:r>
            <a:r>
              <a:rPr lang="en-US" sz="900" b="1" baseline="0" dirty="0" smtClean="0"/>
              <a:t> </a:t>
            </a:r>
            <a:r>
              <a:rPr lang="en-US" sz="900" b="0" baseline="0" dirty="0" smtClean="0"/>
              <a:t>involves memory loss of important personal information, not due to substance use or brain injury that causes significant distress or impairs functioning.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It may occur with or without </a:t>
            </a:r>
            <a:r>
              <a:rPr lang="en-US" sz="900" b="0" i="1" baseline="0" dirty="0" smtClean="0"/>
              <a:t>dissociative fugue </a:t>
            </a:r>
            <a:r>
              <a:rPr lang="en-US" sz="900" b="0" baseline="0" dirty="0" smtClean="0"/>
              <a:t>in which person unexpectedly travels away from home with memory loss of identity or other personal information.</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baseline="0" dirty="0" smtClean="0"/>
              <a:t>Dissociative identity disorder </a:t>
            </a:r>
            <a:r>
              <a:rPr lang="en-US" sz="900" b="0" baseline="0" dirty="0" smtClean="0"/>
              <a:t>(DID), formerly called multiple personality disorder, involves the existence of two or more separate personalities in the same individual.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 separate personalities—referred to as alters (for alternate personalities)—may or may not be known to the “core,” or “host,” personality—the person who asks for treatment.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Each personality has its own perceptions, thoughts, mannerisms, speech characteristics, and gestures.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Each alter appears to have a specific function.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For example, one alter may arise to deal with romantic relationships, whereas another alter deals with academic work.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 alter personalities may be of different ages, gender, or ethnicities.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 majority of people diagnosed with DID are women.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Frequent blackouts or episodes of amnesia are common in people with dissociative identity disorder.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They may notice money missing from their bank  accounts that they don’t remember spending, or find objects in their home that they do not recognize.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Self-mutilating behavior is also common in people with this disorder.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They may repeatedly burn or cut themselves and have a history of suicide attempts.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Often they have been previously diagnosed with other disorders such as major depressive disorder, PTSD, a substance-related disorder, or schizophrenia, especially if they have reported hearing voices.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One striking similarity among people with DID is their backgrounds. Almost all have reported experiencing chronic, horrific childhood physical and/or sexual abuse at the hands of family members.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Many clinicians believe that in an attempt to deal with such trauma, these people defensively dissociate, developing alter personalities that can protect them from experiencing such events in life or in memory.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People with DID also are highly susceptible to hypnosis.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Thus, the ability to dissociate may have become an effective coping mechanism early in life.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In contrast, others propose that social learning, expectancies, and sleep dysfunction account for DID.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That is, inadvertent suggestive cueing by therapists, hypnosis as a method of memory recovery, and media portrayals of the disorder lead individuals over time to assume the role of someone with DID.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Moreover, traumatic experiences disrupt the normal sleep– wake cycle and these disruptions increase one’s vulnerability to dissociative symptoms.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Explaining the occurrence of DID is highly debated.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Some psychologists even question the validity of the dissociative identity disorder.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There has been a great increase in the number of reported cases since 1980, and it is more frequently diagnosed in the United States.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Verifying the claims of amnesia and blackouts is difficult, and people with DID have often been diagnosed with other mental health disorders.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Some believe that DID may represent an extreme form of posttraumatic stress disorder.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 subset of people with PTSD do experience dissociative symptoms,  especially those who have experienced repeated sexual trauma.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As such, a dissociative-PTSD subtype has been included in the DSM 5.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SPL/Science</a:t>
            </a:r>
            <a:r>
              <a:rPr lang="en-US" sz="900" b="0" baseline="0" dirty="0" smtClean="0"/>
              <a:t> Source</a:t>
            </a:r>
            <a:r>
              <a:rPr lang="en-US" sz="900" b="0" dirty="0" smtClean="0"/>
              <a:t>] (Barlow, p. 175): In illness anxiety disorder, normal experiences and sensations are often transformed into life-threatening</a:t>
            </a:r>
            <a:r>
              <a:rPr lang="en-US" sz="900" b="0" baseline="0" dirty="0" smtClean="0"/>
              <a:t> illnesses, as depicted in this 18</a:t>
            </a:r>
            <a:r>
              <a:rPr lang="en-US" sz="900" b="0" baseline="30000" dirty="0" smtClean="0"/>
              <a:t>th</a:t>
            </a:r>
            <a:r>
              <a:rPr lang="en-US" sz="900" b="0" baseline="0" dirty="0" smtClean="0"/>
              <a:t> century satirical artwork.</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Dissociative and Somatic Disorders 3 of 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Somatic symptom and related disorders </a:t>
            </a:r>
            <a:r>
              <a:rPr lang="en-US" sz="900" b="0" dirty="0" smtClean="0"/>
              <a:t>involve physical complaints for which there is no apparent physical cause.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physical symptoms are real to the person, but physicians can find no medical reason why the individual is experiencing such symptoms.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baseline="0" dirty="0" smtClean="0"/>
              <a:t>Somatic symptom disorder </a:t>
            </a:r>
            <a:r>
              <a:rPr lang="en-US" sz="900" b="0" baseline="0" dirty="0" smtClean="0"/>
              <a:t>is characterized by six months of persistent physical complaints with excessive thoughts, feelings, or behaviors related to the symptoms that cause distress or disrupt one’s life.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 person has sought medical attention, but no physical cause can be found.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In </a:t>
            </a:r>
            <a:r>
              <a:rPr lang="en-US" sz="900" b="1" baseline="0" dirty="0" smtClean="0"/>
              <a:t>illness anxiety disorder</a:t>
            </a:r>
            <a:r>
              <a:rPr lang="en-US" sz="900" b="0" baseline="0" dirty="0" smtClean="0"/>
              <a:t>, a person believes that he or she has a serious medical illness despite evidence to the contrary. This condition was once known as hypochondriasis.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Many of us know someone who frequently complains about physical ailments.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However, people with illness anxiety disorder are convinced that they have a serious illness, not just one or two specific symptoms.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People with illness anxiety disorder may undergo extensive medical testing by several doctors to confirm the existence of their illness.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When a doctor suggests that they may have a mental health problem, people with illness anxiety disorder are likely to seek out another physician rather than seek mental health counseling.</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Alternatively, others with the disorder may believe they have a serious illness but refuse to seek medical attention.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People with illness anxiety disorder often have a family history of depression or anxiety, leading some researchers to speculate that this disorder is an intense form of health anxiety related to panic disorder and obsessive-compulsive disorder.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Illness anxiety disorder has an estimated prevalence between 1% and 5% in the general population.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t>
            </a:r>
            <a:r>
              <a:rPr lang="en-US" sz="900" b="1" dirty="0" smtClean="0"/>
              <a:t>conversion</a:t>
            </a:r>
            <a:r>
              <a:rPr lang="en-US" sz="900" b="1" baseline="0" dirty="0" smtClean="0"/>
              <a:t> disorder</a:t>
            </a:r>
            <a:r>
              <a:rPr lang="en-US" sz="900" b="0" baseline="0" dirty="0" smtClean="0"/>
              <a:t>, there is loss of functioning in some part of the body, but no physical cause can be found; causes significant distress or impaired functioning.</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In some cases, distinguishing between someone with conversion disorder and someone who is malingering (faking or prolonging symptoms) can be difficult.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In </a:t>
            </a:r>
            <a:r>
              <a:rPr lang="en-US" sz="900" b="1" baseline="0" dirty="0" smtClean="0"/>
              <a:t>factitious disorder</a:t>
            </a:r>
            <a:r>
              <a:rPr lang="en-US" sz="900" b="0" i="0" baseline="0" dirty="0" smtClean="0"/>
              <a:t>, a person either fakes having physical symptoms or voluntarily inflicts some type of harm on themselves.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baseline="0" dirty="0" smtClean="0"/>
              <a:t>Often, this is done as an attempt to garner attention or play a sick role.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baseline="0" dirty="0" smtClean="0"/>
              <a:t>Sometimes, a person will inflict harm upon someone else, such as his or her child. This is known as </a:t>
            </a:r>
            <a:r>
              <a:rPr lang="en-US" sz="900" b="0" i="1" baseline="0" dirty="0" smtClean="0"/>
              <a:t>factitious disorder imposed upon another</a:t>
            </a:r>
            <a:r>
              <a:rPr lang="en-US" sz="900" b="0" i="0" baseline="0" dirty="0" smtClean="0"/>
              <a:t> (formerly known as Munchausen syndrome by proxy).</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baseline="0" dirty="0" smtClean="0"/>
              <a:t>Again, the primary motivation is to gain attention and sympathy from others.</a:t>
            </a:r>
            <a:endParaRPr lang="en-US" sz="900" b="0" baseline="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baseline="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[Illustration: © </a:t>
            </a:r>
            <a:r>
              <a:rPr lang="en-US" sz="900" b="0" i="0" u="none" strike="noStrike" kern="1200" baseline="0" dirty="0" smtClean="0">
                <a:solidFill>
                  <a:schemeClr val="tx1"/>
                </a:solidFill>
              </a:rPr>
              <a:t>AP Images/James A. Finley</a:t>
            </a:r>
            <a:r>
              <a:rPr lang="en-US" sz="900" b="0" dirty="0" smtClean="0"/>
              <a:t>] (Sue, p. 10)</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Abnormal Behavior 2 of 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  </a:t>
            </a:r>
          </a:p>
          <a:p>
            <a:pPr marL="171450" indent="-171450">
              <a:buFont typeface="Arial" panose="020B0604020202020204" pitchFamily="34" charset="0"/>
              <a:buChar char="•"/>
            </a:pPr>
            <a:r>
              <a:rPr lang="en-US" sz="900" b="0" i="0" u="none" strike="noStrike" kern="1200" baseline="0" dirty="0" smtClean="0">
                <a:solidFill>
                  <a:schemeClr val="tx1"/>
                </a:solidFill>
              </a:rPr>
              <a:t>By most people’s standards, the full-body tattoos of the three men in the photo above would be considered unusual. Yet these three men openly and proudly display their body art at the National Tattoo Association Convention. Such individuals may be very “normal” and functional in their work and personal lives. This leads to an important question: What constitutes abnormal behavior, and how do we recognize it?</a:t>
            </a: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may view abnormal behavior from a statistical perspective. The word abnormal literally means “away from the rule.” But statistics alone do not capture what we mean by abnormal behavior.</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a:t>
            </a:r>
            <a:r>
              <a:rPr lang="en-US" sz="900" b="0" baseline="0" dirty="0" smtClean="0"/>
              <a:t> </a:t>
            </a:r>
            <a:r>
              <a:rPr lang="en-US" sz="900" b="0" dirty="0" smtClean="0"/>
              <a:t>behavior </a:t>
            </a:r>
            <a:r>
              <a:rPr lang="en-US" sz="900" b="1" dirty="0" smtClean="0"/>
              <a:t>violates social and cultural norms </a:t>
            </a:r>
            <a:r>
              <a:rPr lang="en-US" sz="900" b="0" dirty="0" smtClean="0"/>
              <a:t>of how people are supposed to behave it may be considered abnormal.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it is extremely important to emphasize that social norms vary widely across cultures, within cultures, and across historical times.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changing views on homosexuality in part influenced the American Psychiatric Association to remove homosexuality from its list of mental health disorders in 1973.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social norms vary so widely, judging the abnormality of behavior on this aspect alone is especially problematic.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we judge normal as what most people do, then engaging in a behavior less or more frequently than others would be atypical.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Persons with autism engage in social communication far less than most people.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such, their behavior may be considered abnormal.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mental health disorder causes great personal </a:t>
            </a:r>
            <a:r>
              <a:rPr lang="en-US" sz="900" b="1" dirty="0" smtClean="0"/>
              <a:t>distress</a:t>
            </a:r>
            <a:r>
              <a:rPr lang="en-US" sz="900" b="0" dirty="0" smtClean="0"/>
              <a:t> to the individual or those around him or her.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Often people seek treatment when a behavior causes such emotional or physical pain.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Alternatively, a person with a mental health disorder may cause distress in others through chronic lying or violence.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defining abnormality, psychologists consider whether a behavior interferes with a person’s ability to function or causes </a:t>
            </a:r>
            <a:r>
              <a:rPr lang="en-US" sz="900" b="1" dirty="0" smtClean="0"/>
              <a:t>dysfunction</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Can the person hold a job, go to school, or form close relationships?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more difficulty a person has in functioning in everyday life, the more likely his or her behavior is considered to be abnormal.</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Mental health experts define a psychological disorder as “a clinically significant behavioral or psychological syndrome or pattern that occurs in an individual and that is associated with present distress (e.g., a painful symptom) or disability (i.e., impairment in one or more important areas of functioning) or with a significantly increased risk of suffering death, pain, disability, or an important loss of freedom”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Kelly Redinger/Design Pics/Corbis] (Plotnik, p. 555)</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Mood Disorders 1 of 6</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Depressive disorders</a:t>
            </a:r>
          </a:p>
          <a:p>
            <a:pPr lvl="1" indent="-228600">
              <a:buFont typeface="Arial" panose="020B0604020202020204" pitchFamily="34" charset="0"/>
              <a:buChar char="•"/>
            </a:pPr>
            <a:r>
              <a:rPr lang="en-US" sz="900" dirty="0" smtClean="0"/>
              <a:t>Bipolar disorders</a:t>
            </a:r>
          </a:p>
          <a:p>
            <a:pPr lvl="1" indent="-228600">
              <a:buFont typeface="Arial" panose="020B0604020202020204" pitchFamily="34" charset="0"/>
              <a:buChar char="•"/>
            </a:pPr>
            <a:r>
              <a:rPr lang="en-US" sz="900" dirty="0" smtClean="0"/>
              <a:t>Explaining mood</a:t>
            </a:r>
            <a:r>
              <a:rPr lang="en-US" sz="900" baseline="0" dirty="0" smtClean="0"/>
              <a:t> disorders</a:t>
            </a:r>
          </a:p>
          <a:p>
            <a:pPr lvl="1" indent="-228600">
              <a:buFont typeface="Arial" panose="020B0604020202020204" pitchFamily="34" charset="0"/>
              <a:buChar char="•"/>
            </a:pPr>
            <a:r>
              <a:rPr lang="en-US" sz="900" baseline="0" dirty="0" smtClean="0"/>
              <a:t>Suicide</a:t>
            </a:r>
            <a:endParaRPr lang="en-US" sz="900" dirty="0" smtClean="0"/>
          </a:p>
          <a:p>
            <a:pPr lvl="1" indent="-228600">
              <a:buFont typeface="Arial" panose="020B0604020202020204" pitchFamily="34" charset="0"/>
              <a:buChar char="•"/>
            </a:pPr>
            <a:endParaRPr lang="en-US" sz="90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Mood disorders </a:t>
            </a:r>
            <a:r>
              <a:rPr lang="en-US" sz="900" b="0" dirty="0" smtClean="0"/>
              <a:t>involve a significant change in a person’s emotional state.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change may include feeling depressed or extremely elated for an extended time.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Following anxiety disorders, mood disorders are one of the more common mental health disorders, affecting approximately 9.5% of adult Americans in a given year. </a:t>
            </a:r>
          </a:p>
          <a:p>
            <a:pPr lvl="1" indent="-228600">
              <a:buFont typeface="Arial" panose="020B0604020202020204" pitchFamily="34" charset="0"/>
              <a:buChar char="•"/>
            </a:pPr>
            <a:endParaRPr lang="en-US" sz="900" dirty="0" smtClean="0"/>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20</a:t>
            </a:fld>
            <a:endParaRPr lang="en-US" altLang="en-US" dirty="0"/>
          </a:p>
        </p:txBody>
      </p:sp>
    </p:spTree>
    <p:extLst>
      <p:ext uri="{BB962C8B-B14F-4D97-AF65-F5344CB8AC3E}">
        <p14:creationId xmlns:p14="http://schemas.microsoft.com/office/powerpoint/2010/main" val="1425604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martin-dm/Getty Images] (Pastorino, p. 566): Major depressive disorder is marked by physical, behavioral, and cognitive symptoms, in addition to depressed mood.</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Mood Disorders 2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diagnosis of </a:t>
            </a:r>
            <a:r>
              <a:rPr lang="en-US" sz="900" b="1" dirty="0" smtClean="0"/>
              <a:t>major depressive disorder </a:t>
            </a:r>
            <a:r>
              <a:rPr lang="en-US" sz="900" b="0" dirty="0" smtClean="0"/>
              <a:t>requires that a person experience either depressed mood or loss of interest or pleasure in one’s usual activities plus at least four other symptoms of depression for a period of at least 2 weeks.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symptoms must be severe enough that they interfere with the person’s ability to function but not be due to a general medical condition or the effects of a substance (drug abuse or medication).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other symptoms of depression may include these: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Physical and Behavioral Symptoms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Change in sleep patterns—either sleeping too much (hypersomnia) or too little (insomnia)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Change in appetite—either eating too much (resulting in weight gain) or too little (resulting in weight loss)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Change in motor functioning—either moving slowly and sluggishly or appearing agitated in movement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Fatigue, or loss of energy</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Cognitive Symptoms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Inability to concentrate or difficulty in making decisions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Exaggerated feelings of worthlessness or guilt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Thoughts of suicide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Major depressive disorder may occur as a single episode or as repeated episodes over the course of years.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episodes may be so severe that the person requires hospitalization, especially in the presence of frequent suicide attempts or delusions (believing something that is not true) and hallucinations (perceiving things that are not there).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Persistent depressive disorder or dysthymic disorder </a:t>
            </a:r>
            <a:r>
              <a:rPr lang="en-US" sz="900" b="0" dirty="0" smtClean="0"/>
              <a:t>is a less severe but more chronic form of major depressive disorder.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person seems sad and downcast over a longer time.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diagnosis of persistent depressive disorder requires the symptom of depressed mood plus at least two other symptoms of depression for a period of at least</a:t>
            </a:r>
            <a:r>
              <a:rPr lang="en-US" sz="900" b="0" baseline="0" dirty="0" smtClean="0"/>
              <a:t> 2 years</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Persistent depressive disorder generally begins in childhood, adolescence, or early adulthood.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Typically, the symptoms of persistent depressive disorder are not severe enough to require hospitalization. However, most people with persistent depressive disorder eventually experience a major depressive episode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Worldwide, depression is projected as the single most burdensome disease in terms of disability by 2030.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the United States, 17% of adults will experience an acute episode of depression at some time in their lives, and 6% will experience more chronic depression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Depression also appears to be related to age and gender. Although major depressive disorder can develop at any age, the majority of people who experience a major depressive episode do so by early adulthood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between 15 and 24 years of age are at high risk for experiencing a major depressive episode, whereas 45- to 54-year-olds experience the lowest rates of major depressive episodes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Women are twice as likely as men to experience both mild and more severe depression, a difference found in many different countries, ethnic groups, and across adolescent and adult age groups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African Americans and Hispanic Americans have a lower lifetime risk for a major depressive disorder, when they do experience one, it tends to be more chronic and severe.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Hispanics in the United States do show a higher prevalence of depression in the previous year than non-Hispanic people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Unfortunately, many people with depression never receive treatment.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one study, only 51% of participants who met the criteria for major depressive disorder during the prior year received some type of treatment for it. African Americans and Mexican Americans were least likely to receive any care.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21</a:t>
            </a:fld>
            <a:endParaRPr lang="en-US" altLang="en-US" dirty="0"/>
          </a:p>
        </p:txBody>
      </p:sp>
    </p:spTree>
    <p:extLst>
      <p:ext uri="{BB962C8B-B14F-4D97-AF65-F5344CB8AC3E}">
        <p14:creationId xmlns:p14="http://schemas.microsoft.com/office/powerpoint/2010/main" val="3603153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13/picturegarden/Ocean/Corbis</a:t>
            </a:r>
            <a:r>
              <a:rPr lang="en-US" sz="900" b="0" dirty="0" smtClean="0"/>
              <a:t>] (Sue, p. 230): </a:t>
            </a:r>
            <a:r>
              <a:rPr lang="en-US" sz="900" b="0" i="0" u="none" strike="noStrike" kern="1200" baseline="0" dirty="0" smtClean="0">
                <a:solidFill>
                  <a:schemeClr val="tx1"/>
                </a:solidFill>
              </a:rPr>
              <a:t>Individuals with bipolar disorder may talk excessively during hypomanic or manic episodes; in contrast, they</a:t>
            </a:r>
          </a:p>
          <a:p>
            <a:r>
              <a:rPr lang="en-US" sz="900" b="0" i="0" u="none" strike="noStrike" kern="1200" baseline="0" dirty="0" smtClean="0">
                <a:solidFill>
                  <a:schemeClr val="tx1"/>
                </a:solidFill>
              </a:rPr>
              <a:t>may withdraw from social interactions when experiencing depression.</a:t>
            </a:r>
          </a:p>
          <a:p>
            <a:r>
              <a:rPr lang="en-US" sz="900" b="1" i="0" u="none" strike="noStrike" kern="1200" baseline="0" dirty="0" smtClean="0">
                <a:solidFill>
                  <a:schemeClr val="tx1"/>
                </a:solidFill>
              </a:rPr>
              <a:t>Mood Disorders 3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Bipolar disorder </a:t>
            </a:r>
            <a:r>
              <a:rPr lang="en-US" sz="900" b="0" i="0" u="none" strike="noStrike" kern="1200" baseline="0" dirty="0" smtClean="0">
                <a:solidFill>
                  <a:schemeClr val="tx1"/>
                </a:solidFill>
              </a:rPr>
              <a:t>involves a shift in mood between two states, or poles.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of these shifts is to a depressed state, with symptoms similar to those of major depressive disorder.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person feels sad, lacks self-worth, and may show changes in sleeping and eating over a 2-week period.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t>
            </a:r>
            <a:r>
              <a:rPr lang="en-US" sz="900" b="0" i="1" u="none" strike="noStrike" kern="1200" baseline="0" dirty="0" smtClean="0">
                <a:solidFill>
                  <a:schemeClr val="tx1"/>
                </a:solidFill>
              </a:rPr>
              <a:t>Bipolar I disorder</a:t>
            </a:r>
            <a:r>
              <a:rPr lang="en-US" sz="900" b="0" i="0" u="none" strike="noStrike" kern="1200" baseline="0" dirty="0" smtClean="0">
                <a:solidFill>
                  <a:schemeClr val="tx1"/>
                </a:solidFill>
              </a:rPr>
              <a:t>, the second mood change is to the opposite extreme—to a “high” or euphoric state, called </a:t>
            </a:r>
            <a:r>
              <a:rPr lang="en-US" sz="900" b="1" i="0" u="none" strike="noStrike" kern="1200" baseline="0" dirty="0" smtClean="0">
                <a:solidFill>
                  <a:schemeClr val="tx1"/>
                </a:solidFill>
              </a:rPr>
              <a:t>mania</a:t>
            </a:r>
            <a:r>
              <a:rPr lang="en-US" sz="900" b="0" i="0" u="none" strike="noStrike" kern="1200" baseline="0" dirty="0" smtClean="0">
                <a:solidFill>
                  <a:schemeClr val="tx1"/>
                </a:solidFill>
              </a:rPr>
              <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During a manic state, people feel elated and have high self-esteem, have a decreased need for sleep, are more talkative than usual, and are highly distractible.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Much energy is directed at achieving goals, although many projects may be started and few finished.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in this state have an inflated sense of self, feeling confident and able to accomplish anything.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may result in delusional thinking or hallucinations.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Also, their boundless energy often results in more impulsive and risk-taking behaviors.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such symptoms of mania, or mania and depression, interfere with a person’s ability to function, a diagnosis of bipolar disorder is appropriate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1" u="none" strike="noStrike" kern="1200" baseline="0" dirty="0" smtClean="0">
                <a:solidFill>
                  <a:schemeClr val="tx1"/>
                </a:solidFill>
              </a:rPr>
              <a:t>Bipolar II disorder</a:t>
            </a:r>
            <a:r>
              <a:rPr lang="en-US" sz="900" b="0" i="0" u="none" strike="noStrike" kern="1200" baseline="0" dirty="0" smtClean="0">
                <a:solidFill>
                  <a:schemeClr val="tx1"/>
                </a:solidFill>
              </a:rPr>
              <a:t> is similar, but depressive states alternate with hypomanic states.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person will have an elevated mood, but the symptoms are not as extreme as full mania. </a:t>
            </a:r>
            <a:endParaRPr lang="en-US" sz="900" b="0" i="1"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Cyclothymic disorder </a:t>
            </a:r>
            <a:r>
              <a:rPr lang="en-US" sz="900" b="0" i="0" u="none" strike="noStrike" kern="1200" baseline="0" dirty="0" smtClean="0">
                <a:solidFill>
                  <a:schemeClr val="tx1"/>
                </a:solidFill>
              </a:rPr>
              <a:t>is a less severe but more chronic form of bipolar disorder.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cyclothymic disorder, a person alternates between milder periods of mania and more moderate depression for at least 2 years.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person functions reasonably well during the mild mania but is likely to be more impaired during the depressive phase.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Bipolar disorders are less common than depressive disorders, with 2.6% of adult Americans experiencing an episode of bipolar disorder at some time in their lives.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Men are just as likely as women to be diagnosed with bipolar disorder.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median age of onset for bipolar disorder is late adolescence and early adulthood.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22</a:t>
            </a:fld>
            <a:endParaRPr lang="en-US" altLang="en-US" dirty="0"/>
          </a:p>
        </p:txBody>
      </p:sp>
    </p:spTree>
    <p:extLst>
      <p:ext uri="{BB962C8B-B14F-4D97-AF65-F5344CB8AC3E}">
        <p14:creationId xmlns:p14="http://schemas.microsoft.com/office/powerpoint/2010/main" val="3603153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Ada Summer/Crush/Corbis] (Barlow, p. 200)</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Mood Disorders 4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Genetics: The evidence from family history studies and twin studies suggests that mood disorders may be genetically transmitted, especially in the case of bipolar disorder.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first-degree relatives (parent, child, or sibling) of persons with bipolar disorder are much more likely to develop the disorder than are relatives of people without the disorder.</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Similarly, if an identical twin is diagnosed as having bipolar disorder, the other identical twin has a higher probability of developing the disorder than if they were fraternal twins.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evidence for genetic factors in major depressive disorder is less clear.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trend toward genetic transmission is present, particularly in women and when the depression begins early in life.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specific gene that may play a role in depression is the serotonin transporter gene.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Specific regions of chromosomes also have been identified that may contribute to one’s risk for depression and bipolar disorder.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Neurotransmitters: The malfunctioning of certain neurotransmitters has also been linked to mood disorders, specifically serotonin and norepinephrine.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Antidepressant drugs that act on serotonin and norepinephrine to relieve the symptoms of depression seem to offer evidence for the role of these neurotransmitters in depression.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Similarly, abnormalities in the neurotransmitters norepinephrine, dopamine, and glutamate have been investigated as possible factors for prone- ness to mania in bipolar disorder.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Stress hormones: When stress hormones are released, they tend to inhibit the activity of brain neurotransmitters that are related to mood.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Hence, repeated activation of the hormonal stress system may lay the groundwork for depression.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Excessive levels of stress hormones have also been linked to the shrinkage of certain brain areas that may be related to depression.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Brain structures: Other studies have focused on brain areas that are involved in depression, specifically abnormal functioning of the prefrontal cortex and limbic system.</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Research is also investigating how connections in the brain between the cortex and the limbic system may be associated with depressive symptoms.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Psychological factors: Psychological factors also help in explaining mood disorders, especially depression.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history of early adverse experiences such as insecure attachments, abuse, separations, and losses can make one vulnerable to depression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Another psychological explanation of depression is </a:t>
            </a:r>
            <a:r>
              <a:rPr lang="en-US" sz="900" b="1" i="0" u="none" strike="noStrike" kern="1200" baseline="0" dirty="0" smtClean="0">
                <a:solidFill>
                  <a:schemeClr val="tx1"/>
                </a:solidFill>
              </a:rPr>
              <a:t>learned helplessness</a:t>
            </a:r>
            <a:r>
              <a:rPr lang="en-US" sz="900" b="0" i="0" u="none" strike="noStrike" kern="1200" baseline="0" dirty="0" smtClean="0">
                <a:solidFill>
                  <a:schemeClr val="tx1"/>
                </a:solidFill>
              </a:rPr>
              <a:t>, which involves the belief that you cannot control the outcome of events or what is going to happen.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Therefore, you do not respond even when your response could lead to success.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who are depressed are more likely to engage in what is called a </a:t>
            </a:r>
            <a:r>
              <a:rPr lang="en-US" sz="900" b="1" i="0" u="none" strike="noStrike" kern="1200" baseline="0" dirty="0" smtClean="0">
                <a:solidFill>
                  <a:schemeClr val="tx1"/>
                </a:solidFill>
              </a:rPr>
              <a:t>ruminative coping style</a:t>
            </a:r>
            <a:r>
              <a:rPr lang="en-US" sz="900" b="0" i="0" u="none" strike="noStrike" kern="1200" baseline="0" dirty="0" smtClean="0">
                <a:solidFill>
                  <a:schemeClr val="tx1"/>
                </a:solidFill>
              </a:rPr>
              <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who are depressed spend a lot of time thinking about their depression and why they are depressed.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who are depressed are more likely to engage in negative thinking errors, called </a:t>
            </a:r>
            <a:r>
              <a:rPr lang="en-US" sz="900" b="1" i="0" u="none" strike="noStrike" kern="1200" baseline="0" dirty="0" smtClean="0">
                <a:solidFill>
                  <a:schemeClr val="tx1"/>
                </a:solidFill>
              </a:rPr>
              <a:t>cognitive distortions</a:t>
            </a:r>
            <a:r>
              <a:rPr lang="en-US" sz="900" b="0" i="0" u="none" strike="noStrike" kern="1200" baseline="0" dirty="0" smtClean="0">
                <a:solidFill>
                  <a:schemeClr val="tx1"/>
                </a:solidFill>
              </a:rPr>
              <a:t>, according to classic research by Aaron Beck.</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who are depressed tend to reject positive experiences and focus only on the negative aspects of a situation.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who are depressed tend to feel undeserving of positive outcomes and attribute negative environmental events to factors within themselves.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Sociocultural factors: Sociocultural factors must also be considered when explaining mood disorders.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Depression is more likely among people of lower social status.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considerable body of research also documents a consistent relationship between major stressful life events and the onset of depression, especially among people who are genetically predisposed to depression.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23</a:t>
            </a:fld>
            <a:endParaRPr lang="en-US" altLang="en-US" dirty="0"/>
          </a:p>
        </p:txBody>
      </p:sp>
    </p:spTree>
    <p:extLst>
      <p:ext uri="{BB962C8B-B14F-4D97-AF65-F5344CB8AC3E}">
        <p14:creationId xmlns:p14="http://schemas.microsoft.com/office/powerpoint/2010/main" val="3603153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Masterfile] (Pastornio, Figure 13.5, p. 574)</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Mood Disorders 5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Biopsychosocial forces that are unique to women may explain their higher vulnerability to depressive disorders.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Genetic risk of depression appears stronger in women than in men.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Research has also investigated—over many years and many studies—the relationship between the female ovarian hormones, estrogen and progesterone, and mood in an effort to understand pathways to depression.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it is not as simple as saying ovarian hormones cause depression.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Symptoms of depression do not appear to correspond to changes in levels of estrogen and progesterone across the menstrual cycle.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Rather, research suggests that women’s estrogen and progesterone levels may influence the functioning of the neurotransmitter serotonin, which plays a central role in mood.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researchers don’t yet understand the precise actions by which  estrogen and progesterone influence serotonin functioning.</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Psychological factors unique to women must also be considered when examining gender differences in depression.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females are more likely than males to engage in a ruminative coping style.</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 In contrast, men are more likely to engage in some activity to take their minds off their feelings, to withdraw, or to abuse drugs.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Women are also more likely to have an interpersonal orientation that puts them at risk for depression.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Tied to these biological and psychological factors are the social circumstances that women face.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Women are at a disadvantage in society: They earn less and have less power than men. They report less satisfaction with work and family and are more likely to be victims of violence, discrimination, sexual abuse, and poverty.</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Negative life events such as these foster feelings of uncontrollability and helplessness, perceptions that are intimately connected to mood disorders.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Traditional gender roles also discourage women from being masterful, independent, and assertive and encourage them to be dependent and passive.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prescribed roles may increase women’s feelings of uncontrollability and helplessness.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24</a:t>
            </a:fld>
            <a:endParaRPr lang="en-US" altLang="en-US" dirty="0"/>
          </a:p>
        </p:txBody>
      </p:sp>
    </p:spTree>
    <p:extLst>
      <p:ext uri="{BB962C8B-B14F-4D97-AF65-F5344CB8AC3E}">
        <p14:creationId xmlns:p14="http://schemas.microsoft.com/office/powerpoint/2010/main" val="3603153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Chuck Karcher/Jupiter Images] (Pastorino, Figure 13.4, p. 568)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Mood Disorders 6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Research suggests that nearly 90% of all people who commit suicide have some diagnosable mental health disorder, commonly a depressive disorder or a substance-related disorder.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2010, suicide was the 11th-leading cause of death in the United States (higher than homicide).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Among 25- to 34-year-olds, it was the second-leading cause of death; among 35- to 44-year- olds, it was the fourth-leading cause of death.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Among 15- to 24-year-olds, suicide was the third-leading cause of death.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these rates are probably grossly underestimated given the negative stigma attached to suicide in the United States.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Women are two to three times more likely than men to attempt suicide, but four times as many men actually kill themselves, in part because of the means chosen.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Men tend to shoot, hang, or stab themselves.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Women are more likely to choose less lethal means, such as drug overdoses.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gender difference appears in many countries across the world except China, where more women commit suicide than men.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the United States, Whites and American Indian/Alaska Natives have higher rates of suicide than other ethnic groups.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There are many myths about suicide, Here are some facts: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most people who talk of suicide do not go on to attempt suicide, people who commit suicide typically have expressed their intentions at some time to family members or friends before their attempt. They may have talked about “going away” or be preoccupied in general with the notion of death. Therefore, any talk of suicide should be taken seriously. A person who is suicidal should not be left alone. You may need to contact a mental health professional, call 911, or call a suicide crisis hotline in your area.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Asking direct questions about a person’s plan for suicide is the only way to assess the person’s risk for committing suicide. Bringing up the subject can also give the person an opportunity to talk about his or her problem. People who have a concrete plan in mind for when or how they will end their life are more likely to attempt suicide than those whose plans are less specific.</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the United States from 2003 to 2007, among women aged 15–44 who committed suicide, 37% had a history of suicide attempts. Similarly, among adolescents, a previous history of suicide attempts is the single best predictor of future suicide attempts and completions. Therefore, a previous suicide attempt puts adolescents and young adult and middle-aged women in particular at a higher risk for future suicide attempts.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Suicide does not typically happen when a person is in the depths of a deep depression. Rather, suicide attempts are more likely to occur when people with depression have energy and can think more clearly and make decisions. This energy and clearer thinking make it appear to loved ones that the person is getting better and is therefore at a lower risk of suicide, when sometimes a better mood can indicate an increased risk  of suicide.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suicidal thoughts are a symptom of depression and depressed people are 30 times more likely to commit suicide than are healthy individuals, people with other serious mental health disorders, including bipolar disorder, substance-related disorders, dissociative disorders, borderline personality disorder, and schizophrenia, are also at risk for suicide. According to findings from the WHO World Mental Health Surveys, the strongest predictors of suicide attempts in developed countries are mood disorders; whereas in developing countries, they are substance use, PTSD, and impulse control disorders.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25</a:t>
            </a:fld>
            <a:endParaRPr lang="en-US" altLang="en-US" dirty="0"/>
          </a:p>
        </p:txBody>
      </p:sp>
    </p:spTree>
    <p:extLst>
      <p:ext uri="{BB962C8B-B14F-4D97-AF65-F5344CB8AC3E}">
        <p14:creationId xmlns:p14="http://schemas.microsoft.com/office/powerpoint/2010/main" val="3603153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Sarah Jane Taylor/Shutterstock.com] (Barlow, p. 446)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Schizophrenia 1 of 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lvl="0" indent="-228600">
              <a:buFont typeface="Arial" panose="020B0604020202020204" pitchFamily="34" charset="0"/>
              <a:buNone/>
            </a:pPr>
            <a:r>
              <a:rPr lang="en-US" sz="900" dirty="0" smtClean="0"/>
              <a:t>This section covers:</a:t>
            </a:r>
          </a:p>
          <a:p>
            <a:pPr marL="457200" lvl="1" indent="-228600">
              <a:buFont typeface="Arial" panose="020B0604020202020204" pitchFamily="34" charset="0"/>
              <a:buChar char="•"/>
            </a:pPr>
            <a:r>
              <a:rPr lang="en-US" sz="900" dirty="0" smtClean="0"/>
              <a:t>The</a:t>
            </a:r>
            <a:r>
              <a:rPr lang="en-US" sz="900" baseline="0" dirty="0" smtClean="0"/>
              <a:t> e</a:t>
            </a:r>
            <a:r>
              <a:rPr lang="en-US" sz="900" dirty="0" smtClean="0"/>
              <a:t>pidemiology of schizophrenia</a:t>
            </a:r>
          </a:p>
          <a:p>
            <a:pPr marL="457200" lvl="1" indent="-228600">
              <a:buFont typeface="Arial" panose="020B0604020202020204" pitchFamily="34" charset="0"/>
              <a:buChar char="•"/>
            </a:pPr>
            <a:r>
              <a:rPr lang="en-US" sz="900" dirty="0" smtClean="0"/>
              <a:t>Positive symptoms</a:t>
            </a:r>
          </a:p>
          <a:p>
            <a:pPr marL="457200" lvl="1" indent="-228600">
              <a:buFont typeface="Arial" panose="020B0604020202020204" pitchFamily="34" charset="0"/>
              <a:buChar char="•"/>
            </a:pPr>
            <a:r>
              <a:rPr lang="en-US" sz="900" dirty="0" smtClean="0"/>
              <a:t>Negative symptoms</a:t>
            </a:r>
          </a:p>
          <a:p>
            <a:pPr marL="457200" lvl="1" indent="-228600">
              <a:buFont typeface="Arial" panose="020B0604020202020204" pitchFamily="34" charset="0"/>
              <a:buChar char="•"/>
            </a:pPr>
            <a:r>
              <a:rPr lang="en-US" sz="900" dirty="0" smtClean="0"/>
              <a:t>The causes of schizophrenia</a:t>
            </a:r>
          </a:p>
          <a:p>
            <a:pPr marL="457200" lvl="1" indent="-228600">
              <a:buFont typeface="Arial" panose="020B0604020202020204" pitchFamily="34" charset="0"/>
              <a:buChar char="•"/>
            </a:pPr>
            <a:endParaRPr lang="en-US" sz="900" dirty="0" smtClean="0"/>
          </a:p>
          <a:p>
            <a:pPr marL="457200"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26</a:t>
            </a:fld>
            <a:endParaRPr lang="en-US" altLang="en-US" dirty="0"/>
          </a:p>
        </p:txBody>
      </p:sp>
    </p:spTree>
    <p:extLst>
      <p:ext uri="{BB962C8B-B14F-4D97-AF65-F5344CB8AC3E}">
        <p14:creationId xmlns:p14="http://schemas.microsoft.com/office/powerpoint/2010/main" val="3808122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Janine Wiedel/Photolibrary/Alamay] (Pastorino, p. 576): Schizophrenia is a severe mental health disorder marked by disordered thoughts, perceptions, emotions, and/or motor behavior, as depicted in this drawing by someone with schizophrenia.</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Schizophrenia 2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Symptoms of schizophrenia typically appear in adolescence or young adulthood.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some cases, the symptoms come on gradually; in others, they appear more abruptly.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Schizophrenia affects men and women with equal frequency, although it typically appears earlier in men than in women.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Men tend to develop the disorder in their late teens or early 20s, and women are generally affected in their 20s or early 30s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gender difference may be related to hormonal and sociocultural factors.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hormone estrogen may protect women by lessening abnormal brain development  associated with schizophrenia.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addition, women’s higher social competence and more extensive social networks may delay the onset of the disorder.</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Perhaps because of the earlier onset, men with schizophrenia tend to be more chronically impaired.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Schizophrenia is diagnosed more often in African Americans and Asian Americans.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this difference may be due to racial bias and cultural insensitivity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Lifetime prevalence rates of schizophrenia are lower among Hispanics than among European Americans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Schizophrenia also is more prevalent in lower socioeconomic groups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people with schizophrenia suffer throughout their adult lives, losing opportunities for careers and relationships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Several factors contribute to this suffering: the negative stigma that a schizophrenia diagnosis brings, the lack of public understanding, and inaccurate media portrayals of people with schizophrenia as criminally violent. Most people with schizophrenia are not violent toward others but are withdrawn and prefer to be left alone.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there currently is no cure, a diagnosis of schizophrenia does not necessarily mean progressive deterioration in functioning, as most people believe.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Rather, for reasons not yet understood, schizophrenic symptoms and episodes tend to decrease as a person ages.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recovery is very much related to social factors such as economic and social support. Most people with schizophrenia continue to experience difficulties throughout their lives.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27</a:t>
            </a:fld>
            <a:endParaRPr lang="en-US" altLang="en-US" dirty="0"/>
          </a:p>
        </p:txBody>
      </p:sp>
    </p:spTree>
    <p:extLst>
      <p:ext uri="{BB962C8B-B14F-4D97-AF65-F5344CB8AC3E}">
        <p14:creationId xmlns:p14="http://schemas.microsoft.com/office/powerpoint/2010/main" val="2310313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14.8, p. 549): A person’s lifetime risk of developing schizophrenia increases when closely related family members have been diagnosed with the disorder, suggesting that genes play a significant role. The fact that having a spouse with schizophrenia doubles the risk (from 1 to 2%) probably reflects the tendency for people to marry others with whom they share similarities.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Schizophrenia 3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Genetics: Family, twin, and adoption studies have routinely demonstrated a high heritability of schizophrenia.</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 incidence of schizophrenia in the general population is 1%–2%, the more genetically similar a person is to someone with schizophrenia, the more likely he or she will also develop the disorder.</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Despite these results, it is unlikely that a single gene is responsible for the illness; if it were, the heritability rates would be higher.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Research has therefore moved toward exploring several chromosomal regions that may work together to increase a person’s vulnerability to schizophrenia, as well as altered gene expressions that may give rise to brain abnormalities.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role of family and environment: Two critical factors that appear to contribute to the onset and course of schizophrenia are family support and exposure to stressful living conditions.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Studies on the families of people with schizophrenia have found that the quality of family communications and interactions may either encourage or discourage the onset of schizophrenia in people who are genetically at high risk.</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quality of family interactions may also influence whether future psychotic episodes are triggered. Families that are critical, harsh, hostile, and poor communicators may make a high-risk person more susceptible to the disorder.</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Chronic stress from living a low-income lifestyle or within a family with poor communication also appears to influence future relapses.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it appears that family and  lifestyle do not cause schizophrenia, they are critical factors in people’s susceptibility to the disorder and must be taken into account when designing prevention or treatment programs for those with schizophrenia.</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28</a:t>
            </a:fld>
            <a:endParaRPr lang="en-US" altLang="en-US" dirty="0"/>
          </a:p>
        </p:txBody>
      </p:sp>
    </p:spTree>
    <p:extLst>
      <p:ext uri="{BB962C8B-B14F-4D97-AF65-F5344CB8AC3E}">
        <p14:creationId xmlns:p14="http://schemas.microsoft.com/office/powerpoint/2010/main" val="2310313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Schizophrenia 4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Neurotransmitters and structural abnormalities: It was originally believed that schizophrenia was caused by excess activity of the neurotransmitter dopamine in the brain.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drugs that are prescribed for schizophrenia, called phenothiazines, reduce dopamine activity in the brain and are typically more effective in reducing the positive symptoms of schizophrenia.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many people with schizophrenia do not respond to treatment with phenothiazines.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of the newer drugs used to treat schizophrenia, called clozapine, does not block the same dopamine receptors as the phenothiazines, clearly indicating that dopamine is involved, but in a more complex way.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 research suggests a potential role for the neurotransmitter glutamate.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Current research is focused on how glutamate and dopamine dysfunction may interact to contribute to the development of schizophrenia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Abnormalities in certain brain structures have also been investigated for their links to schizophrenia.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most consistent abnormality found in people with schizophrenia is enlarged ventricles.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Brain dysfunction in the frontal and temporal lobes has also been implicated in the development of schizophrenia.</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Prenatal and developmental factors: How do people with schizophrenia develop these neurochemical or brain abnormalities?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addition to possible hereditary factors, these abnormalities have been linked to factors of pregnancy and birth such as birth complications, maternal diabetes, low birth weight, prenatal maternal stress, and the mother’s exposure to prenatal viruses.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genetic predisposition to schizophrenia interacts with prenatal environmental agents such as a maternal virus or poor nutrition, causing changes in normal brain development.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Then, as the brain reaches maturation (during adolescence), a natural trimming away of brain synapses occurs.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is hypothesized that in people with schizophrenia, the brain trims away too many synapses, resulting in the expression of the disorder in the teenage years.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Symptoms of schizophrenia are particularly likely to appear if the person has a strong genetic disposition or if environmental circumstances have encouraged the expression of the disorder in those with even a mild genetic link.</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29</a:t>
            </a:fld>
            <a:endParaRPr lang="en-US" altLang="en-US" dirty="0"/>
          </a:p>
        </p:txBody>
      </p:sp>
    </p:spTree>
    <p:extLst>
      <p:ext uri="{BB962C8B-B14F-4D97-AF65-F5344CB8AC3E}">
        <p14:creationId xmlns:p14="http://schemas.microsoft.com/office/powerpoint/2010/main" val="273615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Abnormal Behavior 3 of 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1952, the American Psychiatric Association (APA) published a book listing the symptoms that must be shown in order for a person to be diagnosed with a specific mental health disorder. </a:t>
            </a:r>
          </a:p>
          <a:p>
            <a:pPr marL="628650" lvl="1" indent="-171450">
              <a:buFont typeface="Arial" panose="020B0604020202020204" pitchFamily="34" charset="0"/>
              <a:buChar char="•"/>
            </a:pPr>
            <a:r>
              <a:rPr lang="en-US" sz="900" dirty="0" smtClean="0"/>
              <a:t>More than 60 years later, the </a:t>
            </a:r>
            <a:r>
              <a:rPr lang="en-US" sz="900" b="1" dirty="0" smtClean="0"/>
              <a:t>Diagnostic and Statistical Manual of Mental Disorders (DSM) </a:t>
            </a:r>
            <a:r>
              <a:rPr lang="en-US" sz="900" dirty="0" smtClean="0"/>
              <a:t>is in its fifth edition (2013). </a:t>
            </a:r>
          </a:p>
          <a:p>
            <a:pPr marL="171450" indent="-171450">
              <a:buFont typeface="Arial" panose="020B0604020202020204" pitchFamily="34" charset="0"/>
              <a:buChar char="•"/>
            </a:pPr>
            <a:r>
              <a:rPr lang="en-US" sz="900" dirty="0" smtClean="0"/>
              <a:t>This most recent edition, known as the DSM5, includes 20 major categories of mental health disorders.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Criteria require that the symptoms interfere with the person’s ability to function, adopting the definition of abnormality that we discussed at the start of this chapter and that is accepted by many professionals today.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However, the current version of the DSM does not speculate as to the causes of the individual’s behavior—it is atheoretical.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This atheoretical position underscores the complex biopsychosocial nature of the causes of mental illness.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The numerous revisions of the DSM have attempted to improve its reliability and validity based on sound scientific data.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As a result, the reliability and validity for many of the diagnostic categories have improved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However, the reliability of the personality disorders is considered low, calling into question the validity of diagnosing personality disorders.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The reliability and validity of the changes incorporated into the DSM-5 diagnoses have yet to be determined.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Having a standard system such as the DSM does not guarantee an accurate diagnosis.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Making diagnostic judgments will always involve some subjectivity and personal bias on the part of the clinician, as people’s symptoms often do not fit neatly into one category. Moreover, certain symptoms may be listed as a part of several disorders.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As a result, sometimes people meet the criteria for more than one disorder, and can be diagnosed with both, a situation called comorbidity.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Biases having to do with gender, race, or culture—whether conscious or unconscious—can also skew a diagnosis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Critics of the DSM model also point out the possible negative effects of labeling someone with a mental health disorder.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A diagnostic label may serve as a self-fulfilling prophecy, encouraging a person to behave in a way that is consistent with the disorder.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dirty="0" smtClean="0"/>
              <a:t> </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1200" b="0" i="0" u="none" strike="noStrike" kern="1200" baseline="0" dirty="0" smtClean="0">
                <a:solidFill>
                  <a:schemeClr val="tx1"/>
                </a:solidFill>
                <a:latin typeface="+mn-lt"/>
                <a:ea typeface="MS PGothic" panose="020B0600070205080204" pitchFamily="34" charset="-128"/>
                <a:cs typeface="+mn-cs"/>
              </a:rPr>
              <a:t>Michael Newman/</a:t>
            </a:r>
            <a:r>
              <a:rPr lang="en-US" sz="1200" b="0" i="0" u="none" strike="noStrike" kern="1200" baseline="0" dirty="0" err="1" smtClean="0">
                <a:solidFill>
                  <a:schemeClr val="tx1"/>
                </a:solidFill>
                <a:latin typeface="+mn-lt"/>
                <a:ea typeface="MS PGothic" panose="020B0600070205080204" pitchFamily="34" charset="-128"/>
                <a:cs typeface="+mn-cs"/>
              </a:rPr>
              <a:t>PhotoEdit</a:t>
            </a:r>
            <a:r>
              <a:rPr lang="en-US" sz="900" b="0" dirty="0" smtClean="0"/>
              <a:t>] (Barlow, p. 485): Homeless</a:t>
            </a:r>
            <a:r>
              <a:rPr lang="en-US" sz="900" b="0" baseline="0" dirty="0" smtClean="0"/>
              <a:t> people who suffer from schizophrenia often bear the additional burden of persecutory delusions, which interfere with outside help.</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Schizophrenia 5 of 6</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Schizophrenia may express itself in many forms, depending on which symptoms are present.</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Positive symptoms </a:t>
            </a:r>
            <a:r>
              <a:rPr lang="en-US" sz="900" b="0" dirty="0" smtClean="0"/>
              <a:t>of schizophrenia represent an excess or distortion of normal functions and are more obvious signs of a break with reality called psychosis. They include delusions, hallucinations, disorganized speech, and grossly disorganized or catatonic behavior.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Delusions are thoughts and beliefs that the person believes to be true but that have no basis in reality.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persecutory delusions involve beliefs about being followed or watched, usually by agents of authorities such as the FBI or the government.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Grandiose delusions involve beliefs about being a famous or special person. For instance, a person with schizophrenia may believe that he is the president of France.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schizophrenia may also hold delusions of reference (believing that others are talking about them) or delusions of thought control (believing that their thoughts are controlled by another person or force).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who are diagnosed with schizophrenia also may experience </a:t>
            </a:r>
            <a:r>
              <a:rPr lang="en-US" sz="900" b="1" dirty="0" smtClean="0"/>
              <a:t>hallucinations</a:t>
            </a:r>
            <a:r>
              <a:rPr lang="en-US" sz="900" b="0" dirty="0" smtClean="0"/>
              <a:t>, in which the person sees, hears, tastes, smells, or feels something that others do not perceive.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schizophrenia, hearing voices or other sounds (called auditory hallucinations) is the most common altered perception, followed by visual hallucinations (seeing things that aren’t there).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hallucinations may tell the person to perform certain acts or may be frightening in nature.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speech of individuals with schizophrenia is often </a:t>
            </a:r>
            <a:r>
              <a:rPr lang="en-US" sz="900" b="1" dirty="0" smtClean="0"/>
              <a:t>disorganized</a:t>
            </a:r>
            <a:r>
              <a:rPr lang="en-US" sz="900" b="0" dirty="0" smtClean="0"/>
              <a:t> in a variety of ways that impair effective communication.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Disorganized speech (formal thought disorder) involves a lack of associations between ideas and events.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the ideas of people with schizophrenia lack connection, we refer to this disconnection as loose associations.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Their ideas seem unrelated to one another, and their speech is often characterized as a </a:t>
            </a:r>
            <a:r>
              <a:rPr lang="en-US" sz="900" b="1" dirty="0" smtClean="0"/>
              <a:t>word salad </a:t>
            </a:r>
            <a:r>
              <a:rPr lang="en-US" sz="900" b="0" dirty="0" smtClean="0"/>
              <a:t>(words seem tossed together without any apparent syntax or organization).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may be saying a lot, but what they say is not communicating anything to the receiver.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Disordered behavior </a:t>
            </a:r>
            <a:r>
              <a:rPr lang="en-US" sz="900" b="0" dirty="0" smtClean="0"/>
              <a:t>may also characterize some people with schizophrenia.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may take the form of unusual, odd, or repetitive behaviors and gestures.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Head banging, finger flapping, or tracing a pattern over and over again are examples.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Childlike silliness, inappropriate sexual behavior (such as public masturbation), or difficulty maintaining hygiene may be present.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people with schizophrenia may show an absence of all motor behaviors, remaining totally motionless and rigid for hours on end and resisting efforts to be moved.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Such behavior is referred to as a </a:t>
            </a:r>
            <a:r>
              <a:rPr lang="en-US" sz="900" b="1" dirty="0" smtClean="0"/>
              <a:t>catatonic stupor</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 people with schizophrenia may show </a:t>
            </a:r>
            <a:r>
              <a:rPr lang="en-US" sz="900" b="1" dirty="0" smtClean="0"/>
              <a:t>catatonic excitement</a:t>
            </a:r>
            <a:r>
              <a:rPr lang="en-US" sz="900" b="0" dirty="0" smtClean="0"/>
              <a:t>, in which they are suddenly agitated, fidgety, shouting, swearing, or moving around rapidly.</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30</a:t>
            </a:fld>
            <a:endParaRPr lang="en-US" altLang="en-US" dirty="0"/>
          </a:p>
        </p:txBody>
      </p:sp>
    </p:spTree>
    <p:extLst>
      <p:ext uri="{BB962C8B-B14F-4D97-AF65-F5344CB8AC3E}">
        <p14:creationId xmlns:p14="http://schemas.microsoft.com/office/powerpoint/2010/main" val="2310313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John</a:t>
            </a:r>
            <a:r>
              <a:rPr lang="en-US" sz="900" b="0" baseline="0" dirty="0" smtClean="0"/>
              <a:t> Myers/Workbook Stock/Getty Images</a:t>
            </a:r>
            <a:r>
              <a:rPr lang="en-US" sz="900" b="0" dirty="0" smtClean="0"/>
              <a:t>] (Barlow, p. 483)</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Schizophrenia 6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Negative symptoms of schizophrenia represent a restriction or absence of normal functions. These include blunted affect, alogia, and avolition.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Approximately 25% of persons with schizophrenia display these symptoms.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Affect, in psychological terms, refers to expressing emotions.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people with schizophrenia show </a:t>
            </a:r>
            <a:r>
              <a:rPr lang="en-US" sz="900" b="1" dirty="0" smtClean="0"/>
              <a:t>blunted affect</a:t>
            </a:r>
            <a:r>
              <a:rPr lang="en-US" sz="900" b="0" dirty="0" smtClean="0"/>
              <a:t>, or a lack of emotional expression.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appear passive, with immobile  facial expressions.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Their vocal tone does not change even when the conversation is emotional in tone.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do not respond to events in their environment with any emotion.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Their speech lacks the inflection that usually communicates a speaker’s mood.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Alogia</a:t>
            </a:r>
            <a:r>
              <a:rPr lang="en-US" sz="900" b="0" dirty="0" smtClean="0"/>
              <a:t>, also called poverty of speech, refers to decreased quality and/or quantity of speech.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person with schizophrenia gives brief and empty replies.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Avolition</a:t>
            </a:r>
            <a:r>
              <a:rPr lang="en-US" sz="900" b="0" dirty="0" smtClean="0"/>
              <a:t> is the inability to follow through on one’s plans.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person with schizophrenia may seem apathetic, sitting for long periods of time, showing little interest in his or her usual activities.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31</a:t>
            </a:fld>
            <a:endParaRPr lang="en-US" altLang="en-US" dirty="0"/>
          </a:p>
        </p:txBody>
      </p:sp>
    </p:spTree>
    <p:extLst>
      <p:ext uri="{BB962C8B-B14F-4D97-AF65-F5344CB8AC3E}">
        <p14:creationId xmlns:p14="http://schemas.microsoft.com/office/powerpoint/2010/main" val="2310313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900" b="1" dirty="0" smtClean="0"/>
              <a:t>IMAGE: </a:t>
            </a:r>
            <a:r>
              <a:rPr lang="en-US" sz="900" b="0" dirty="0" smtClean="0"/>
              <a:t>[© Clarissa Leahy/cultura/Corbis] (Barlow, p. 465	)</a:t>
            </a:r>
          </a:p>
          <a:p>
            <a:pPr marL="0" marR="0" indent="0" algn="l" defTabSz="914400" rtl="0" eaLnBrk="0" fontAlgn="base" latinLnBrk="0" hangingPunct="0">
              <a:lnSpc>
                <a:spcPct val="100000"/>
              </a:lnSpc>
              <a:spcBef>
                <a:spcPts val="0"/>
              </a:spcBef>
              <a:spcAft>
                <a:spcPct val="0"/>
              </a:spcAft>
              <a:buClrTx/>
              <a:buSzTx/>
              <a:buFontTx/>
              <a:buNone/>
              <a:tabLst/>
              <a:defRPr/>
            </a:pPr>
            <a:r>
              <a:rPr lang="en-US" sz="900" b="1" i="0" u="none" strike="noStrike" kern="1200" baseline="0" dirty="0" smtClean="0">
                <a:solidFill>
                  <a:schemeClr val="tx1"/>
                </a:solidFill>
              </a:rPr>
              <a:t>Personality Disorders: 1 of 7</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900" b="0" dirty="0" smtClean="0"/>
          </a:p>
          <a:p>
            <a:pPr marL="0" lvl="0" indent="-228600">
              <a:spcBef>
                <a:spcPts val="0"/>
              </a:spcBef>
              <a:buFont typeface="Arial" panose="020B0604020202020204" pitchFamily="34" charset="0"/>
              <a:buNone/>
            </a:pPr>
            <a:r>
              <a:rPr lang="en-US" sz="900" dirty="0" smtClean="0"/>
              <a:t>This section covers:</a:t>
            </a:r>
          </a:p>
          <a:p>
            <a:pPr marL="628650" lvl="1" indent="-171450">
              <a:spcBef>
                <a:spcPts val="0"/>
              </a:spcBef>
              <a:buFont typeface="Arial" panose="020B0604020202020204" pitchFamily="34" charset="0"/>
              <a:buChar char="•"/>
            </a:pPr>
            <a:r>
              <a:rPr lang="en-US" sz="900" dirty="0" smtClean="0"/>
              <a:t>The three clusters of DSM-5 personality disorders</a:t>
            </a:r>
          </a:p>
          <a:p>
            <a:pPr marL="628650" lvl="1" indent="-171450">
              <a:spcBef>
                <a:spcPts val="0"/>
              </a:spcBef>
              <a:buFont typeface="Arial" panose="020B0604020202020204" pitchFamily="34" charset="0"/>
              <a:buChar char="•"/>
            </a:pPr>
            <a:r>
              <a:rPr lang="en-US" sz="900" dirty="0" smtClean="0"/>
              <a:t>Antisocial and borderline personality disorders</a:t>
            </a:r>
          </a:p>
          <a:p>
            <a:pPr marL="628650" lvl="1" indent="-171450">
              <a:spcBef>
                <a:spcPts val="0"/>
              </a:spcBef>
              <a:buFont typeface="Arial" panose="020B0604020202020204" pitchFamily="34" charset="0"/>
              <a:buChar char="•"/>
            </a:pPr>
            <a:r>
              <a:rPr lang="en-US" sz="900" dirty="0" smtClean="0"/>
              <a:t>The DSM-5 alternative model</a:t>
            </a:r>
          </a:p>
          <a:p>
            <a:pPr marL="0" lvl="0" indent="-228600">
              <a:spcBef>
                <a:spcPts val="0"/>
              </a:spcBef>
              <a:buFont typeface="Arial" panose="020B0604020202020204" pitchFamily="34" charset="0"/>
              <a:buNone/>
            </a:pPr>
            <a:endParaRPr lang="en-US" sz="900" dirty="0" smtClean="0"/>
          </a:p>
          <a:p>
            <a:pPr marL="171450" marR="0" lvl="1"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900" b="1" dirty="0" smtClean="0"/>
              <a:t>Personality disorders </a:t>
            </a:r>
            <a:r>
              <a:rPr lang="en-US" sz="900" b="0" dirty="0" smtClean="0"/>
              <a:t>consist of long-standing patterns of malfunctioning. </a:t>
            </a:r>
          </a:p>
          <a:p>
            <a:pPr marL="628650" marR="0" lvl="2"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900" b="0" dirty="0" smtClean="0"/>
              <a:t>All of us have personality “quirks.” Some people may be excessively neat. </a:t>
            </a:r>
          </a:p>
          <a:p>
            <a:pPr marL="628650" marR="0" lvl="2"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900" b="0" dirty="0" smtClean="0"/>
              <a:t>Others  may be somewhat suspicious and mistrustful of others. </a:t>
            </a:r>
          </a:p>
          <a:p>
            <a:pPr marL="628650" marR="0" lvl="2"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900" b="0" dirty="0" smtClean="0"/>
              <a:t>However, these traits do not necessarily qualify someone for a personality disorder. </a:t>
            </a:r>
          </a:p>
          <a:p>
            <a:pPr marL="628650" marR="0" lvl="2"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900" b="0" dirty="0" smtClean="0"/>
              <a:t>In personality disorders, the person’s emotions, thoughts, and behavior result in persistent distress to self or others and interfere with one’s ability to function.</a:t>
            </a:r>
          </a:p>
          <a:p>
            <a:pPr marL="628650" marR="0" lvl="2"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900" b="0" dirty="0" smtClean="0"/>
          </a:p>
          <a:p>
            <a:pPr marL="171450" indent="-171450">
              <a:spcBef>
                <a:spcPts val="0"/>
              </a:spcBef>
              <a:buFont typeface="Arial" panose="020B0604020202020204" pitchFamily="34" charset="0"/>
              <a:buChar char="•"/>
            </a:pPr>
            <a:r>
              <a:rPr lang="en-US" sz="900" b="0" i="0" u="none" strike="noStrike" kern="1200" baseline="0" dirty="0" smtClean="0">
                <a:solidFill>
                  <a:schemeClr val="tx1"/>
                </a:solidFill>
              </a:rPr>
              <a:t>The 10 specific personality disorders in the DSM-5 are grouped into three behavior clusters: </a:t>
            </a:r>
          </a:p>
          <a:p>
            <a:pPr marL="685800" lvl="1" indent="-228600">
              <a:spcBef>
                <a:spcPts val="0"/>
              </a:spcBef>
              <a:buFont typeface="Arial" panose="020B0604020202020204" pitchFamily="34" charset="0"/>
              <a:buChar char="•"/>
            </a:pPr>
            <a:r>
              <a:rPr lang="en-US" sz="900" b="0" i="0" u="none" strike="noStrike" kern="1200" baseline="0" dirty="0" smtClean="0">
                <a:solidFill>
                  <a:schemeClr val="tx1"/>
                </a:solidFill>
              </a:rPr>
              <a:t>odd or eccentric behaviors </a:t>
            </a:r>
          </a:p>
          <a:p>
            <a:pPr marL="685800" lvl="1" indent="-228600">
              <a:spcBef>
                <a:spcPts val="0"/>
              </a:spcBef>
              <a:buFont typeface="Arial" panose="020B0604020202020204" pitchFamily="34" charset="0"/>
              <a:buChar char="•"/>
            </a:pPr>
            <a:r>
              <a:rPr lang="en-US" sz="900" b="0" i="0" u="none" strike="noStrike" kern="1200" baseline="0" dirty="0" smtClean="0">
                <a:solidFill>
                  <a:schemeClr val="tx1"/>
                </a:solidFill>
              </a:rPr>
              <a:t>dramatic, emotional, or erratic behaviors</a:t>
            </a:r>
          </a:p>
          <a:p>
            <a:pPr marL="628650" lvl="1" indent="-171450">
              <a:spcBef>
                <a:spcPts val="0"/>
              </a:spcBef>
              <a:buFont typeface="Arial" panose="020B0604020202020204" pitchFamily="34" charset="0"/>
              <a:buChar char="•"/>
            </a:pPr>
            <a:r>
              <a:rPr lang="en-US" sz="900" b="0" i="0" u="none" strike="noStrike" kern="1200" baseline="0" dirty="0" smtClean="0">
                <a:solidFill>
                  <a:schemeClr val="tx1"/>
                </a:solidFill>
              </a:rPr>
              <a:t>  anxious or fearful behaviors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32</a:t>
            </a:fld>
            <a:endParaRPr lang="en-US" altLang="en-US" dirty="0"/>
          </a:p>
        </p:txBody>
      </p:sp>
    </p:spTree>
    <p:extLst>
      <p:ext uri="{BB962C8B-B14F-4D97-AF65-F5344CB8AC3E}">
        <p14:creationId xmlns:p14="http://schemas.microsoft.com/office/powerpoint/2010/main" val="3808122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(Sue, Table</a:t>
            </a:r>
            <a:r>
              <a:rPr lang="en-US" sz="900" b="0" baseline="0" dirty="0" smtClean="0"/>
              <a:t> 15.1, </a:t>
            </a:r>
            <a:r>
              <a:rPr lang="en-US" sz="900" b="0" dirty="0" smtClean="0"/>
              <a:t>p. 472)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Personality Disorders: 2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r>
              <a:rPr lang="en-US" sz="900" b="0" i="0" u="none" strike="noStrike" kern="1200" baseline="0" dirty="0" smtClean="0">
                <a:solidFill>
                  <a:schemeClr val="tx1"/>
                </a:solidFill>
              </a:rPr>
              <a:t>Cluster A—Disorders Characterized by Odd or Eccentric Behaviors</a:t>
            </a:r>
          </a:p>
          <a:p>
            <a:pPr marL="171450" indent="-171450">
              <a:buFont typeface="Arial" panose="020B0604020202020204" pitchFamily="34" charset="0"/>
              <a:buChar char="•"/>
            </a:pPr>
            <a:r>
              <a:rPr lang="en-US" sz="900" b="0" i="0" u="none" strike="noStrike" kern="1200" baseline="0" dirty="0" smtClean="0">
                <a:solidFill>
                  <a:schemeClr val="tx1"/>
                </a:solidFill>
              </a:rPr>
              <a:t>Three personality disorders are included in Cluster A: </a:t>
            </a:r>
            <a:r>
              <a:rPr lang="en-US" sz="900" b="0" i="1" u="none" strike="noStrike" kern="1200" baseline="0" dirty="0" smtClean="0">
                <a:solidFill>
                  <a:schemeClr val="tx1"/>
                </a:solidFill>
              </a:rPr>
              <a:t>paranoid personality, schizoid personality, </a:t>
            </a:r>
            <a:r>
              <a:rPr lang="en-US" sz="900" b="0" i="0" u="none" strike="noStrike" kern="1200" baseline="0" dirty="0" smtClean="0">
                <a:solidFill>
                  <a:schemeClr val="tx1"/>
                </a:solidFill>
              </a:rPr>
              <a:t>and </a:t>
            </a:r>
            <a:r>
              <a:rPr lang="en-US" sz="900" b="0" i="1" u="none" strike="noStrike" kern="1200" baseline="0" dirty="0" smtClean="0">
                <a:solidFill>
                  <a:schemeClr val="tx1"/>
                </a:solidFill>
              </a:rPr>
              <a:t>schizotypal personality</a:t>
            </a:r>
            <a:r>
              <a:rPr lang="en-US" sz="900" b="0" i="0" u="none" strike="noStrike" kern="1200" baseline="0" dirty="0" smtClean="0">
                <a:solidFill>
                  <a:schemeClr val="tx1"/>
                </a:solidFill>
              </a:rPr>
              <a:t>. These personality disorders share characteristics, including overlapping environmental and genetic risk factors, which are similar to those found in the schizophrenia spectrum disorders (Esterberg, Goulding, &amp; Walker, 2010). </a:t>
            </a:r>
          </a:p>
          <a:p>
            <a:pPr marL="171450" indent="-171450">
              <a:buFont typeface="Arial" panose="020B0604020202020204" pitchFamily="34" charset="0"/>
              <a:buChar char="•"/>
            </a:pPr>
            <a:r>
              <a:rPr lang="en-US" sz="900" b="0" i="0" u="none" strike="noStrike" kern="1200" baseline="0" dirty="0" smtClean="0">
                <a:solidFill>
                  <a:schemeClr val="tx1"/>
                </a:solidFill>
              </a:rPr>
              <a:t>There is some evidence that individuals with disorders in this grouping have a greater likelihood of having biological relatives with schizophrenia or other psychotic disorders (APA, 2013).</a:t>
            </a:r>
          </a:p>
          <a:p>
            <a:pPr marL="171450" indent="-171450">
              <a:buFont typeface="Arial" panose="020B0604020202020204" pitchFamily="34" charset="0"/>
              <a:buChar char="•"/>
            </a:pPr>
            <a:r>
              <a:rPr lang="en-US" sz="900" b="1" i="0" u="none" strike="noStrike" kern="1200" baseline="0" dirty="0" smtClean="0">
                <a:solidFill>
                  <a:schemeClr val="tx1"/>
                </a:solidFill>
              </a:rPr>
              <a:t>Paranoid personality disorder</a:t>
            </a:r>
            <a:r>
              <a:rPr lang="en-US" sz="900" b="0" i="0" u="none" strike="noStrike" kern="1200" baseline="0" dirty="0" smtClean="0">
                <a:solidFill>
                  <a:schemeClr val="tx1"/>
                </a:solidFill>
              </a:rPr>
              <a:t> is defined by severe distrust and suspiciousness. People with this disorder are often fearful that others are trying to harm them and tend to interpret the behavior of others as personal attacks.</a:t>
            </a:r>
          </a:p>
          <a:p>
            <a:pPr marL="628650" lvl="1" indent="-171450">
              <a:buFont typeface="Arial" panose="020B0604020202020204" pitchFamily="34" charset="0"/>
              <a:buChar char="•"/>
            </a:pPr>
            <a:r>
              <a:rPr lang="en-US" sz="900" b="0" i="0" u="none" strike="noStrike" kern="1200" baseline="0" dirty="0" smtClean="0">
                <a:solidFill>
                  <a:schemeClr val="tx1"/>
                </a:solidFill>
              </a:rPr>
              <a:t>This leads such individuals to question the motives and loyalty of friends and significant others.</a:t>
            </a:r>
          </a:p>
          <a:p>
            <a:pPr marL="628650" lvl="1" indent="-171450">
              <a:buFont typeface="Arial" panose="020B0604020202020204" pitchFamily="34" charset="0"/>
              <a:buChar char="•"/>
            </a:pPr>
            <a:r>
              <a:rPr lang="en-US" sz="900" b="0" i="0" u="none" strike="noStrike" kern="1200" baseline="0" dirty="0" smtClean="0">
                <a:solidFill>
                  <a:schemeClr val="tx1"/>
                </a:solidFill>
              </a:rPr>
              <a:t>The level of suspicion displayed is unjustified and can seem out of touch with reality.</a:t>
            </a:r>
          </a:p>
          <a:p>
            <a:pPr marL="171450" lvl="0" indent="-171450">
              <a:buFont typeface="Arial" panose="020B0604020202020204" pitchFamily="34" charset="0"/>
              <a:buChar char="•"/>
            </a:pPr>
            <a:r>
              <a:rPr lang="en-US" sz="900" b="1" i="0" u="none" strike="noStrike" kern="1200" baseline="0" dirty="0" smtClean="0">
                <a:solidFill>
                  <a:schemeClr val="tx1"/>
                </a:solidFill>
              </a:rPr>
              <a:t>Schizoid personality disorder</a:t>
            </a:r>
            <a:r>
              <a:rPr lang="en-US" sz="900" b="0" i="0" u="none" strike="noStrike" kern="1200" baseline="0" dirty="0" smtClean="0">
                <a:solidFill>
                  <a:schemeClr val="tx1"/>
                </a:solidFill>
              </a:rPr>
              <a:t> is defined by extreme social isolation and detachment from others.</a:t>
            </a:r>
          </a:p>
          <a:p>
            <a:pPr marL="628650" lvl="1" indent="-171450">
              <a:buFont typeface="Arial" panose="020B0604020202020204" pitchFamily="34" charset="0"/>
              <a:buChar char="•"/>
            </a:pPr>
            <a:r>
              <a:rPr lang="en-US" sz="900" b="0" i="0" u="none" strike="noStrike" kern="1200" baseline="0" dirty="0" smtClean="0">
                <a:solidFill>
                  <a:schemeClr val="tx1"/>
                </a:solidFill>
              </a:rPr>
              <a:t>Individuals with this condition may seem aloof or overly cold towards others.</a:t>
            </a:r>
          </a:p>
          <a:p>
            <a:pPr marL="628650" lvl="1" indent="-171450">
              <a:buFont typeface="Arial" panose="020B0604020202020204" pitchFamily="34" charset="0"/>
              <a:buChar char="•"/>
            </a:pPr>
            <a:r>
              <a:rPr lang="en-US" sz="900" b="0" i="0" u="none" strike="noStrike" kern="1200" baseline="0" dirty="0" smtClean="0">
                <a:solidFill>
                  <a:schemeClr val="tx1"/>
                </a:solidFill>
              </a:rPr>
              <a:t>Often, there is no discernable thought pattern that leads to their behavior, which contrasts with the other personality disorders in Cluster A.</a:t>
            </a:r>
          </a:p>
          <a:p>
            <a:pPr marL="628650" lvl="1" indent="-171450">
              <a:buFont typeface="Arial" panose="020B0604020202020204" pitchFamily="34" charset="0"/>
              <a:buChar char="•"/>
            </a:pPr>
            <a:r>
              <a:rPr lang="en-US" sz="900" b="0" i="0" u="none" strike="noStrike" kern="1200" baseline="0" dirty="0" smtClean="0">
                <a:solidFill>
                  <a:schemeClr val="tx1"/>
                </a:solidFill>
              </a:rPr>
              <a:t>It’s not unusual for people with schizoid personality disorder to wind up being homeless.</a:t>
            </a:r>
          </a:p>
          <a:p>
            <a:pPr marL="1085850" lvl="2" indent="-171450">
              <a:buFont typeface="Arial" panose="020B0604020202020204" pitchFamily="34" charset="0"/>
              <a:buChar char="•"/>
            </a:pPr>
            <a:r>
              <a:rPr lang="en-US" sz="900" b="0" i="0" u="none" strike="noStrike" kern="1200" baseline="0" dirty="0" smtClean="0">
                <a:solidFill>
                  <a:schemeClr val="tx1"/>
                </a:solidFill>
              </a:rPr>
              <a:t>Their lack of emotion and disinterest in social attachment can make it difficult to maintain family relationship or hold a steady job.</a:t>
            </a:r>
          </a:p>
          <a:p>
            <a:pPr marL="171450" lvl="0" indent="-171450">
              <a:buFont typeface="Arial" panose="020B0604020202020204" pitchFamily="34" charset="0"/>
              <a:buChar char="•"/>
            </a:pPr>
            <a:r>
              <a:rPr lang="en-US" sz="900" b="1" i="0" u="none" strike="noStrike" kern="1200" baseline="0" dirty="0" smtClean="0">
                <a:solidFill>
                  <a:schemeClr val="tx1"/>
                </a:solidFill>
              </a:rPr>
              <a:t>Schizotypal personality disorder</a:t>
            </a:r>
            <a:r>
              <a:rPr lang="en-US" sz="900" b="0" i="0" u="none" strike="noStrike" kern="1200" baseline="0" dirty="0" smtClean="0">
                <a:solidFill>
                  <a:schemeClr val="tx1"/>
                </a:solidFill>
              </a:rPr>
              <a:t> is associated with social isolation (though often less extreme than that seen in schizoid personality disorder), along with highly unusual behaviors or thoughts.</a:t>
            </a:r>
          </a:p>
          <a:p>
            <a:pPr marL="628650" lvl="1" indent="-171450">
              <a:buFont typeface="Arial" panose="020B0604020202020204" pitchFamily="34" charset="0"/>
              <a:buChar char="•"/>
            </a:pPr>
            <a:r>
              <a:rPr lang="en-US" sz="900" b="0" i="0" u="none" strike="noStrike" kern="1200" baseline="0" dirty="0" smtClean="0">
                <a:solidFill>
                  <a:schemeClr val="tx1"/>
                </a:solidFill>
              </a:rPr>
              <a:t>In mild cases, such individuals may seem eccentric in their dress and mannerisms.</a:t>
            </a:r>
          </a:p>
          <a:p>
            <a:pPr marL="628650" lvl="1" indent="-171450">
              <a:buFont typeface="Arial" panose="020B0604020202020204" pitchFamily="34" charset="0"/>
              <a:buChar char="•"/>
            </a:pPr>
            <a:r>
              <a:rPr lang="en-US" sz="900" b="0" i="0" u="none" strike="noStrike" kern="1200" baseline="0" dirty="0" smtClean="0">
                <a:solidFill>
                  <a:schemeClr val="tx1"/>
                </a:solidFill>
              </a:rPr>
              <a:t>In more severe cases, people with schizotypal personality disorder may exhibit bizarre beliefs, odd or concerning behavior, high levels of social anxiety, and inappropriate emotional responses.</a:t>
            </a:r>
          </a:p>
          <a:p>
            <a:pPr marL="628650" lvl="1" indent="-171450">
              <a:buFont typeface="Arial" panose="020B0604020202020204" pitchFamily="34" charset="0"/>
              <a:buChar char="•"/>
            </a:pPr>
            <a:r>
              <a:rPr lang="en-US" sz="900" b="0" i="0" u="none" strike="noStrike" kern="1200" baseline="0" dirty="0" smtClean="0">
                <a:solidFill>
                  <a:schemeClr val="tx1"/>
                </a:solidFill>
              </a:rPr>
              <a:t>Some researchers have suggested that schizotypal personality disorder is on the same spectrum as schizophrenia, as it can appear as a slightly less severe form of schizophrenia.</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33</a:t>
            </a:fld>
            <a:endParaRPr lang="en-US" altLang="en-US" dirty="0">
              <a:solidFill>
                <a:prstClr val="black"/>
              </a:solidFill>
            </a:endParaRPr>
          </a:p>
        </p:txBody>
      </p:sp>
    </p:spTree>
    <p:extLst>
      <p:ext uri="{BB962C8B-B14F-4D97-AF65-F5344CB8AC3E}">
        <p14:creationId xmlns:p14="http://schemas.microsoft.com/office/powerpoint/2010/main" val="2774876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(Sue, Table 15.1, p. 472)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Personality Disorders: 3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r>
              <a:rPr lang="en-US" sz="900" b="0" i="0" u="none" strike="noStrike" kern="1200" baseline="0" dirty="0" smtClean="0">
                <a:solidFill>
                  <a:schemeClr val="tx1"/>
                </a:solidFill>
              </a:rPr>
              <a:t>The group of disorders in Cluster B, characterized by dramatic, emotional, or erratic behaviors, includes four personality disorders: </a:t>
            </a:r>
            <a:r>
              <a:rPr lang="en-US" sz="900" b="0" i="1" u="none" strike="noStrike" kern="1200" baseline="0" dirty="0" smtClean="0">
                <a:solidFill>
                  <a:schemeClr val="tx1"/>
                </a:solidFill>
              </a:rPr>
              <a:t>antisocial, borderline, histrionic, </a:t>
            </a:r>
            <a:r>
              <a:rPr lang="en-US" sz="900" b="0" i="0" u="none" strike="noStrike" kern="1200" baseline="0" dirty="0" smtClean="0">
                <a:solidFill>
                  <a:schemeClr val="tx1"/>
                </a:solidFill>
              </a:rPr>
              <a:t>and </a:t>
            </a:r>
            <a:r>
              <a:rPr lang="en-US" sz="900" b="0" i="1" u="none" strike="noStrike" kern="1200" baseline="0" dirty="0" smtClean="0">
                <a:solidFill>
                  <a:schemeClr val="tx1"/>
                </a:solidFill>
              </a:rPr>
              <a:t>narcissistic</a:t>
            </a:r>
            <a:r>
              <a:rPr lang="en-US" sz="900" b="0" i="0" u="none" strike="noStrike" kern="1200" baseline="0" dirty="0" smtClean="0">
                <a:solidFill>
                  <a:schemeClr val="tx1"/>
                </a:solidFill>
              </a:rPr>
              <a:t>. </a:t>
            </a:r>
            <a:r>
              <a:rPr lang="en-US" sz="900" b="1" i="0" u="none" strike="noStrike" kern="1200" baseline="0" dirty="0" smtClean="0">
                <a:solidFill>
                  <a:schemeClr val="tx1"/>
                </a:solidFill>
              </a:rPr>
              <a:t>Antisocial personality disorder</a:t>
            </a:r>
            <a:r>
              <a:rPr lang="en-US" sz="900" b="0" i="0" u="none" strike="noStrike" kern="1200" baseline="0" dirty="0" smtClean="0">
                <a:solidFill>
                  <a:schemeClr val="tx1"/>
                </a:solidFill>
              </a:rPr>
              <a:t> and </a:t>
            </a:r>
            <a:r>
              <a:rPr lang="en-US" sz="900" b="1" i="0" u="none" strike="noStrike" kern="1200" baseline="0" dirty="0" smtClean="0">
                <a:solidFill>
                  <a:schemeClr val="tx1"/>
                </a:solidFill>
              </a:rPr>
              <a:t>borderline personality disorder</a:t>
            </a:r>
            <a:r>
              <a:rPr lang="en-US" sz="900" b="0" i="0" u="none" strike="noStrike" kern="1200" baseline="0" dirty="0" smtClean="0">
                <a:solidFill>
                  <a:schemeClr val="tx1"/>
                </a:solidFill>
              </a:rPr>
              <a:t> are covered in more detail on the next 2 slides.</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1" i="0" u="none" strike="noStrike" kern="1200" baseline="0" dirty="0" smtClean="0">
                <a:solidFill>
                  <a:schemeClr val="tx1"/>
                </a:solidFill>
              </a:rPr>
              <a:t>Histrionic personality disorder</a:t>
            </a:r>
            <a:r>
              <a:rPr lang="en-US" sz="900" b="0" i="0" u="none" strike="noStrike" kern="1200" baseline="0" dirty="0" smtClean="0">
                <a:solidFill>
                  <a:schemeClr val="tx1"/>
                </a:solidFill>
              </a:rPr>
              <a:t> is associated with overly dramatic or theatrical behaviors, often as a way to draw attention to themselves.</a:t>
            </a:r>
          </a:p>
          <a:p>
            <a:pPr marL="628650" lvl="1" indent="-171450">
              <a:buFont typeface="Arial" panose="020B0604020202020204" pitchFamily="34" charset="0"/>
              <a:buChar char="•"/>
            </a:pPr>
            <a:r>
              <a:rPr lang="en-US" sz="900" b="0" i="0" u="none" strike="noStrike" kern="1200" baseline="0" dirty="0" smtClean="0">
                <a:solidFill>
                  <a:schemeClr val="tx1"/>
                </a:solidFill>
              </a:rPr>
              <a:t>Individuals with this condition sometimes seem like they’re making a spectacle or being “showy” when they express emotions.</a:t>
            </a:r>
          </a:p>
          <a:p>
            <a:pPr marL="1085850" lvl="2" indent="-171450">
              <a:buFont typeface="Arial" panose="020B0604020202020204" pitchFamily="34" charset="0"/>
              <a:buChar char="•"/>
            </a:pPr>
            <a:r>
              <a:rPr lang="en-US" sz="900" b="0" i="0" u="none" strike="noStrike" kern="1200" baseline="0" dirty="0" smtClean="0">
                <a:solidFill>
                  <a:schemeClr val="tx1"/>
                </a:solidFill>
              </a:rPr>
              <a:t>For instance, giving a giant hug to someone you just met and repeatedly expressing intense happiness about being able to know them.</a:t>
            </a:r>
          </a:p>
          <a:p>
            <a:pPr marL="628650" lvl="1" indent="-171450">
              <a:buFont typeface="Arial" panose="020B0604020202020204" pitchFamily="34" charset="0"/>
              <a:buChar char="•"/>
            </a:pPr>
            <a:r>
              <a:rPr lang="en-US" sz="900" b="0" i="0" u="none" strike="noStrike" kern="1200" baseline="0" dirty="0" smtClean="0">
                <a:solidFill>
                  <a:schemeClr val="tx1"/>
                </a:solidFill>
              </a:rPr>
              <a:t>Relationships are often viewed as being closer than they actually are, and behavior towards others can be sexually inappropriate or intentionally provocative.</a:t>
            </a:r>
          </a:p>
          <a:p>
            <a:pPr marL="171450" lvl="0" indent="-171450">
              <a:buFont typeface="Arial" panose="020B0604020202020204" pitchFamily="34" charset="0"/>
              <a:buChar char="•"/>
            </a:pPr>
            <a:r>
              <a:rPr lang="en-US" sz="900" b="1" i="0" u="none" strike="noStrike" kern="1200" baseline="0" dirty="0" smtClean="0">
                <a:solidFill>
                  <a:schemeClr val="tx1"/>
                </a:solidFill>
              </a:rPr>
              <a:t>Narcissistic personality disorder</a:t>
            </a:r>
            <a:r>
              <a:rPr lang="en-US" sz="900" b="0" i="0" u="none" strike="noStrike" kern="1200" baseline="0" dirty="0" smtClean="0">
                <a:solidFill>
                  <a:schemeClr val="tx1"/>
                </a:solidFill>
              </a:rPr>
              <a:t> is an extreme form of considering yourself unique and worthy of special treatment.</a:t>
            </a:r>
          </a:p>
          <a:p>
            <a:pPr marL="628650" lvl="1" indent="-171450">
              <a:buFont typeface="Arial" panose="020B0604020202020204" pitchFamily="34" charset="0"/>
              <a:buChar char="•"/>
            </a:pPr>
            <a:r>
              <a:rPr lang="en-US" sz="900" b="0" i="0" u="none" strike="noStrike" kern="1200" baseline="0" dirty="0" smtClean="0">
                <a:solidFill>
                  <a:schemeClr val="tx1"/>
                </a:solidFill>
              </a:rPr>
              <a:t>This can manifest as intense self-centeredness, to the point that the feelings and well-being of others are given zero consideration.</a:t>
            </a:r>
          </a:p>
          <a:p>
            <a:pPr marL="1085850" lvl="2" indent="-171450">
              <a:buFont typeface="Arial" panose="020B0604020202020204" pitchFamily="34" charset="0"/>
              <a:buChar char="•"/>
            </a:pPr>
            <a:r>
              <a:rPr lang="en-US" sz="900" b="0" i="0" u="none" strike="noStrike" kern="1200" baseline="0" dirty="0" smtClean="0">
                <a:solidFill>
                  <a:schemeClr val="tx1"/>
                </a:solidFill>
              </a:rPr>
              <a:t>It’s not unusual for people with narcissistic personality disorder to take advantage of others in order to achieve their own goals.</a:t>
            </a:r>
          </a:p>
          <a:p>
            <a:pPr marL="628650" lvl="1" indent="-171450">
              <a:buFont typeface="Arial" panose="020B0604020202020204" pitchFamily="34" charset="0"/>
              <a:buChar char="•"/>
            </a:pPr>
            <a:r>
              <a:rPr lang="en-US" sz="900" b="0" i="0" u="none" strike="noStrike" kern="1200" baseline="0" dirty="0" smtClean="0">
                <a:solidFill>
                  <a:schemeClr val="tx1"/>
                </a:solidFill>
              </a:rPr>
              <a:t>People with this condition often seek to be admired and are highly uncomfortable when sharing the limelight with others.</a:t>
            </a:r>
          </a:p>
          <a:p>
            <a:pPr marL="1085850" lvl="2" indent="-171450">
              <a:buFont typeface="Arial" panose="020B0604020202020204" pitchFamily="34" charset="0"/>
              <a:buChar char="•"/>
            </a:pPr>
            <a:r>
              <a:rPr lang="en-US" sz="900" b="0" i="0" u="none" strike="noStrike" kern="1200" baseline="0" dirty="0" smtClean="0">
                <a:solidFill>
                  <a:schemeClr val="tx1"/>
                </a:solidFill>
              </a:rPr>
              <a:t>Their behavior and attitudes can seem arrogant or highly vain.</a:t>
            </a:r>
            <a:endParaRPr lang="en-US" sz="900" b="1"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34</a:t>
            </a:fld>
            <a:endParaRPr lang="en-US" altLang="en-US" dirty="0">
              <a:solidFill>
                <a:prstClr val="black"/>
              </a:solidFill>
            </a:endParaRPr>
          </a:p>
        </p:txBody>
      </p:sp>
    </p:spTree>
    <p:extLst>
      <p:ext uri="{BB962C8B-B14F-4D97-AF65-F5344CB8AC3E}">
        <p14:creationId xmlns:p14="http://schemas.microsoft.com/office/powerpoint/2010/main" val="1367574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Jon Are Berg Jacobsen/Aftenposte/EPA/Newscom] (Cacioppo, p. 571): Anders Behring Breivik killed 8 people with a bomb before shooting another 69 people at a nearby youth camp on July 22, 2011. Police told reporters that during a reenactment of the shootings, Breivik “didn’t show any remorse.” Although we don’t know whether Breivik will be diagnosed with antisocial personality disorder, a callous lack of empathy and remorse is typical of people with this diagnosis.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Personality Disorders: 4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who are impulsive and disregard the rights of others without showing any remorse or guilt are diagnosed with </a:t>
            </a:r>
            <a:r>
              <a:rPr lang="en-US" sz="900" b="1" dirty="0" smtClean="0"/>
              <a:t>antisocial personality disorder</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Antisocial in this context does not mean shy or unsociable, but rather indicates harmful acts against (anti) others (social).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who have antisocial personalities lack impulse control and often act hastily and recklessly with little concern for the consequences of their behavior.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are irresponsible, blame others for their problems, and frequently have difficulty maintaining social relationships.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repeatedly lie and may manipulate others into doing what they want.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Such antisocial or harmful behavior has often been present since childhood or adolescence.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is one of the more common personality disorders, and men are 5 times more likely than women to be diagnosed with this disorder.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antisocial personality disorder are more often sent to prison than to treatment.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this does not mean that all criminals have antisocial personality disorder.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antisocial behavior is highly correlated with delinquency and criminal behavior, not all criminals are antisocial.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of the key features distinguishing the two is the lack of remorse and guilt for one’s actions.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person can commit armed robbery yet afterward regret his actions.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antisocial person does not experience such regret or remorse.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antisocial personality disorder may not be violent.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may be “con artists,” and more of them may live outside prison than in it.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may function successfully in business, politics, or entertainment</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What causes antisocial personality disorder?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research suggests biological factors.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Twin studies, adoption studies, and family studies support a genetic influence.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 research suggests low levels of the neurotransmitter serotonin, deficits in brain areas that control impulsivity, attention, and decision making, elevated levels of the hormone testosterone,</a:t>
            </a:r>
            <a:r>
              <a:rPr lang="en-US" sz="900" b="0" baseline="0" dirty="0" smtClean="0"/>
              <a:t> </a:t>
            </a:r>
            <a:r>
              <a:rPr lang="en-US" sz="900" b="0" dirty="0" smtClean="0"/>
              <a:t>and low arousal of the nervous system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psychological and social variables cannot be ruled out.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antisocial personality disorder often experience conflict-filled childhoods.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Their parents may be neglectful, inconsistent in discipline, harsh, hostile, or less warm.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a result, they often learn to expect such treatment from others and adopt a mistrustful and aggressive stance toward others.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all likelihood, a complex interplay between genes and the environment best explains the development of antisocial personality disorder.</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35</a:t>
            </a:fld>
            <a:endParaRPr lang="en-US" altLang="en-US" dirty="0">
              <a:solidFill>
                <a:prstClr val="black"/>
              </a:solidFill>
            </a:endParaRPr>
          </a:p>
        </p:txBody>
      </p:sp>
    </p:spTree>
    <p:extLst>
      <p:ext uri="{BB962C8B-B14F-4D97-AF65-F5344CB8AC3E}">
        <p14:creationId xmlns:p14="http://schemas.microsoft.com/office/powerpoint/2010/main" val="2310313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1200" b="0" i="0" u="none" strike="noStrike" kern="1200" baseline="0" dirty="0" smtClean="0">
                <a:solidFill>
                  <a:schemeClr val="tx1"/>
                </a:solidFill>
                <a:latin typeface="+mn-lt"/>
                <a:ea typeface="MS PGothic" panose="020B0600070205080204" pitchFamily="34" charset="-128"/>
                <a:cs typeface="+mn-cs"/>
              </a:rPr>
              <a:t>© Dr. P. </a:t>
            </a:r>
            <a:r>
              <a:rPr lang="en-US" sz="1200" b="0" i="0" u="none" strike="noStrike" kern="1200" baseline="0" dirty="0" err="1" smtClean="0">
                <a:solidFill>
                  <a:schemeClr val="tx1"/>
                </a:solidFill>
                <a:latin typeface="+mn-lt"/>
                <a:ea typeface="MS PGothic" panose="020B0600070205080204" pitchFamily="34" charset="-128"/>
                <a:cs typeface="+mn-cs"/>
              </a:rPr>
              <a:t>Marazzi</a:t>
            </a:r>
            <a:r>
              <a:rPr lang="en-US" sz="1200" b="0" i="0" u="none" strike="noStrike" kern="1200" baseline="0" dirty="0" smtClean="0">
                <a:solidFill>
                  <a:schemeClr val="tx1"/>
                </a:solidFill>
                <a:latin typeface="+mn-lt"/>
                <a:ea typeface="MS PGothic" panose="020B0600070205080204" pitchFamily="34" charset="-128"/>
                <a:cs typeface="+mn-cs"/>
              </a:rPr>
              <a:t>/SPL/Photo Researchers, Inc.</a:t>
            </a:r>
            <a:r>
              <a:rPr lang="en-US" sz="900" b="0" dirty="0" smtClean="0"/>
              <a:t>] (Barlow, p. 462): Borderline personality disorder is often accompanied by self-mutilation.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Personality Disorders: 5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Borderline personality disorder </a:t>
            </a:r>
            <a:r>
              <a:rPr lang="en-US" sz="900" b="0" dirty="0" smtClean="0"/>
              <a:t>(BPD) is characterized by instability in moods,  interpersonal relationships, self-image, and behavior.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key feature of instability often disrupts people’s relationships, career, and identity.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Their unstable emotions result in intense bouts of anger, depression, or anxiety that may occur for hours or for a day.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Their unstable self-concepts are reflected in extreme insecurity at some times and exaggerated feelings of importance at other times.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instability may prompt frequent changes in goals, jobs, friendships, and values because people with borderline personalities lack a clear definition of themselves.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have little idea of who they are.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Their interpersonal relationships are also characterized by instability.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may admire, idealize, and cling to loved ones at first; but when conflict occurs, feelings of abandonment and rejection surface, and their feelings quickly turn to anger and dislike.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then seek out new friends or loved ones, and the cycle repeats itself.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this disorder often feel unworthy, bad, or empty inside.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times of extreme insecurity and depression, self-injury and suicide attempts are common</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BPD are often diagnosed with other mental health disorders such as major depression, substance-related disorder, or anxiety.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is estimated that approximately 2%–6% of the population could be diagnosed with BPD at some point in their lives, and it is diagnosed slightly more often in young women than in men.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Extensive mental health services are often needed to treat people with BPD.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Research on the causes of BPD has focused on biopsychosocial factors.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Low levels of serotonin are related to impulsive behaviors.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Difficulty in regulating emotions may be related to abnormal brain functioning .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many people with BPD report a history of adverse life events such as abuse or neglect, making environment a probable factor.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in one study, a large percentage of patients with BPD had reported being sexually abused.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Such social stressors may impede normal attachment patterns, identity development, and the ability to express appropriate emotions.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36</a:t>
            </a:fld>
            <a:endParaRPr lang="en-US" altLang="en-US" dirty="0">
              <a:solidFill>
                <a:prstClr val="black"/>
              </a:solidFill>
            </a:endParaRPr>
          </a:p>
        </p:txBody>
      </p:sp>
    </p:spTree>
    <p:extLst>
      <p:ext uri="{BB962C8B-B14F-4D97-AF65-F5344CB8AC3E}">
        <p14:creationId xmlns:p14="http://schemas.microsoft.com/office/powerpoint/2010/main" val="2310313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(Sue, p. 472)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Personality Disorders: 6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r>
              <a:rPr lang="en-US" sz="900" b="0" i="0" u="none" strike="noStrike" kern="1200" baseline="0" dirty="0" smtClean="0">
                <a:solidFill>
                  <a:schemeClr val="tx1"/>
                </a:solidFill>
              </a:rPr>
              <a:t>The remaining cluster of personality disorders is characterized by anxious or fearful behaviors. This category includes the </a:t>
            </a:r>
            <a:r>
              <a:rPr lang="en-US" sz="900" b="0" i="1" u="none" strike="noStrike" kern="1200" baseline="0" dirty="0" smtClean="0">
                <a:solidFill>
                  <a:schemeClr val="tx1"/>
                </a:solidFill>
              </a:rPr>
              <a:t>avoidant, dependent</a:t>
            </a:r>
            <a:r>
              <a:rPr lang="en-US" sz="900" b="0" i="0" u="none" strike="noStrike" kern="1200" baseline="0" dirty="0" smtClean="0">
                <a:solidFill>
                  <a:schemeClr val="tx1"/>
                </a:solidFill>
              </a:rPr>
              <a:t>, and </a:t>
            </a:r>
            <a:r>
              <a:rPr lang="en-US" sz="900" b="0" i="1" u="none" strike="noStrike" kern="1200" baseline="0" dirty="0" smtClean="0">
                <a:solidFill>
                  <a:schemeClr val="tx1"/>
                </a:solidFill>
              </a:rPr>
              <a:t>obsessive-compulsive</a:t>
            </a:r>
          </a:p>
          <a:p>
            <a:r>
              <a:rPr lang="en-US" sz="900" b="0" i="0" u="none" strike="noStrike" kern="1200" baseline="0" dirty="0" smtClean="0">
                <a:solidFill>
                  <a:schemeClr val="tx1"/>
                </a:solidFill>
              </a:rPr>
              <a:t>personality disorders.</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The essential features of </a:t>
            </a:r>
            <a:r>
              <a:rPr lang="en-US" sz="900" b="1" i="0" u="none" strike="noStrike" kern="1200" baseline="0" dirty="0" smtClean="0">
                <a:solidFill>
                  <a:schemeClr val="tx1"/>
                </a:solidFill>
              </a:rPr>
              <a:t>avoidant personality disorder </a:t>
            </a:r>
            <a:r>
              <a:rPr lang="en-US" sz="900" b="0" i="0" u="none" strike="noStrike" kern="1200" baseline="0" dirty="0" smtClean="0">
                <a:solidFill>
                  <a:schemeClr val="tx1"/>
                </a:solidFill>
              </a:rPr>
              <a:t>are a “pervasive pattern of social inhibition, feelings of inadequacy, and hypersensitivity to negative evaluation” (APA, 2013, p. 672). As in Deb’s situation, fear of rejection and humiliation produce a reluctance to enter into social relationships. People with this disorder tend to have a negative sense of self, low self-esteem, and a strong sense of inadequacy. They tend to avoid social situations and relationships and are often socially inept, shy, and withdrawn. They fear humiliation, are overly sensitive to criticism, blame themselves for things that go wrong, and seem to find little pleasure in life.</a:t>
            </a:r>
          </a:p>
          <a:p>
            <a:pPr marL="171450" indent="-171450">
              <a:buFont typeface="Arial" panose="020B0604020202020204" pitchFamily="34" charset="0"/>
              <a:buChar cha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1" i="0" u="none" strike="noStrike" kern="1200" baseline="0" dirty="0" smtClean="0">
                <a:solidFill>
                  <a:schemeClr val="tx1"/>
                </a:solidFill>
              </a:rPr>
              <a:t>Dependent personality disorder </a:t>
            </a:r>
            <a:r>
              <a:rPr lang="en-US" sz="900" b="0" i="0" u="none" strike="noStrike" kern="1200" baseline="0" dirty="0" smtClean="0">
                <a:solidFill>
                  <a:schemeClr val="tx1"/>
                </a:solidFill>
              </a:rPr>
              <a:t>is a condition in which an individual shows a “pervasive and excessive need to be taken care of that leads to submissive and clinging behavior and fear of separation” (APA, 2013, p. 675).</a:t>
            </a:r>
          </a:p>
          <a:p>
            <a:pPr marL="171450" indent="-171450">
              <a:buFont typeface="Arial" panose="020B0604020202020204" pitchFamily="34" charset="0"/>
              <a:buChar cha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1" i="0" u="none" strike="noStrike" kern="1200" baseline="0" dirty="0" smtClean="0">
                <a:solidFill>
                  <a:schemeClr val="tx1"/>
                </a:solidFill>
              </a:rPr>
              <a:t>Obsessive-compulsive personality disorder (OCPD) </a:t>
            </a:r>
            <a:r>
              <a:rPr lang="en-US" sz="900" b="0" i="0" u="none" strike="noStrike" kern="1200" baseline="0" dirty="0" smtClean="0">
                <a:solidFill>
                  <a:schemeClr val="tx1"/>
                </a:solidFill>
              </a:rPr>
              <a:t>involves a “pervasive pattern of preoccupation with orderliness, perfectionism, and mental and interpersonal control, at the expense of flexibility, openness, and efficiency” (APA, 2013, p. 676). The person’s preoccupation with details and rules leads to an inability to see the big picture. There is a heightened focus on being in control over aspects of one’s own life and one’s emotions; additionally, there is a strong devotion to minor details and a need to control other people. Individuals with OCPD lack flexibility and their rigid behaviors can significantly impair their occupational and social functioning and affect their quality of life (Pinto, Steinglass, Greene, Weber, &amp; Simpson, 2013).</a:t>
            </a:r>
          </a:p>
          <a:p>
            <a:pPr marL="628650" lvl="1" indent="-171450">
              <a:buFont typeface="Arial" panose="020B0604020202020204" pitchFamily="34" charset="0"/>
              <a:buChar char="•"/>
            </a:pPr>
            <a:r>
              <a:rPr lang="en-US" sz="900" b="0" i="0" u="none" strike="noStrike" kern="1200" baseline="0" dirty="0" smtClean="0">
                <a:solidFill>
                  <a:schemeClr val="tx1"/>
                </a:solidFill>
              </a:rPr>
              <a:t>OCPD is distinct from obsessive-compulsive disorder (OCD), discussed in Chapter 5. The two disorders have similar names, but their clinical manifestations are quite different. Individuals with OCD experience unwanted intrusive thoughts orurges that cause significant distress. On the other hand, OCPD is a pervasive personality and character disturbance. People with OCPD genuinely see their way of functioning as the correct way. They relate to the world though a lens incorporating their own strict standards.</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37</a:t>
            </a:fld>
            <a:endParaRPr lang="en-US" altLang="en-US" dirty="0">
              <a:solidFill>
                <a:prstClr val="black"/>
              </a:solidFill>
            </a:endParaRPr>
          </a:p>
        </p:txBody>
      </p:sp>
    </p:spTree>
    <p:extLst>
      <p:ext uri="{BB962C8B-B14F-4D97-AF65-F5344CB8AC3E}">
        <p14:creationId xmlns:p14="http://schemas.microsoft.com/office/powerpoint/2010/main" val="2901341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2014] (Sue, Figure 15.3, p. 497)</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Personality Disorders: 7 of 7</a:t>
            </a:r>
          </a:p>
          <a:p>
            <a:endParaRPr lang="en-US" sz="900" b="0" i="0" u="none" strike="noStrike" kern="1200" baseline="0" dirty="0" smtClean="0">
              <a:solidFill>
                <a:schemeClr val="tx1"/>
              </a:solidFill>
            </a:endParaRPr>
          </a:p>
          <a:p>
            <a:r>
              <a:rPr lang="en-US" sz="900" b="0" i="0" u="none" strike="noStrike" kern="1200" baseline="0" dirty="0" smtClean="0">
                <a:solidFill>
                  <a:schemeClr val="tx1"/>
                </a:solidFill>
              </a:rPr>
              <a:t>Figure 15.3 Two Paths to Personality Disorder Diagnosis Using the DSM-5 Alternative Model</a:t>
            </a:r>
          </a:p>
          <a:p>
            <a:endParaRPr lang="en-US" sz="900" b="0" i="0" u="none" strike="noStrike" kern="1200" baseline="0" dirty="0" smtClean="0">
              <a:solidFill>
                <a:schemeClr val="tx1"/>
              </a:solidFill>
            </a:endParaRPr>
          </a:p>
          <a:p>
            <a:r>
              <a:rPr lang="en-US" sz="900" b="0" i="0" u="none" strike="noStrike" kern="1200" baseline="0" dirty="0" smtClean="0">
                <a:solidFill>
                  <a:schemeClr val="tx1"/>
                </a:solidFill>
              </a:rPr>
              <a:t>With the DSM-5 alternative personality model, a diagnosis of personality disorder can be made through two different routes:</a:t>
            </a:r>
          </a:p>
          <a:p>
            <a:r>
              <a:rPr lang="en-US" sz="900" b="0" i="0" u="none" strike="noStrike" kern="1200" baseline="0" dirty="0" smtClean="0">
                <a:solidFill>
                  <a:schemeClr val="tx1"/>
                </a:solidFill>
              </a:rPr>
              <a:t>1. evidence that the client’s pattern of personality traits matches characteristics from one of six specific personality disorder types (antisocial, avoidant, borderline,</a:t>
            </a:r>
          </a:p>
          <a:p>
            <a:r>
              <a:rPr lang="en-US" sz="900" b="0" i="0" u="none" strike="noStrike" kern="1200" baseline="0" dirty="0" smtClean="0">
                <a:solidFill>
                  <a:schemeClr val="tx1"/>
                </a:solidFill>
              </a:rPr>
              <a:t>narcissistic, obsessive-compulsive, or schizotypal); </a:t>
            </a:r>
            <a:r>
              <a:rPr lang="en-US" sz="900" b="0" i="1" u="none" strike="noStrike" kern="1200" baseline="0" dirty="0" smtClean="0">
                <a:solidFill>
                  <a:schemeClr val="tx1"/>
                </a:solidFill>
              </a:rPr>
              <a:t>or</a:t>
            </a:r>
          </a:p>
          <a:p>
            <a:r>
              <a:rPr lang="en-US" sz="900" b="0" i="0" u="none" strike="noStrike" kern="1200" baseline="0" dirty="0" smtClean="0">
                <a:solidFill>
                  <a:schemeClr val="tx1"/>
                </a:solidFill>
              </a:rPr>
              <a:t>2. evidence of at least moderate impairment in two key domains of personality functioning (identity, self-direction, empathy, or intimacy) combined with</a:t>
            </a:r>
          </a:p>
          <a:p>
            <a:r>
              <a:rPr lang="en-US" sz="900" b="0" i="0" u="none" strike="noStrike" kern="1200" baseline="0" dirty="0" smtClean="0">
                <a:solidFill>
                  <a:schemeClr val="tx1"/>
                </a:solidFill>
              </a:rPr>
              <a:t>certain specific pathological personality traits.</a:t>
            </a:r>
          </a:p>
          <a:p>
            <a:endParaRPr lang="en-US" sz="900" b="0" i="0" u="none" strike="noStrike" kern="1200" baseline="0" dirty="0" smtClean="0">
              <a:solidFill>
                <a:schemeClr val="tx1"/>
              </a:solidFill>
            </a:endParaRPr>
          </a:p>
          <a:p>
            <a:r>
              <a:rPr lang="en-US" sz="900" b="0" i="0" u="none" strike="noStrike" kern="1200" baseline="0" dirty="0" smtClean="0">
                <a:solidFill>
                  <a:schemeClr val="tx1"/>
                </a:solidFill>
              </a:rPr>
              <a:t>With both routes, the personality disorder or descriptive personality traits must be pathological and result in at least moderate impairment in personal or interpersonal</a:t>
            </a:r>
          </a:p>
          <a:p>
            <a:r>
              <a:rPr lang="en-US" sz="900" b="0" i="0" u="none" strike="noStrike" kern="1200" baseline="0" dirty="0" smtClean="0">
                <a:solidFill>
                  <a:schemeClr val="tx1"/>
                </a:solidFill>
              </a:rPr>
              <a:t>functioning. When using the DSM-5 alternative system to diagnose a personality disorder, clinicians first ask the following questions: Does the person have impairment in personality functioning? If so, how severe is the impairment? To answer these questions, the clinician begins by carefully assessing four key areas related to personal and interpersonal personality functioning:</a:t>
            </a:r>
          </a:p>
          <a:p>
            <a:pPr marL="171450" indent="-171450">
              <a:buFont typeface="Arial" panose="020B0604020202020204" pitchFamily="34" charset="0"/>
              <a:buChar char="•"/>
            </a:pPr>
            <a:r>
              <a:rPr lang="en-US" sz="900" b="0" i="1" u="none" strike="noStrike" kern="1200" baseline="0" dirty="0" smtClean="0">
                <a:solidFill>
                  <a:schemeClr val="tx1"/>
                </a:solidFill>
              </a:rPr>
              <a:t>Identity</a:t>
            </a:r>
            <a:r>
              <a:rPr lang="en-US" sz="900" b="0" i="0" u="none" strike="noStrike" kern="1200" baseline="0" dirty="0" smtClean="0">
                <a:solidFill>
                  <a:schemeClr val="tx1"/>
                </a:solidFill>
              </a:rPr>
              <a:t>—sense of personal uniqueness, with clear boundaries between oneself and others; capacity to regulate one’s emotions; accurate self-appraisal and stable self-esteem</a:t>
            </a:r>
          </a:p>
          <a:p>
            <a:pPr marL="171450" indent="-171450">
              <a:buFont typeface="Arial" panose="020B0604020202020204" pitchFamily="34" charset="0"/>
              <a:buChar char="•"/>
            </a:pPr>
            <a:r>
              <a:rPr lang="en-US" sz="900" b="0" i="1" u="none" strike="noStrike" kern="1200" baseline="0" dirty="0" smtClean="0">
                <a:solidFill>
                  <a:schemeClr val="tx1"/>
                </a:solidFill>
              </a:rPr>
              <a:t>Self-direction</a:t>
            </a:r>
            <a:r>
              <a:rPr lang="en-US" sz="900" b="0" i="0" u="none" strike="noStrike" kern="1200" baseline="0" dirty="0" smtClean="0">
                <a:solidFill>
                  <a:schemeClr val="tx1"/>
                </a:solidFill>
              </a:rPr>
              <a:t>—focus on meaningful goals, using self-reflection and positive standards of behavior</a:t>
            </a:r>
          </a:p>
          <a:p>
            <a:pPr marL="171450" indent="-171450">
              <a:buFont typeface="Arial" panose="020B0604020202020204" pitchFamily="34" charset="0"/>
              <a:buChar char="•"/>
            </a:pPr>
            <a:r>
              <a:rPr lang="en-US" sz="900" b="0" i="1" u="none" strike="noStrike" kern="1200" baseline="0" dirty="0" smtClean="0">
                <a:solidFill>
                  <a:schemeClr val="tx1"/>
                </a:solidFill>
              </a:rPr>
              <a:t>Empathy</a:t>
            </a:r>
            <a:r>
              <a:rPr lang="en-US" sz="900" b="0" i="0" u="none" strike="noStrike" kern="1200" baseline="0" dirty="0" smtClean="0">
                <a:solidFill>
                  <a:schemeClr val="tx1"/>
                </a:solidFill>
              </a:rPr>
              <a:t>—understanding of and tolerance for others’ feelings and perspectives; comprehension of the effects of one’s behavior on others</a:t>
            </a:r>
          </a:p>
          <a:p>
            <a:pPr marL="171450" indent="-171450">
              <a:buFont typeface="Arial" panose="020B0604020202020204" pitchFamily="34" charset="0"/>
              <a:buChar char="•"/>
            </a:pPr>
            <a:r>
              <a:rPr lang="en-US" sz="900" b="0" i="1" u="none" strike="noStrike" kern="1200" baseline="0" dirty="0" smtClean="0">
                <a:solidFill>
                  <a:schemeClr val="tx1"/>
                </a:solidFill>
              </a:rPr>
              <a:t>Intimacy</a:t>
            </a:r>
            <a:r>
              <a:rPr lang="en-US" sz="900" b="0" i="0" u="none" strike="noStrike" kern="1200" baseline="0" dirty="0" smtClean="0">
                <a:solidFill>
                  <a:schemeClr val="tx1"/>
                </a:solidFill>
              </a:rPr>
              <a:t>—capacity and desire for interpersonal closeness and deep connection with others; respectful interpersonal behavior</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38</a:t>
            </a:fld>
            <a:endParaRPr lang="en-US" altLang="en-US" dirty="0">
              <a:solidFill>
                <a:prstClr val="black"/>
              </a:solidFill>
            </a:endParaRPr>
          </a:p>
        </p:txBody>
      </p:sp>
    </p:spTree>
    <p:extLst>
      <p:ext uri="{BB962C8B-B14F-4D97-AF65-F5344CB8AC3E}">
        <p14:creationId xmlns:p14="http://schemas.microsoft.com/office/powerpoint/2010/main" val="338599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Britt Erlanson/The Image Bank/Getty Images] (Mash/Wolfe, p. 234)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Disorders of Childhood 1 of 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Sitting through a class lesson is hard for a child with ADHD. ADHD has no distinct physical symptoms that can be seen in an x-ray or a lab test. It can only be identified by characteristic behaviors that vary considerably from child to child. As we shall discuss, ADHD has become a blanket term used to describe several different patterns of behavior that likely have different causes.</a:t>
            </a:r>
            <a:endParaRPr lang="en-US" sz="900" dirty="0" smtClean="0"/>
          </a:p>
          <a:p>
            <a:pPr marL="0" lvl="0" indent="-228600">
              <a:buFont typeface="Arial" panose="020B0604020202020204" pitchFamily="34" charset="0"/>
              <a:buNone/>
            </a:pPr>
            <a:endParaRPr lang="en-US" sz="900" dirty="0" smtClean="0"/>
          </a:p>
          <a:p>
            <a:pPr marL="0" lvl="0" indent="-228600">
              <a:buFont typeface="Arial" panose="020B0604020202020204" pitchFamily="34" charset="0"/>
              <a:buNone/>
            </a:pPr>
            <a:r>
              <a:rPr lang="en-US" sz="900" dirty="0" smtClean="0"/>
              <a:t>This section covers:</a:t>
            </a:r>
          </a:p>
          <a:p>
            <a:pPr marL="457200" lvl="1" indent="-228600">
              <a:buFont typeface="Arial" panose="020B0604020202020204" pitchFamily="34" charset="0"/>
              <a:buChar char="•"/>
            </a:pPr>
            <a:r>
              <a:rPr lang="en-US" sz="900" dirty="0" smtClean="0"/>
              <a:t>Autism spectrum disorder</a:t>
            </a:r>
          </a:p>
          <a:p>
            <a:pPr marL="457200" lvl="1" indent="-228600">
              <a:buFont typeface="Arial" panose="020B0604020202020204" pitchFamily="34" charset="0"/>
              <a:buChar char="•"/>
            </a:pPr>
            <a:r>
              <a:rPr lang="en-US" sz="900" dirty="0" smtClean="0"/>
              <a:t>Attention deficit hyperactivity disorder</a:t>
            </a:r>
          </a:p>
          <a:p>
            <a:pPr marL="457200"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39</a:t>
            </a:fld>
            <a:endParaRPr lang="en-US" altLang="en-US" dirty="0"/>
          </a:p>
        </p:txBody>
      </p:sp>
    </p:spTree>
    <p:extLst>
      <p:ext uri="{BB962C8B-B14F-4D97-AF65-F5344CB8AC3E}">
        <p14:creationId xmlns:p14="http://schemas.microsoft.com/office/powerpoint/2010/main" val="380812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Source: National Comorbidity Survey Replication data, Table 1. Updated 2007. http://www.hcp.med.harvard.edu/ncs]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Abnormal Behavior 4 of 8</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dirty="0" smtClean="0"/>
              <a:t>In 2010, there were an estimated 20% of Americans 18 and older with a mental health disorder in the past year. </a:t>
            </a:r>
          </a:p>
          <a:p>
            <a:pPr marL="628650" lvl="1" indent="-171450">
              <a:buFont typeface="Arial" panose="020B0604020202020204" pitchFamily="34" charset="0"/>
              <a:buChar char="•"/>
            </a:pPr>
            <a:r>
              <a:rPr lang="en-US" sz="900" b="1" dirty="0" smtClean="0"/>
              <a:t>Lifetime prevalence </a:t>
            </a:r>
            <a:r>
              <a:rPr lang="en-US" sz="900" dirty="0" smtClean="0"/>
              <a:t>estimates are quite a bit higher, with more than half of U.S. adults meeting the criteria for a mental health disorder at some time in their lives </a:t>
            </a:r>
          </a:p>
          <a:p>
            <a:pPr marL="628650" lvl="1" indent="-171450">
              <a:buFont typeface="Arial" panose="020B0604020202020204" pitchFamily="34" charset="0"/>
              <a:buChar char="•"/>
            </a:pPr>
            <a:r>
              <a:rPr lang="en-US" sz="900" dirty="0" smtClean="0"/>
              <a:t>And yet, this may be a conservative estimate as many people who have difficulty functioning may not want or have access to mental health services.</a:t>
            </a:r>
          </a:p>
          <a:p>
            <a:pPr marL="171450" indent="-171450">
              <a:buFont typeface="Arial" panose="020B0604020202020204" pitchFamily="34" charset="0"/>
              <a:buChar char="•"/>
            </a:pPr>
            <a:r>
              <a:rPr lang="en-US" sz="900" dirty="0" smtClean="0"/>
              <a:t>Mental health disorders are the leading cause of </a:t>
            </a:r>
            <a:r>
              <a:rPr lang="en-US" sz="900" b="1" dirty="0" smtClean="0"/>
              <a:t>disability</a:t>
            </a:r>
            <a:r>
              <a:rPr lang="en-US" sz="900" dirty="0" smtClean="0"/>
              <a:t> in the United States and Canada for people between the ages of 15 and 44</a:t>
            </a:r>
          </a:p>
          <a:p>
            <a:pPr marL="628650" lvl="1" indent="-171450">
              <a:buFont typeface="Arial" panose="020B0604020202020204" pitchFamily="34" charset="0"/>
              <a:buChar char="•"/>
            </a:pPr>
            <a:r>
              <a:rPr lang="en-US" sz="900" dirty="0" smtClean="0"/>
              <a:t>Although there is little overall gender difference in the lifetime risk of a mental health disorder, adult females were more likely than adult males to have both any mental health disorder (23% vs. 16.8%) and a serious mental health disorder (6.5% vs. 3.4%) in the last year </a:t>
            </a:r>
          </a:p>
          <a:p>
            <a:pPr marL="628650" lvl="1" indent="-171450">
              <a:buFont typeface="Arial" panose="020B0604020202020204" pitchFamily="34" charset="0"/>
              <a:buChar char="•"/>
            </a:pPr>
            <a:r>
              <a:rPr lang="en-US" sz="900" dirty="0" smtClean="0"/>
              <a:t>Moreover, males and females do show differences in the types of mental health disorders they are more likely to experience </a:t>
            </a:r>
          </a:p>
          <a:p>
            <a:pPr marL="171450" indent="-171450">
              <a:buFont typeface="Arial" panose="020B0604020202020204" pitchFamily="34" charset="0"/>
              <a:buChar char="•"/>
            </a:pPr>
            <a:r>
              <a:rPr lang="en-US" sz="900" dirty="0" smtClean="0"/>
              <a:t>Rates of mental illness also have risen dramatically in the last 10–15 years among high school and college students</a:t>
            </a:r>
          </a:p>
          <a:p>
            <a:pPr marL="628650" lvl="1" indent="-171450">
              <a:buFont typeface="Arial" panose="020B0604020202020204" pitchFamily="34" charset="0"/>
              <a:buChar char="•"/>
            </a:pPr>
            <a:r>
              <a:rPr lang="en-US" sz="900" dirty="0" smtClean="0"/>
              <a:t>College mental health counseling is on the rise, and suicide is the third leading cause of death among those aged 15–24</a:t>
            </a:r>
          </a:p>
          <a:p>
            <a:pPr marL="628650" lvl="1" indent="-171450">
              <a:buFont typeface="Arial" panose="020B0604020202020204" pitchFamily="34" charset="0"/>
              <a:buChar char="•"/>
            </a:pPr>
            <a:r>
              <a:rPr lang="en-US" sz="900" dirty="0" smtClean="0"/>
              <a:t>Self-rated emotional health for first-year college students is at its lowest level since it was first assessed 25 years ago</a:t>
            </a:r>
          </a:p>
          <a:p>
            <a:pPr marL="628650" lvl="1" indent="-171450">
              <a:buFont typeface="Arial" panose="020B0604020202020204" pitchFamily="34" charset="0"/>
              <a:buChar char="•"/>
            </a:pPr>
            <a:r>
              <a:rPr lang="en-US" sz="900" dirty="0" smtClean="0"/>
              <a:t>Data from national surveys indicate that 22% of U.S. teens were likely to experience a mental health disorder with severe  impairment or distress at some time in their lives</a:t>
            </a:r>
          </a:p>
          <a:p>
            <a:pPr marL="171450" indent="-171450">
              <a:buFont typeface="Arial" panose="020B0604020202020204" pitchFamily="34" charset="0"/>
              <a:buChar char="•"/>
            </a:pPr>
            <a:r>
              <a:rPr lang="en-US" sz="900" dirty="0" smtClean="0"/>
              <a:t>Does this mean that our society today is more likely to be psychologically distressed? Not necessarily. </a:t>
            </a:r>
          </a:p>
          <a:p>
            <a:pPr marL="628650" lvl="1" indent="-171450">
              <a:buFont typeface="Arial" panose="020B0604020202020204" pitchFamily="34" charset="0"/>
              <a:buChar char="•"/>
            </a:pPr>
            <a:r>
              <a:rPr lang="en-US" sz="900" dirty="0" smtClean="0"/>
              <a:t>Over the past several decades, much has changed in our understanding and assessment of mental health. </a:t>
            </a:r>
          </a:p>
          <a:p>
            <a:pPr marL="628650" lvl="1" indent="-171450">
              <a:buFont typeface="Arial" panose="020B0604020202020204" pitchFamily="34" charset="0"/>
              <a:buChar char="•"/>
            </a:pPr>
            <a:r>
              <a:rPr lang="en-US" sz="900" dirty="0" smtClean="0"/>
              <a:t>Public awareness of mental health disorders has increased, and methods for assessing mental illness have improved dramatically. </a:t>
            </a:r>
          </a:p>
          <a:p>
            <a:pPr marL="628650" lvl="1" indent="-171450">
              <a:buFont typeface="Arial" panose="020B0604020202020204" pitchFamily="34" charset="0"/>
              <a:buChar char="•"/>
            </a:pPr>
            <a:r>
              <a:rPr lang="en-US" sz="900" dirty="0" smtClean="0"/>
              <a:t>Mental health services are more open to people, and the stigma surrounding mental illness is less today than it was in previous decades, so that people may be less reluctant to seek treatment. </a:t>
            </a:r>
          </a:p>
          <a:p>
            <a:pPr marL="628650" lvl="1" indent="-171450">
              <a:buFont typeface="Arial" panose="020B0604020202020204" pitchFamily="34" charset="0"/>
              <a:buChar char="•"/>
            </a:pPr>
            <a:r>
              <a:rPr lang="en-US" sz="900" dirty="0" smtClean="0"/>
              <a:t>Consequently, it is likely that you or someone close to you will at some time experience a mental health disorder. </a:t>
            </a:r>
          </a:p>
          <a:p>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M. Scott Brauer/Alamy</a:t>
            </a:r>
            <a:r>
              <a:rPr lang="en-US" sz="900" b="0" dirty="0" smtClean="0"/>
              <a:t>] (Mash/Wolfe, p. 157)</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Disorders of Childhood</a:t>
            </a:r>
            <a:r>
              <a:rPr lang="en-US" sz="900" b="1" kern="1200" dirty="0" smtClean="0">
                <a:solidFill>
                  <a:schemeClr val="tx1"/>
                </a:solidFill>
                <a:effectLst/>
              </a:rPr>
              <a:t> 2</a:t>
            </a:r>
            <a:r>
              <a:rPr lang="en-US" sz="900" b="1" i="0" u="none" strike="noStrike" kern="1200" baseline="0" dirty="0" smtClean="0">
                <a:solidFill>
                  <a:schemeClr val="tx1"/>
                </a:solidFill>
              </a:rPr>
              <a:t> of 3</a:t>
            </a:r>
          </a:p>
          <a:p>
            <a:r>
              <a:rPr lang="en-US" sz="900" b="0" i="0" u="none" strike="noStrike" kern="1200" baseline="0" dirty="0" smtClean="0">
                <a:solidFill>
                  <a:schemeClr val="tx1"/>
                </a:solidFill>
              </a:rPr>
              <a:t>Children with ASD behave in unusual and frequently puzzling ways, like exhibiting odd interests in the sensory aspects of the environment, atypical facial expressions,</a:t>
            </a:r>
          </a:p>
          <a:p>
            <a:r>
              <a:rPr lang="en-US" sz="900" b="0" i="0" u="none" strike="noStrike" kern="1200" baseline="0" dirty="0" smtClean="0">
                <a:solidFill>
                  <a:schemeClr val="tx1"/>
                </a:solidFill>
              </a:rPr>
              <a:t>and a lack of interest in others.</a:t>
            </a:r>
          </a:p>
          <a:p>
            <a:endParaRPr lang="en-US" sz="9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1943, psychiatrist Leo Kanner identified three major areas of disturbance in a group of children: social relatedness, communication, and ritualistic behavior.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Kanner’s observations form the basis of our current diagnostic criteria for </a:t>
            </a:r>
            <a:r>
              <a:rPr lang="en-US" sz="900" b="1" dirty="0" smtClean="0"/>
              <a:t>autism spectrum disorder</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Autism represents a spectrum because the severity of the observed deficits can vary widely from individual to individual.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Adjustment can range from relatively normal, allowing independent living, to intellectual disability, requiring living with parents or in institutional settings.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Rates of autism have been increasing rapidly over the last two decades.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2013 estimates from the Centers for Disease Control and Prevention suggest an average of 1 in 50 U.S. school children has an autism spectrum disorder diagnosis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 presence of some currently unknown environmental trigger has not been completely ruled out, it is also possible that rising prevalence rates are the result of increased awareness of the disorder among parents and health care providers, relaxed applications of the diagnostic criteria, and the increased availability of services for children with the disorder.</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Males are far more likely to be diagnosed with autism than females, possibly by a factor of 4 to 1.</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Problems with social relatedness are at the core of this disorder, regardless of the individual’s level of intelligence and adjustment.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Beginning in infancy, most children with autism do not make eye contact or take pleasure in reciprocal games like “peek-a-boo.”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Insight into the thoughts and points of view of others is particularly lacking.</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Language skills of individuals with autism can vary widely, from having no language abilities at all to delayed acquisition of language to normal skills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Even when language skills are relatively normal, individuals with autism spectrum disorder usually experience difficulty maintaining conversation with others because of their deficits in social skills.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Individuals with autism often object strenuously to changes in the environment and show a high level of repetitive, routine behavior.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Rituals may include repetitive movements, such as rocking, hand-flapping, head-banging, and twirling.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 individuals may engage in extremely limited preoccupations, such as learning all models of cars ever made by Ford.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possible source of this ritualistic behavior is a general dysfunction in sensory networks.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individuals with autism show unusually increased or decreased sensitivity to stimuli.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may be relatively insensitive to pain or cold, but very distressed by normal sound levels.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Ritualistic behavior may serve to control or override these disparate sensations.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 causes of autism remain somewhat mysterious, and probably show variable patterns from case to case, scientists are making progress.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Parental age appears to provide one risk factor, with older parents more likely than younger parents to give birth to a child with autism.</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Family and twin studies provide strong evidence that autism is influenced by genetics.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Abnormalities in cortical development might lead to unusual minicolumns, vertical arrays of neurons perpendicular to the surface of the cerebral cortex that represent the smallest processing units of the brain.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Individuals with autism have narrower and more numerous minicolumns than healthy individuals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Environmental factors undoubtedly play a part in autism.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Environ-mental factors are likely to interact with genetics, especially during sensitive periods of prenatal brain development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of the unfortunate consequences of the uncertainty surrounding the causes of autism has been the vulnerability of concerned parents seeking answers.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 paper later retracted by the British medical journal Lancet, unsubstantiated claims that the routine measles/mumps/rubella vaccination caused autism were published.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Similar controversies in the United States about a type of mercury preservative in vaccinations ensued, promoted by well-known figures such as model Jenny McCarthy and members of Congress.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weight of the scientific evidence shows that vaccinations play no part in the development of autism.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introduction</a:t>
            </a:r>
            <a:r>
              <a:rPr lang="en-US" sz="900" b="0" baseline="0" dirty="0" smtClean="0"/>
              <a:t> of the DSM-5 in 2013 led to a change in how some developmental disorders were classified.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Individuals that were previously diagnosed with Asperger’s Syndrome now fall under the umbrella of Autism Spectrum Disorder.</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Some of the diagnostic criteria used to make a diagnosis were also changed.</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These changes were implemented to produce greater consistency in how diagnoses are made and allow clinicians to better describe the specific symptoms observed.</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40</a:t>
            </a:fld>
            <a:endParaRPr lang="en-US" altLang="en-US" dirty="0">
              <a:solidFill>
                <a:prstClr val="black"/>
              </a:solidFill>
            </a:endParaRPr>
          </a:p>
        </p:txBody>
      </p:sp>
    </p:spTree>
    <p:extLst>
      <p:ext uri="{BB962C8B-B14F-4D97-AF65-F5344CB8AC3E}">
        <p14:creationId xmlns:p14="http://schemas.microsoft.com/office/powerpoint/2010/main" val="2310313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Suzanne Tucker/Shutterstock] (Cacioppo, p. 545)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Disorders of Childhood 3 of 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Attention deficit hyperactivity disorder </a:t>
            </a:r>
            <a:r>
              <a:rPr lang="en-US" sz="900" b="0" dirty="0" smtClean="0"/>
              <a:t>(ADHD) is perhaps one of the most contentious categories described in the DSM.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criteria for the disorder are difficult to distinguish from the behaviors of many typical young children.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most children diagnosed with ADHD will be treated with medication, the stakes for accurately diagnosing the condition are high indeed.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ADHD involves inattention and hyperactivity.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individuals show both inattention and hyperactivity, but a large number of inattentive people show no hyperactivity at all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core feature of inattention is the inability to maintain sustained attention, or on-task behavior, for an age-appropriate length of time.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problem is evidenced in the diagnostic criteria for inattention, such as difficulties in following instructions, in organizing and completing work, and in avoiding careless mistakes.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Children with hyperactivity express a high level of motor activity and find engaging in structured activities, such as waiting in line or sitting quietly in class, very challenging.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children are noisy, active, and boisterous, and often appear to take action without thinking it through.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Even as adults, individuals who were diagnosed with ADHD as children have more traffic accidents than people without the disorder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Many of these behaviors are seen in children who do not have any psychological disorders.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 DSM attempts to provide guidelines about making a distinction between normal and abnormal inattentiveness and hyperactivity, fewer than 40% of surveyed pediatricians reported using the DSM criteria to evaluate cases of ADHD</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Estimates of the prevalence rate for ADHD range widely in both childhood and adulthood.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survey of parents conducted by the Centers for Disease Control and Prevention found that 7.74% of children between the ages of 4 and 17 had been diagnosed with ADHD .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About 57% of these children had been treated with medication.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amounts to 4.4 million children in the United States diagnosed with ADHD, with some 2.5 million receiving medication</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National Institutes of Health concluded that “scientists are not sure what causes ADHD.”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twin and adoption studies support a significant role for genetics in the development of ADHD.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Heritability may be as high as 76%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frontal lobes may be underactive in cases of ADHD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the frontal lobes inhibit unwanted behavior, lower activity in this part of the brain may lead to hyperactivity and impulsivity.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frontal lobes, and the prefrontal areas in particular, appear to mature more slowly in children with ADHD than in healthy controls.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Peak cortical thickness, a measure of brain maturity, occurred in healthy controls around the age of 7.5 years, but not until the age of 10.5 years in children with ADHD.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caudate nucleus, part of the basal ganglia, also shows delayed development in ADHD.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White matter circuits connecting the basal ganglia and the frontal lobes appear to mature differently in people with and without ADHD.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parts of the brain implicated in ADHD, such as the prefrontal cortex and the basal ganglia, feature large amounts of dopamine activity.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of the medications used to treat ADHD, such as Ritalin or Adderall, act by boosting the activity of dopamine, suggesting that dopamine activity might be lower than usual in cases of ADHD</a:t>
            </a:r>
            <a:r>
              <a:rPr lang="en-US" sz="1000" b="0" dirty="0" smtClean="0"/>
              <a:t>.</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41</a:t>
            </a:fld>
            <a:endParaRPr lang="en-US" altLang="en-US" dirty="0">
              <a:solidFill>
                <a:prstClr val="black"/>
              </a:solidFill>
            </a:endParaRPr>
          </a:p>
        </p:txBody>
      </p:sp>
    </p:spTree>
    <p:extLst>
      <p:ext uri="{BB962C8B-B14F-4D97-AF65-F5344CB8AC3E}">
        <p14:creationId xmlns:p14="http://schemas.microsoft.com/office/powerpoint/2010/main" val="231031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Source: National Comorbidity Survey Replication data, Table 1. Updated 2007. http://www.hcp.med.harvard.edu/ncs]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Abnormal Behavior 5 of 8</a:t>
            </a:r>
          </a:p>
          <a:p>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dirty="0" smtClean="0"/>
              <a:t>Although there is little overall gender difference in the lifetime risk of a mental health disorder, adult females were more likely than adult males to have both any mental health disorder (23% vs. 16.8%) and a serious mental health disorder (6.5% vs. 3.4%) in the last year </a:t>
            </a:r>
          </a:p>
          <a:p>
            <a:pPr marL="628650" lvl="1" indent="-171450">
              <a:buFont typeface="Arial" panose="020B0604020202020204" pitchFamily="34" charset="0"/>
              <a:buChar char="•"/>
            </a:pPr>
            <a:r>
              <a:rPr lang="en-US" sz="900" dirty="0" smtClean="0"/>
              <a:t>Moreover, males and females do show differences in the types of mental health disorders they are more likely to experience.</a:t>
            </a:r>
          </a:p>
          <a:p>
            <a:pPr marL="1085850" lvl="2" indent="-171450">
              <a:buFont typeface="Arial" panose="020B0604020202020204" pitchFamily="34" charset="0"/>
              <a:buChar char="•"/>
            </a:pPr>
            <a:r>
              <a:rPr lang="en-US" sz="900" dirty="0" smtClean="0"/>
              <a:t>Females</a:t>
            </a:r>
            <a:r>
              <a:rPr lang="en-US" sz="900" baseline="0" dirty="0" smtClean="0"/>
              <a:t> often have higher levels of mood and anxiety disorders.</a:t>
            </a:r>
          </a:p>
          <a:p>
            <a:pPr marL="1085850" lvl="2" indent="-171450">
              <a:buFont typeface="Arial" panose="020B0604020202020204" pitchFamily="34" charset="0"/>
              <a:buChar char="•"/>
            </a:pPr>
            <a:r>
              <a:rPr lang="en-US" sz="900" baseline="0" dirty="0" smtClean="0"/>
              <a:t>Males, on the other hand, show higher levels of certain personality disorders and substance-use disorders.</a:t>
            </a:r>
            <a:endParaRPr lang="en-US" sz="900" dirty="0" smtClean="0"/>
          </a:p>
          <a:p>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Owen Franken/Encyclopedia/Corbis] (Pastorino, p.548): Poverty and adverse environments are important sociocultural factors that must be looked at when evaluating abnormal behavior.</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Abnormal Behavior 6 of 8</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1" dirty="0" smtClean="0"/>
              <a:t>Biological theories </a:t>
            </a:r>
            <a:r>
              <a:rPr lang="en-US" sz="900" dirty="0" smtClean="0"/>
              <a:t>attribute abnormal behavior to some physical process: genetics, an imbalance in hormones or neurotransmitters, or some brain or bodily dysfunction. </a:t>
            </a:r>
          </a:p>
          <a:p>
            <a:pPr marL="628650" lvl="1" indent="-171450">
              <a:buFont typeface="Arial" panose="020B0604020202020204" pitchFamily="34" charset="0"/>
              <a:buChar char="•"/>
            </a:pPr>
            <a:r>
              <a:rPr lang="en-US" sz="900" dirty="0" smtClean="0"/>
              <a:t>The biological perspective is also known as the </a:t>
            </a:r>
            <a:r>
              <a:rPr lang="en-US" sz="900" b="1" dirty="0" smtClean="0"/>
              <a:t>medical model </a:t>
            </a:r>
            <a:r>
              <a:rPr lang="en-US" sz="900" dirty="0" smtClean="0"/>
              <a:t>because mental health disorders are viewed as similar to physical diseases. </a:t>
            </a:r>
          </a:p>
          <a:p>
            <a:pPr marL="628650" lvl="1" indent="-171450">
              <a:buFont typeface="Arial" panose="020B0604020202020204" pitchFamily="34" charset="0"/>
              <a:buChar char="•"/>
            </a:pPr>
            <a:r>
              <a:rPr lang="en-US" sz="900" dirty="0" smtClean="0"/>
              <a:t>As such, they can be diagnosed, treated, or cured in much the same way as other physical illnesses, including by prescribing medications or through surgery.</a:t>
            </a:r>
          </a:p>
          <a:p>
            <a:pPr marL="171450" lvl="0" indent="-171450">
              <a:buFont typeface="Arial" panose="020B0604020202020204" pitchFamily="34" charset="0"/>
              <a:buChar char="•"/>
            </a:pPr>
            <a:r>
              <a:rPr lang="en-US" sz="900" b="1" dirty="0" smtClean="0"/>
              <a:t>Psychological theories </a:t>
            </a:r>
            <a:r>
              <a:rPr lang="en-US" sz="900" dirty="0" smtClean="0"/>
              <a:t>attribute abnormal behavior to internal or external factors.</a:t>
            </a:r>
          </a:p>
          <a:p>
            <a:pPr marL="628650" lvl="1" indent="-171450">
              <a:buFont typeface="Arial" panose="020B0604020202020204" pitchFamily="34" charset="0"/>
              <a:buChar char="•"/>
            </a:pPr>
            <a:r>
              <a:rPr lang="en-US" sz="900" dirty="0" smtClean="0"/>
              <a:t>The </a:t>
            </a:r>
            <a:r>
              <a:rPr lang="en-US" sz="900" b="1" dirty="0" smtClean="0"/>
              <a:t>psychoanalytic perspective</a:t>
            </a:r>
            <a:r>
              <a:rPr lang="en-US" sz="900" dirty="0" smtClean="0"/>
              <a:t>. This perspective attributes abnormal behavior to unresolved unconscious conflicts. </a:t>
            </a:r>
          </a:p>
          <a:p>
            <a:pPr marL="1085850" lvl="2" indent="-171450">
              <a:buFont typeface="Arial" panose="020B0604020202020204" pitchFamily="34" charset="0"/>
              <a:buChar char="•"/>
            </a:pPr>
            <a:r>
              <a:rPr lang="en-US" sz="900" dirty="0" smtClean="0"/>
              <a:t>According to Freud, mental health disorders result from the conflict between the unconscious sexual and aggressive instinctual desires of the id and the outward demands of society. </a:t>
            </a:r>
          </a:p>
          <a:p>
            <a:pPr marL="1085850" lvl="2" indent="-171450">
              <a:buFont typeface="Arial" panose="020B0604020202020204" pitchFamily="34" charset="0"/>
              <a:buChar char="•"/>
            </a:pPr>
            <a:r>
              <a:rPr lang="en-US" sz="900" dirty="0" smtClean="0"/>
              <a:t>Newer theories, referred to as psychodynamic theories and developed by Freud’s followers such as Alfred Adler and Karen Horney, downplay the role of sexual and aggressive instincts and instead emphasize the role of the ego and interpersonal relationships in maintaining or restoring mental health. </a:t>
            </a:r>
          </a:p>
          <a:p>
            <a:pPr marL="628650" lvl="1" indent="-171450">
              <a:buFont typeface="Arial" panose="020B0604020202020204" pitchFamily="34" charset="0"/>
              <a:buChar char="•"/>
            </a:pPr>
            <a:r>
              <a:rPr lang="en-US" sz="900" dirty="0" smtClean="0"/>
              <a:t>The </a:t>
            </a:r>
            <a:r>
              <a:rPr lang="en-US" sz="900" b="1" dirty="0" smtClean="0"/>
              <a:t>social learning perspective</a:t>
            </a:r>
            <a:r>
              <a:rPr lang="en-US" sz="900" dirty="0" smtClean="0"/>
              <a:t>. Learning theorists (particularly B. F. Skinner and his successors) explain abnormal behavior as a result of the same learning processes that produce normal behavior—classical conditioning, operant conditioning, and social learning. </a:t>
            </a:r>
          </a:p>
          <a:p>
            <a:pPr marL="1085850" lvl="2" indent="-171450">
              <a:buFont typeface="Arial" panose="020B0604020202020204" pitchFamily="34" charset="0"/>
              <a:buChar char="•"/>
            </a:pPr>
            <a:r>
              <a:rPr lang="en-US" sz="900" dirty="0" smtClean="0"/>
              <a:t>A person’s responses to stimuli in the environment and the consequences of these behaviors are what lead to abnormal behavior. A person’s past learning and modeling along with current experiences can explain mental health disorders.</a:t>
            </a:r>
          </a:p>
          <a:p>
            <a:pPr marL="628650" lvl="1" indent="-171450">
              <a:buFont typeface="Arial" panose="020B0604020202020204" pitchFamily="34" charset="0"/>
              <a:buChar char="•"/>
            </a:pPr>
            <a:r>
              <a:rPr lang="en-US" sz="900" dirty="0" smtClean="0"/>
              <a:t>The </a:t>
            </a:r>
            <a:r>
              <a:rPr lang="en-US" sz="900" b="1" dirty="0" smtClean="0"/>
              <a:t>cognitive perspective</a:t>
            </a:r>
            <a:r>
              <a:rPr lang="en-US" sz="900" dirty="0" smtClean="0"/>
              <a:t>. This perspective emphasizes the role of thoughts, expectations, assumptions, and other mental processes in abnormal behavior. </a:t>
            </a:r>
          </a:p>
          <a:p>
            <a:pPr marL="1085850" lvl="2" indent="-171450">
              <a:buFont typeface="Arial" panose="020B0604020202020204" pitchFamily="34" charset="0"/>
              <a:buChar char="•"/>
            </a:pPr>
            <a:r>
              <a:rPr lang="en-US" sz="900" dirty="0" smtClean="0"/>
              <a:t>Think about the little voice inside you that comments on your behavior. </a:t>
            </a:r>
          </a:p>
          <a:p>
            <a:pPr marL="1085850" lvl="2" indent="-171450">
              <a:buFont typeface="Arial" panose="020B0604020202020204" pitchFamily="34" charset="0"/>
              <a:buChar char="•"/>
            </a:pPr>
            <a:r>
              <a:rPr lang="en-US" sz="900" dirty="0" smtClean="0"/>
              <a:t>Does it encourage you to do well, or does it criticize you for your stupidity? </a:t>
            </a:r>
          </a:p>
          <a:p>
            <a:pPr marL="1085850" lvl="2" indent="-171450">
              <a:buFont typeface="Arial" panose="020B0604020202020204" pitchFamily="34" charset="0"/>
              <a:buChar char="•"/>
            </a:pPr>
            <a:r>
              <a:rPr lang="en-US" sz="900" dirty="0" smtClean="0"/>
              <a:t>Is it possible that such internal messages influence your behavior? </a:t>
            </a:r>
          </a:p>
          <a:p>
            <a:pPr marL="1085850" lvl="2" indent="-171450">
              <a:buFont typeface="Arial" panose="020B0604020202020204" pitchFamily="34" charset="0"/>
              <a:buChar char="•"/>
            </a:pPr>
            <a:r>
              <a:rPr lang="en-US" sz="900" dirty="0" smtClean="0"/>
              <a:t>The cognitive perspective maintains that they do.</a:t>
            </a:r>
          </a:p>
          <a:p>
            <a:pPr marL="628650" lvl="1" indent="-171450">
              <a:buFont typeface="Arial" panose="020B0604020202020204" pitchFamily="34" charset="0"/>
              <a:buChar char="•"/>
            </a:pPr>
            <a:r>
              <a:rPr lang="en-US" sz="900" dirty="0" smtClean="0"/>
              <a:t>The </a:t>
            </a:r>
            <a:r>
              <a:rPr lang="en-US" sz="900" b="1" dirty="0" smtClean="0"/>
              <a:t>humanistic perspective</a:t>
            </a:r>
            <a:r>
              <a:rPr lang="en-US" sz="900" dirty="0" smtClean="0"/>
              <a:t>. Humanists like Carl Rogers see abnormal behavior as resulting from a distorted perception of the self and reality. </a:t>
            </a:r>
          </a:p>
          <a:p>
            <a:pPr marL="1085850" lvl="2" indent="-171450">
              <a:buFont typeface="Arial" panose="020B0604020202020204" pitchFamily="34" charset="0"/>
              <a:buChar char="•"/>
            </a:pPr>
            <a:r>
              <a:rPr lang="en-US" sz="900" dirty="0" smtClean="0"/>
              <a:t>When people lose touch with their personal values and their sense of self, or when they fail to fulfill their basic biological and psychological needs, they cannot attain self- actualization. </a:t>
            </a:r>
          </a:p>
          <a:p>
            <a:pPr marL="1085850" lvl="2" indent="-171450">
              <a:buFont typeface="Arial" panose="020B0604020202020204" pitchFamily="34" charset="0"/>
              <a:buChar char="•"/>
            </a:pPr>
            <a:r>
              <a:rPr lang="en-US" sz="900" dirty="0" smtClean="0"/>
              <a:t>Instead, they experience personal distress and are more likely to engage in maladaptive behavior.</a:t>
            </a:r>
          </a:p>
          <a:p>
            <a:pPr marL="171450" lvl="0" indent="-171450">
              <a:buFont typeface="Arial" panose="020B0604020202020204" pitchFamily="34" charset="0"/>
              <a:buChar char="•"/>
            </a:pPr>
            <a:r>
              <a:rPr lang="en-US" sz="900" b="1" dirty="0" smtClean="0"/>
              <a:t>Sociocultural theories </a:t>
            </a:r>
            <a:r>
              <a:rPr lang="en-US" sz="900" dirty="0" smtClean="0"/>
              <a:t>emphasize social or cultural factors that may play a role in mental health. </a:t>
            </a:r>
          </a:p>
          <a:p>
            <a:pPr marL="628650" lvl="1" indent="-171450">
              <a:buFont typeface="Arial" panose="020B0604020202020204" pitchFamily="34" charset="0"/>
              <a:buChar char="•"/>
            </a:pPr>
            <a:r>
              <a:rPr lang="en-US" sz="900" dirty="0" smtClean="0"/>
              <a:t>Such a perspective argues that internal biological and psychological processes can be understood only in the context of the larger society and culture that shape and influence people’s behavior. </a:t>
            </a:r>
          </a:p>
          <a:p>
            <a:pPr marL="628650" lvl="1" indent="-171450">
              <a:buFont typeface="Arial" panose="020B0604020202020204" pitchFamily="34" charset="0"/>
              <a:buChar char="•"/>
            </a:pPr>
            <a:r>
              <a:rPr lang="en-US" sz="900" dirty="0" smtClean="0"/>
              <a:t>Abnormal behavior, therefore, can be fully understood only when social factors such as age, race, gender, social roles, and socioeconomic status are taken into account. </a:t>
            </a:r>
          </a:p>
          <a:p>
            <a:pPr marL="628650" lvl="1" indent="-171450">
              <a:buFont typeface="Arial" panose="020B0604020202020204" pitchFamily="34" charset="0"/>
              <a:buChar char="•"/>
            </a:pPr>
            <a:r>
              <a:rPr lang="en-US" sz="900" dirty="0" smtClean="0"/>
              <a:t>In addition, social conditions such as poverty, discrimination, and environmental stressors must be looked at when evaluating abnormal behavior </a:t>
            </a:r>
          </a:p>
          <a:p>
            <a:pPr marL="171450" lvl="0" indent="-171450">
              <a:buFont typeface="Arial" panose="020B0604020202020204" pitchFamily="34" charset="0"/>
              <a:buChar char="•"/>
            </a:pPr>
            <a:r>
              <a:rPr lang="en-US" sz="900" b="1" dirty="0" smtClean="0"/>
              <a:t>Biopsychosocial perspective</a:t>
            </a:r>
            <a:r>
              <a:rPr lang="en-US" sz="900" dirty="0" smtClean="0"/>
              <a:t>. Despite decades of research, no single theory or perspective is correct. </a:t>
            </a:r>
          </a:p>
          <a:p>
            <a:pPr marL="628650" lvl="1" indent="-171450">
              <a:buFont typeface="Arial" panose="020B0604020202020204" pitchFamily="34" charset="0"/>
              <a:buChar char="•"/>
            </a:pPr>
            <a:r>
              <a:rPr lang="en-US" sz="900" dirty="0" smtClean="0"/>
              <a:t>It is only by integrating all the perspectives that our explanations of abnormality become comprehensive. </a:t>
            </a:r>
          </a:p>
          <a:p>
            <a:pPr marL="628650" lvl="1" indent="-171450">
              <a:buFont typeface="Arial" panose="020B0604020202020204" pitchFamily="34" charset="0"/>
              <a:buChar char="•"/>
            </a:pPr>
            <a:r>
              <a:rPr lang="en-US" sz="900" dirty="0" smtClean="0"/>
              <a:t>We often hear in the popular press and in television commercials that a mental health disorder such as depression or anxiety is caused by “a specific gene” or “a chemical imbalance.” </a:t>
            </a:r>
          </a:p>
          <a:p>
            <a:pPr marL="1085850" lvl="2" indent="-171450">
              <a:buFont typeface="Arial" panose="020B0604020202020204" pitchFamily="34" charset="0"/>
              <a:buChar char="•"/>
            </a:pPr>
            <a:r>
              <a:rPr lang="en-US" sz="900" dirty="0" smtClean="0"/>
              <a:t>But such reports are too simplistic to explain the complexity of mental illness. </a:t>
            </a:r>
          </a:p>
          <a:p>
            <a:pPr marL="628650" lvl="1" indent="-171450">
              <a:buFont typeface="Arial" panose="020B0604020202020204" pitchFamily="34" charset="0"/>
              <a:buChar char="•"/>
            </a:pPr>
            <a:r>
              <a:rPr lang="en-US" sz="900" dirty="0" smtClean="0"/>
              <a:t>Most mental health disorders result from a combination of biological, psychological, and social factors (hence the name of the biopsychosocial model); they do not have just one cause. </a:t>
            </a:r>
          </a:p>
          <a:p>
            <a:pPr marL="1085850" lvl="2" indent="-171450">
              <a:buFont typeface="Arial" panose="020B0604020202020204" pitchFamily="34" charset="0"/>
              <a:buChar char="•"/>
            </a:pPr>
            <a:r>
              <a:rPr lang="en-US" sz="900" dirty="0" smtClean="0"/>
              <a:t>For example, people diagnosed with major depressive disorder often show changes in brain chemistry—a biological factor. </a:t>
            </a:r>
          </a:p>
          <a:p>
            <a:pPr marL="1085850" lvl="2" indent="-171450">
              <a:buFont typeface="Arial" panose="020B0604020202020204" pitchFamily="34" charset="0"/>
              <a:buChar char="•"/>
            </a:pPr>
            <a:r>
              <a:rPr lang="en-US" sz="900" dirty="0" smtClean="0"/>
              <a:t>They also are likely to engage in a negative pattern of thinking, a psychological factor. </a:t>
            </a:r>
          </a:p>
          <a:p>
            <a:pPr marL="1085850" lvl="2" indent="-171450">
              <a:buFont typeface="Arial" panose="020B0604020202020204" pitchFamily="34" charset="0"/>
              <a:buChar char="•"/>
            </a:pPr>
            <a:r>
              <a:rPr lang="en-US" sz="900" dirty="0" smtClean="0"/>
              <a:t>In addition, major depression is more likely to be diagnosed in women—a sociocultural factor. </a:t>
            </a:r>
          </a:p>
          <a:p>
            <a:pPr marL="628650" lvl="1" indent="-171450">
              <a:buFont typeface="Arial" panose="020B0604020202020204" pitchFamily="34" charset="0"/>
              <a:buChar char="•"/>
            </a:pPr>
            <a:r>
              <a:rPr lang="en-US" sz="900" dirty="0" smtClean="0"/>
              <a:t>Current research in psychology focuses on understanding how these forces operate together, much as the pieces of a jigsaw puzzle fit together.</a:t>
            </a:r>
          </a:p>
          <a:p>
            <a:pPr marL="171450" lvl="0" indent="-171450">
              <a:buFont typeface="Arial" panose="020B0604020202020204" pitchFamily="34" charset="0"/>
              <a:buChar char="•"/>
            </a:pPr>
            <a:endParaRPr lang="en-US" sz="900" dirty="0" smtClean="0"/>
          </a:p>
          <a:p>
            <a:pPr marL="628650" lvl="1" indent="-171450">
              <a:buFont typeface="Arial" panose="020B0604020202020204" pitchFamily="34" charset="0"/>
              <a:buChar char="•"/>
            </a:pPr>
            <a:endParaRPr lang="en-US" sz="900" dirty="0" smtClean="0"/>
          </a:p>
          <a:p>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i="0" u="none" strike="noStrike" kern="1200" baseline="0" dirty="0" smtClean="0">
                <a:solidFill>
                  <a:schemeClr val="tx1"/>
                </a:solidFill>
              </a:rPr>
              <a:t>© Cengage Learning</a:t>
            </a:r>
            <a:r>
              <a:rPr lang="en-US" sz="900" b="0" dirty="0" smtClean="0"/>
              <a:t>] (Sue, Figure 2.1, p. 36): </a:t>
            </a:r>
            <a:r>
              <a:rPr lang="en-US" sz="900" b="0" i="0" u="none" strike="noStrike" kern="1200" baseline="0" dirty="0" smtClean="0">
                <a:solidFill>
                  <a:schemeClr val="tx1"/>
                </a:solidFill>
              </a:rPr>
              <a:t>The Multipath Model (Sue, </a:t>
            </a:r>
            <a:r>
              <a:rPr lang="en-US" sz="900" b="0" i="1" u="none" strike="noStrike" kern="1200" baseline="0" dirty="0" smtClean="0">
                <a:solidFill>
                  <a:schemeClr val="tx1"/>
                </a:solidFill>
              </a:rPr>
              <a:t>Abnormal Psychology</a:t>
            </a:r>
            <a:r>
              <a:rPr lang="en-US" sz="900" b="0" i="0" u="none" strike="noStrike" kern="1200" baseline="0" dirty="0" smtClean="0">
                <a:solidFill>
                  <a:schemeClr val="tx1"/>
                </a:solidFill>
              </a:rPr>
              <a:t>)</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Abnormal Behavior 7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r>
              <a:rPr lang="en-US" sz="900" b="0" i="0" u="none" strike="noStrike" kern="1200" baseline="0" dirty="0" smtClean="0">
                <a:solidFill>
                  <a:schemeClr val="tx1"/>
                </a:solidFill>
              </a:rPr>
              <a:t>The multipath model is not a theory but a way of looking at the variety and complexity of contributors to mental disorders. In some respects it is a </a:t>
            </a:r>
            <a:r>
              <a:rPr lang="en-US" sz="900" b="0" i="1" u="none" strike="noStrike" kern="1200" baseline="0" dirty="0" smtClean="0">
                <a:solidFill>
                  <a:schemeClr val="tx1"/>
                </a:solidFill>
              </a:rPr>
              <a:t>metamodel</a:t>
            </a:r>
            <a:r>
              <a:rPr lang="en-US" sz="900" b="0" i="0" u="none" strike="noStrike" kern="1200" baseline="0" dirty="0" smtClean="0">
                <a:solidFill>
                  <a:schemeClr val="tx1"/>
                </a:solidFill>
              </a:rPr>
              <a:t>, a model of models that provides an organizational framework for understanding the numerous factors that increase risk for the development of mental disorders, the complexity of potential interactions among factors, and the need to view disorders from a holistic framework.</a:t>
            </a:r>
          </a:p>
          <a:p>
            <a:endParaRPr lang="en-US" sz="900" b="0" i="0" u="none" strike="noStrike" kern="1200" baseline="0" dirty="0" smtClean="0">
              <a:solidFill>
                <a:schemeClr val="tx1"/>
              </a:solidFill>
            </a:endParaRPr>
          </a:p>
          <a:p>
            <a:r>
              <a:rPr lang="en-US" sz="900" b="0" i="0" u="none" strike="noStrike" kern="1200" baseline="0" dirty="0" smtClean="0">
                <a:solidFill>
                  <a:schemeClr val="tx1"/>
                </a:solidFill>
              </a:rPr>
              <a:t>Each dimension of the multipath model contains factors found to be important in explaining mental disorders. Reciprocal interactions involving factors within and between any of these dimensions can also influence the development of mental disorders.</a:t>
            </a:r>
          </a:p>
          <a:p>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263777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1" dirty="0" smtClean="0"/>
              <a:t>IMAGE: </a:t>
            </a:r>
            <a:r>
              <a:rPr lang="en-US" sz="900" b="0" dirty="0" smtClean="0"/>
              <a:t>Adapted from Kearney and Trull (2012)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Abnormal Behavior 8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Psychological disorders can be understood both categorically, which means that they each have their own set of distinct characteristics used for diagnosis, and as part of a continuum from normal behavior to severely disordered behavior.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Consider the following:</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Normal</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Emotions: Good alertness and positive emotional state.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Cognitions: “I’m not getting the grades I want this semester, but I’ll keep trying to do my best.”</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Behavior: Going to classes and studying for the next round of tests. Talking to professors.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Mild</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Emotions: Feeling sad or down temporarily, but not for long.</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Cognitions: “I’m struggling at school this semester. I wish I could study better, or I’ll fail.”</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Behavior: Going to classes with some trouble studying. Less contact with others.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Moderate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Emotions: Feeling sad, but a strong positive experience such as a good grade could lift mood.</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Cognitions: “These bad grades really hurt. This may set me back for a while. I’m really worried.”</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Behavior: Skipping a few classes and feeling somewhat unmotivated to study. Avoiding contact with professors and classmates.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Psychological</a:t>
            </a:r>
            <a:r>
              <a:rPr lang="en-US" sz="900" b="0" baseline="0" dirty="0" smtClean="0"/>
              <a:t> disorder – less severe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Emotions: </a:t>
            </a:r>
            <a:r>
              <a:rPr lang="en-US" sz="900" b="0" dirty="0" smtClean="0"/>
              <a:t>Intense sadness most of the day with some trouble concentrating and some loss of appetite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Cognitions: “I’m so worried about these grades that my stomach hurts. I don’t know what to do.”</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Behavior: Skipping most classes and unable to maintain eye contact with others. Strong lack of motivation.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Psychological</a:t>
            </a:r>
            <a:r>
              <a:rPr lang="en-US" sz="900" b="0" baseline="0" dirty="0" smtClean="0"/>
              <a:t> disorder – more severe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Emotions: Extreme sadness all of the time with great trouble concentrating and complete loss of appetite.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Cognitions: “These bad grades just show what a failure I am at everything. There’s no hope; I’m not doing anything today.”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Behavior: Unable to get out of bed, eat, or leave the house. Lack of energy and frequent crying.</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baseline="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2197689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Image Source/Getty Images] (Cacioppo, p. 561)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Anxiety Disorders, Trauma Disorders, and Obsessive-Compulsive and Related Disorders 1 of 8</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Generalized</a:t>
            </a:r>
            <a:r>
              <a:rPr lang="en-US" sz="900" baseline="0" dirty="0" smtClean="0"/>
              <a:t> anxiety disorder</a:t>
            </a:r>
          </a:p>
          <a:p>
            <a:pPr lvl="1" indent="-228600">
              <a:buFont typeface="Arial" panose="020B0604020202020204" pitchFamily="34" charset="0"/>
              <a:buChar char="•"/>
            </a:pPr>
            <a:r>
              <a:rPr lang="en-US" sz="900" baseline="0" dirty="0" smtClean="0"/>
              <a:t>Panic disorder and agoraphobia</a:t>
            </a:r>
          </a:p>
          <a:p>
            <a:pPr lvl="1" indent="-228600">
              <a:buFont typeface="Arial" panose="020B0604020202020204" pitchFamily="34" charset="0"/>
              <a:buChar char="•"/>
            </a:pPr>
            <a:r>
              <a:rPr lang="en-US" sz="900" baseline="0" dirty="0" smtClean="0"/>
              <a:t>Specific phobias</a:t>
            </a:r>
          </a:p>
          <a:p>
            <a:pPr lvl="1" indent="-228600">
              <a:buFont typeface="Arial" panose="020B0604020202020204" pitchFamily="34" charset="0"/>
              <a:buChar char="•"/>
            </a:pPr>
            <a:r>
              <a:rPr lang="en-US" sz="900" baseline="0" dirty="0" smtClean="0"/>
              <a:t>Obsessive-compulsive disorder</a:t>
            </a:r>
          </a:p>
          <a:p>
            <a:pPr lvl="1" indent="-228600">
              <a:buFont typeface="Arial" panose="020B0604020202020204" pitchFamily="34" charset="0"/>
              <a:buChar char="•"/>
            </a:pPr>
            <a:r>
              <a:rPr lang="en-US" sz="900" baseline="0" dirty="0" smtClean="0"/>
              <a:t>Post traumatic stress disorder</a:t>
            </a:r>
            <a:endParaRPr lang="en-US" sz="90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Typically, excessive anxiety can be characterized by four components: physical, cognitive, emotional, and behavioral.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components interact powerfully, creating an unpleasant experience of fear or dread, although there may not be a specific fear-producing stimulus present.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physical components of anxiety include dizziness, elevated heart rate and blood pressure, muscle tension, sweating palms, and dry mouth.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physical symptoms stem from the activation of the sympathetic nervous system.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hormonal system is also activated as adrenalin is released into the bloodstream.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process is referred to as the fight-or-flight response.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fight-or-flight response occurs every time we perceive a threat in our environment.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excessive anxiety have concerns that are unrealistic and out of proportion to the amount of harm that could occur.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Cognitive components of anxiety may include worrying, fearing loss of control, exaggerating (in one’s mind) the danger of a situation, exhibiting paranoia, or being extremely wary and watchful of people and events.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thoughts may lead to emotional reactions such as a sense of dread, terror, panic, irritability, or restlessness.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thoughts and emotions propel the person to behave in ways meant to cope with the anxiety.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Coping with abnormal anxiety may include behaviors such as escaping or fleeing from the situation; behaving aggressively; “freezing,” which results in being unable to move; or avoiding the situation in the future.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symptoms are so intense that they disrupt the quality of the person’s life and cause significant distress.</a:t>
            </a:r>
          </a:p>
          <a:p>
            <a:pPr marL="0" lvl="0" indent="-228600">
              <a:buFont typeface="Arial" panose="020B0604020202020204" pitchFamily="34" charset="0"/>
              <a:buNone/>
            </a:pPr>
            <a:endParaRPr lang="en-US" sz="900" dirty="0" smtClean="0"/>
          </a:p>
          <a:p>
            <a:pPr marL="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b="0" i="0" kern="1200" dirty="0" smtClean="0">
              <a:solidFill>
                <a:schemeClr val="tx1"/>
              </a:solidFill>
              <a:effectLst/>
            </a:endParaRPr>
          </a:p>
          <a:p>
            <a:pPr marL="0" lvl="0" indent="-228600">
              <a:buFont typeface="Arial" panose="020B0604020202020204" pitchFamily="34" charset="0"/>
              <a:buNone/>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892621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79206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807107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2638417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139961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33480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51623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990210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4589963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46886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2794594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494496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55847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598174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353752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4893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184073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9000488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97239048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9009025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278786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2527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038478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125622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6467179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63936550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94486805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8098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72085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7997676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58928320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3825662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2246674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720858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7997676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58928320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3825662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224667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34098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92204196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816744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8874233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5921418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3187711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06769814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572103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16861812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535504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75543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29056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10.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11.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12.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9.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Abnormal Behavior</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a:defRPr/>
            </a:pPr>
            <a:r>
              <a:rPr lang="en-US"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2016 Cengage Learning</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indent="119063"/>
            <a:r>
              <a:rPr lang="en-US" sz="1600" dirty="0" smtClean="0">
                <a:solidFill>
                  <a:prstClr val="white"/>
                </a:solidFill>
                <a:latin typeface="Tahoma" panose="020B0604030504040204" pitchFamily="34" charset="0"/>
                <a:ea typeface="Tahoma" panose="020B0604030504040204" pitchFamily="34" charset="0"/>
                <a:cs typeface="Tahoma" panose="020B0604030504040204" pitchFamily="34" charset="0"/>
              </a:rPr>
              <a:t>Schizophrenia</a:t>
            </a:r>
          </a:p>
        </p:txBody>
      </p:sp>
    </p:spTree>
    <p:extLst>
      <p:ext uri="{BB962C8B-B14F-4D97-AF65-F5344CB8AC3E}">
        <p14:creationId xmlns:p14="http://schemas.microsoft.com/office/powerpoint/2010/main" val="381952600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a:defRPr/>
            </a:pPr>
            <a:r>
              <a:rPr lang="en-US"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2016 Cengage Learning</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indent="119063"/>
            <a:r>
              <a:rPr lang="en-US" sz="1600" dirty="0" smtClean="0">
                <a:solidFill>
                  <a:prstClr val="white"/>
                </a:solidFill>
                <a:latin typeface="Tahoma" panose="020B0604030504040204" pitchFamily="34" charset="0"/>
                <a:ea typeface="Tahoma" panose="020B0604030504040204" pitchFamily="34" charset="0"/>
                <a:cs typeface="Tahoma" panose="020B0604030504040204" pitchFamily="34" charset="0"/>
              </a:rPr>
              <a:t>Personality Disorders</a:t>
            </a:r>
          </a:p>
        </p:txBody>
      </p:sp>
    </p:spTree>
    <p:extLst>
      <p:ext uri="{BB962C8B-B14F-4D97-AF65-F5344CB8AC3E}">
        <p14:creationId xmlns:p14="http://schemas.microsoft.com/office/powerpoint/2010/main" val="224815629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a:defRPr/>
            </a:pPr>
            <a:r>
              <a:rPr lang="en-US"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2016 Cengage Learning</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indent="119063"/>
            <a:r>
              <a:rPr lang="en-US" sz="1600" dirty="0" smtClean="0">
                <a:solidFill>
                  <a:prstClr val="white"/>
                </a:solidFill>
                <a:latin typeface="Tahoma" panose="020B0604030504040204" pitchFamily="34" charset="0"/>
                <a:ea typeface="Tahoma" panose="020B0604030504040204" pitchFamily="34" charset="0"/>
                <a:cs typeface="Tahoma" panose="020B0604030504040204" pitchFamily="34" charset="0"/>
              </a:rPr>
              <a:t>Disorders of Childhood</a:t>
            </a:r>
          </a:p>
        </p:txBody>
      </p:sp>
    </p:spTree>
    <p:extLst>
      <p:ext uri="{BB962C8B-B14F-4D97-AF65-F5344CB8AC3E}">
        <p14:creationId xmlns:p14="http://schemas.microsoft.com/office/powerpoint/2010/main" val="158120174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67056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Anxiety,</a:t>
            </a:r>
            <a:r>
              <a:rPr lang="en-US" sz="16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Trauma, Obsessive-Compulsive,</a:t>
            </a:r>
            <a:r>
              <a:rPr lang="en-US" sz="16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Related Disorders</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Dissociative and Somatic Disorders</a:t>
            </a:r>
          </a:p>
        </p:txBody>
      </p:sp>
    </p:spTree>
    <p:extLst>
      <p:ext uri="{BB962C8B-B14F-4D97-AF65-F5344CB8AC3E}">
        <p14:creationId xmlns:p14="http://schemas.microsoft.com/office/powerpoint/2010/main" val="28825849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Mood Disorders</a:t>
            </a:r>
          </a:p>
        </p:txBody>
      </p:sp>
    </p:spTree>
    <p:extLst>
      <p:ext uri="{BB962C8B-B14F-4D97-AF65-F5344CB8AC3E}">
        <p14:creationId xmlns:p14="http://schemas.microsoft.com/office/powerpoint/2010/main" val="161671426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Schizophrenia</a:t>
            </a:r>
          </a:p>
        </p:txBody>
      </p:sp>
    </p:spTree>
    <p:extLst>
      <p:ext uri="{BB962C8B-B14F-4D97-AF65-F5344CB8AC3E}">
        <p14:creationId xmlns:p14="http://schemas.microsoft.com/office/powerpoint/2010/main" val="399292419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457200" marR="0" lvl="0" indent="-457200" algn="l" defTabSz="914400" rtl="0" eaLnBrk="1" fontAlgn="base" latinLnBrk="0" hangingPunct="1">
              <a:lnSpc>
                <a:spcPct val="100000"/>
              </a:lnSpc>
              <a:spcBef>
                <a:spcPts val="900"/>
              </a:spcBef>
              <a:spcAft>
                <a:spcPct val="0"/>
              </a:spcAft>
              <a:buClr>
                <a:srgbClr val="1F497D">
                  <a:lumMod val="50000"/>
                </a:srgbClr>
              </a:buClr>
              <a:buSzTx/>
              <a:buFont typeface="Wingdings 3" panose="05040102010807070707" pitchFamily="18" charset="2"/>
              <a:buChar char=""/>
              <a:tabLst/>
              <a:defRPr/>
            </a:pPr>
            <a:r>
              <a:rPr kumimoji="0" lang="en-US" sz="2800" b="0" i="0" u="none" strike="noStrike" kern="1200" cap="none" spc="0" normalizeH="0" baseline="0" noProof="0" dirty="0" smtClean="0">
                <a:ln>
                  <a:noFill/>
                </a:ln>
                <a:solidFill>
                  <a:prstClr val="black"/>
                </a:solidFill>
                <a:effectLst/>
                <a:uLnTx/>
                <a:uFillTx/>
                <a:latin typeface="Arial" pitchFamily="34" charset="0"/>
                <a:cs typeface="Arial" pitchFamily="34" charset="0"/>
              </a:rPr>
              <a:t>Click to edit Master text styles</a:t>
            </a:r>
          </a:p>
          <a:p>
            <a:pPr marL="742950" marR="0" lvl="1" indent="-285750" algn="l" defTabSz="914400" rtl="0" eaLnBrk="1" fontAlgn="base" latinLnBrk="0" hangingPunct="1">
              <a:lnSpc>
                <a:spcPct val="100000"/>
              </a:lnSpc>
              <a:spcBef>
                <a:spcPts val="900"/>
              </a:spcBef>
              <a:spcAft>
                <a:spcPct val="0"/>
              </a:spcAft>
              <a:buClr>
                <a:srgbClr val="1F497D">
                  <a:lumMod val="75000"/>
                </a:srgbClr>
              </a:buClr>
              <a:buSzTx/>
              <a:buFont typeface="Wingdings" panose="05000000000000000000" pitchFamily="2" charset="2"/>
              <a:buChar char="§"/>
              <a:tabLst/>
              <a:defRPr/>
            </a:pPr>
            <a:r>
              <a:rPr kumimoji="0" lang="en-US" sz="2600" b="0" i="0" u="none" strike="noStrike" kern="1200" cap="none" spc="0" normalizeH="0" baseline="0" noProof="0" dirty="0" smtClean="0">
                <a:ln>
                  <a:noFill/>
                </a:ln>
                <a:solidFill>
                  <a:srgbClr val="1F497D">
                    <a:lumMod val="75000"/>
                  </a:srgbClr>
                </a:solidFill>
                <a:effectLst/>
                <a:uLnTx/>
                <a:uFillTx/>
                <a:latin typeface="Arial" pitchFamily="34" charset="0"/>
                <a:cs typeface="Arial" pitchFamily="34" charset="0"/>
              </a:rPr>
              <a:t>Second level</a:t>
            </a:r>
          </a:p>
          <a:p>
            <a:pPr marL="1143000" marR="0" lvl="2" indent="-228600" algn="l" defTabSz="914400" rtl="0" eaLnBrk="1" fontAlgn="base" latinLnBrk="0" hangingPunct="1">
              <a:lnSpc>
                <a:spcPct val="100000"/>
              </a:lnSpc>
              <a:spcBef>
                <a:spcPts val="900"/>
              </a:spcBef>
              <a:spcAft>
                <a:spcPct val="0"/>
              </a:spcAft>
              <a:buClr>
                <a:srgbClr val="1F497D">
                  <a:lumMod val="50000"/>
                </a:srgbClr>
              </a:buClr>
              <a:buSzTx/>
              <a:buFont typeface="Arial" charset="0"/>
              <a:buChar char="•"/>
              <a:tabLst/>
              <a:defRPr/>
            </a:pPr>
            <a:r>
              <a:rPr kumimoji="0" lang="en-US" sz="2400" b="0" i="0" u="none" strike="noStrike" kern="1200" cap="none" spc="0" normalizeH="0" baseline="0" noProof="0" dirty="0" smtClean="0">
                <a:ln>
                  <a:noFill/>
                </a:ln>
                <a:solidFill>
                  <a:srgbClr val="1F497D">
                    <a:lumMod val="75000"/>
                  </a:srgbClr>
                </a:solidFill>
                <a:effectLst/>
                <a:uLnTx/>
                <a:uFillTx/>
                <a:latin typeface="Arial" pitchFamily="34" charset="0"/>
                <a:cs typeface="Arial" pitchFamily="34" charset="0"/>
              </a:rPr>
              <a:t>Third level</a:t>
            </a:r>
          </a:p>
          <a:p>
            <a:pPr marL="1600200" marR="0" lvl="3" indent="-228600" algn="l" defTabSz="914400" rtl="0" eaLnBrk="1" fontAlgn="base" latinLnBrk="0" hangingPunct="1">
              <a:lnSpc>
                <a:spcPct val="100000"/>
              </a:lnSpc>
              <a:spcBef>
                <a:spcPts val="900"/>
              </a:spcBef>
              <a:spcAft>
                <a:spcPct val="0"/>
              </a:spcAft>
              <a:buClr>
                <a:srgbClr val="1F497D">
                  <a:lumMod val="60000"/>
                  <a:lumOff val="40000"/>
                </a:srgbClr>
              </a:buClr>
              <a:buSzTx/>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1F497D">
                    <a:lumMod val="75000"/>
                  </a:srgbClr>
                </a:solidFill>
                <a:effectLst/>
                <a:uLnTx/>
                <a:uFillTx/>
                <a:latin typeface="Arial" pitchFamily="34" charset="0"/>
                <a:cs typeface="Arial" pitchFamily="34" charset="0"/>
              </a:rPr>
              <a:t>Fourth level</a:t>
            </a:r>
          </a:p>
          <a:p>
            <a:pPr marL="2057400" marR="0" lvl="4" indent="-228600" algn="l" defTabSz="914400" rtl="0" eaLnBrk="1" fontAlgn="base" latinLnBrk="0" hangingPunct="1">
              <a:lnSpc>
                <a:spcPct val="100000"/>
              </a:lnSpc>
              <a:spcBef>
                <a:spcPts val="900"/>
              </a:spcBef>
              <a:spcAft>
                <a:spcPct val="0"/>
              </a:spcAft>
              <a:buClr>
                <a:srgbClr val="1F497D">
                  <a:lumMod val="60000"/>
                  <a:lumOff val="40000"/>
                </a:srgbClr>
              </a:buClr>
              <a:buSzTx/>
              <a:buFont typeface="Arial" charset="0"/>
              <a:buChar char="»"/>
              <a:tabLst/>
              <a:defRPr/>
            </a:pPr>
            <a:r>
              <a:rPr kumimoji="0" lang="en-US" sz="2000" b="0" i="0" u="none" strike="noStrike" kern="1200" cap="none" spc="0" normalizeH="0" baseline="0" noProof="0" dirty="0" smtClean="0">
                <a:ln>
                  <a:noFill/>
                </a:ln>
                <a:solidFill>
                  <a:srgbClr val="1F497D">
                    <a:lumMod val="75000"/>
                  </a:srgbClr>
                </a:solidFill>
                <a:effectLst/>
                <a:uLnTx/>
                <a:uFillTx/>
                <a:latin typeface="Arial" pitchFamily="34" charset="0"/>
                <a:cs typeface="Arial" pitchFamily="34" charset="0"/>
              </a:rPr>
              <a:t>Fifth level</a:t>
            </a:r>
            <a:endParaRPr kumimoji="0" lang="en-US" sz="2000" b="0" i="0" u="none" strike="noStrike" kern="1200" cap="none" spc="0" normalizeH="0" baseline="0" noProof="0" dirty="0">
              <a:ln>
                <a:noFill/>
              </a:ln>
              <a:solidFill>
                <a:srgbClr val="1F497D">
                  <a:lumMod val="75000"/>
                </a:srgbClr>
              </a:solidFill>
              <a:effectLst/>
              <a:uLnTx/>
              <a:uFillTx/>
              <a:latin typeface="Arial" pitchFamily="34" charset="0"/>
              <a:cs typeface="Arial" pitchFamily="34" charset="0"/>
            </a:endParaRPr>
          </a:p>
        </p:txBody>
      </p:sp>
      <p:sp>
        <p:nvSpPr>
          <p:cNvPr id="7" name="Rectangle 6"/>
          <p:cNvSpPr/>
          <p:nvPr userDrawn="1"/>
        </p:nvSpPr>
        <p:spPr>
          <a:xfrm>
            <a:off x="4482" y="6462326"/>
            <a:ext cx="9135036" cy="46325"/>
          </a:xfrm>
          <a:prstGeom prst="rect">
            <a:avLst/>
          </a:prstGeom>
          <a:solidFill>
            <a:srgbClr val="255997"/>
          </a:solidFill>
          <a:ln w="28575" cap="flat" cmpd="sng" algn="ctr">
            <a:solidFill>
              <a:srgbClr val="255997"/>
            </a:solidFill>
            <a:prstDash val="solid"/>
          </a:ln>
          <a:effectLst/>
        </p:spPr>
      </p:sp>
      <p:sp>
        <p:nvSpPr>
          <p:cNvPr id="8" name="Rectangle 7"/>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indent="119063"/>
            <a:r>
              <a:rPr lang="en-US" sz="1600" dirty="0" smtClean="0">
                <a:solidFill>
                  <a:prstClr val="white"/>
                </a:solidFill>
                <a:latin typeface="Tahoma" panose="020B0604030504040204" pitchFamily="34" charset="0"/>
                <a:ea typeface="Tahoma" panose="020B0604030504040204" pitchFamily="34" charset="0"/>
                <a:cs typeface="Tahoma" panose="020B0604030504040204" pitchFamily="34" charset="0"/>
              </a:rPr>
              <a:t>Personality Disorders</a:t>
            </a:r>
          </a:p>
        </p:txBody>
      </p:sp>
      <p:sp>
        <p:nvSpPr>
          <p:cNvPr id="10" name="TextBox 9"/>
          <p:cNvSpPr txBox="1"/>
          <p:nvPr userDrawn="1"/>
        </p:nvSpPr>
        <p:spPr>
          <a:xfrm>
            <a:off x="6763231" y="6548372"/>
            <a:ext cx="2376287" cy="276999"/>
          </a:xfrm>
          <a:prstGeom prst="rect">
            <a:avLst/>
          </a:prstGeom>
          <a:noFill/>
        </p:spPr>
        <p:txBody>
          <a:bodyPr wrap="square" rtlCol="0">
            <a:spAutoFit/>
          </a:bodyPr>
          <a:lstStyle/>
          <a:p>
            <a:pPr>
              <a:defRPr/>
            </a:pPr>
            <a:r>
              <a:rPr lang="en-US"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2016 Cengage Learning</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935201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4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57200" marR="0" indent="-457200" algn="l" defTabSz="914400" rtl="0" eaLnBrk="1" fontAlgn="base" latinLnBrk="0" hangingPunct="1">
        <a:lnSpc>
          <a:spcPct val="100000"/>
        </a:lnSpc>
        <a:spcBef>
          <a:spcPts val="900"/>
        </a:spcBef>
        <a:spcAft>
          <a:spcPct val="0"/>
        </a:spcAft>
        <a:buClr>
          <a:srgbClr val="1F497D">
            <a:lumMod val="50000"/>
          </a:srgbClr>
        </a:buClr>
        <a:buSzTx/>
        <a:buFont typeface="Wingdings 3" panose="05040102010807070707" pitchFamily="18" charset="2"/>
        <a:buChar char=""/>
        <a:tabLst/>
        <a:defRPr sz="3200" kern="1200">
          <a:solidFill>
            <a:schemeClr val="tx1"/>
          </a:solidFill>
          <a:latin typeface="+mn-lt"/>
          <a:ea typeface="+mn-ea"/>
          <a:cs typeface="+mn-cs"/>
        </a:defRPr>
      </a:lvl1pPr>
      <a:lvl2pPr marL="742950" marR="0" indent="-285750" algn="l" defTabSz="914400" rtl="0" eaLnBrk="1" fontAlgn="base" latinLnBrk="0" hangingPunct="1">
        <a:lnSpc>
          <a:spcPct val="100000"/>
        </a:lnSpc>
        <a:spcBef>
          <a:spcPts val="900"/>
        </a:spcBef>
        <a:spcAft>
          <a:spcPct val="0"/>
        </a:spcAft>
        <a:buClr>
          <a:srgbClr val="1F497D">
            <a:lumMod val="75000"/>
          </a:srgbClr>
        </a:buClr>
        <a:buSzTx/>
        <a:buFont typeface="Wingdings" panose="05000000000000000000" pitchFamily="2" charset="2"/>
        <a:buChar char="§"/>
        <a:tabLst/>
        <a:defRPr sz="2800" kern="1200">
          <a:solidFill>
            <a:schemeClr val="tx1"/>
          </a:solidFill>
          <a:latin typeface="+mn-lt"/>
          <a:ea typeface="+mn-ea"/>
          <a:cs typeface="+mn-cs"/>
        </a:defRPr>
      </a:lvl2pPr>
      <a:lvl3pPr marL="1143000" marR="0" indent="-228600" algn="l" defTabSz="914400" rtl="0" eaLnBrk="1" fontAlgn="base" latinLnBrk="0" hangingPunct="1">
        <a:lnSpc>
          <a:spcPct val="100000"/>
        </a:lnSpc>
        <a:spcBef>
          <a:spcPts val="900"/>
        </a:spcBef>
        <a:spcAft>
          <a:spcPct val="0"/>
        </a:spcAft>
        <a:buClr>
          <a:srgbClr val="1F497D">
            <a:lumMod val="50000"/>
          </a:srgbClr>
        </a:buClr>
        <a:buSzTx/>
        <a:buFont typeface="Arial" charset="0"/>
        <a:buChar char="•"/>
        <a:tabLst/>
        <a:defRPr sz="2400" kern="1200">
          <a:solidFill>
            <a:schemeClr val="tx1"/>
          </a:solidFill>
          <a:latin typeface="+mn-lt"/>
          <a:ea typeface="+mn-ea"/>
          <a:cs typeface="+mn-cs"/>
        </a:defRPr>
      </a:lvl3pPr>
      <a:lvl4pPr marL="1600200" marR="0" indent="-228600" algn="l" defTabSz="914400" rtl="0" eaLnBrk="1" fontAlgn="base" latinLnBrk="0" hangingPunct="1">
        <a:lnSpc>
          <a:spcPct val="100000"/>
        </a:lnSpc>
        <a:spcBef>
          <a:spcPts val="900"/>
        </a:spcBef>
        <a:spcAft>
          <a:spcPct val="0"/>
        </a:spcAft>
        <a:buClr>
          <a:srgbClr val="1F497D">
            <a:lumMod val="60000"/>
            <a:lumOff val="40000"/>
          </a:srgbClr>
        </a:buClr>
        <a:buSzTx/>
        <a:buFont typeface="Wingdings" panose="05000000000000000000" pitchFamily="2" charset="2"/>
        <a:buChar char="§"/>
        <a:tabLst/>
        <a:defRPr sz="2000" kern="1200">
          <a:solidFill>
            <a:schemeClr val="tx1"/>
          </a:solidFill>
          <a:latin typeface="+mn-lt"/>
          <a:ea typeface="+mn-ea"/>
          <a:cs typeface="+mn-cs"/>
        </a:defRPr>
      </a:lvl4pPr>
      <a:lvl5pPr marL="2057400" marR="0" indent="-228600" algn="l" defTabSz="914400" rtl="0" eaLnBrk="1" fontAlgn="base" latinLnBrk="0" hangingPunct="1">
        <a:lnSpc>
          <a:spcPct val="100000"/>
        </a:lnSpc>
        <a:spcBef>
          <a:spcPts val="900"/>
        </a:spcBef>
        <a:spcAft>
          <a:spcPct val="0"/>
        </a:spcAft>
        <a:buClr>
          <a:srgbClr val="1F497D">
            <a:lumMod val="60000"/>
            <a:lumOff val="40000"/>
          </a:srgbClr>
        </a:buClr>
        <a:buSzTx/>
        <a:buFont typeface="Arial"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457200" marR="0" lvl="0" indent="-457200" algn="l" defTabSz="914400" rtl="0" eaLnBrk="1" fontAlgn="base" latinLnBrk="0" hangingPunct="1">
              <a:lnSpc>
                <a:spcPct val="100000"/>
              </a:lnSpc>
              <a:spcBef>
                <a:spcPts val="900"/>
              </a:spcBef>
              <a:spcAft>
                <a:spcPct val="0"/>
              </a:spcAft>
              <a:buClr>
                <a:srgbClr val="1F497D">
                  <a:lumMod val="50000"/>
                </a:srgbClr>
              </a:buClr>
              <a:buSzTx/>
              <a:buFont typeface="Wingdings 3" panose="05040102010807070707" pitchFamily="18" charset="2"/>
              <a:buChar char=""/>
              <a:tabLst/>
              <a:defRPr/>
            </a:pPr>
            <a:r>
              <a:rPr kumimoji="0" lang="en-US" sz="2800" b="0" i="0" u="none" strike="noStrike" kern="1200" cap="none" spc="0" normalizeH="0" baseline="0" noProof="0" dirty="0" smtClean="0">
                <a:ln>
                  <a:noFill/>
                </a:ln>
                <a:solidFill>
                  <a:prstClr val="black"/>
                </a:solidFill>
                <a:effectLst/>
                <a:uLnTx/>
                <a:uFillTx/>
                <a:latin typeface="Arial" pitchFamily="34" charset="0"/>
                <a:cs typeface="Arial" pitchFamily="34" charset="0"/>
              </a:rPr>
              <a:t>Click to edit Master text styles</a:t>
            </a:r>
          </a:p>
          <a:p>
            <a:pPr marL="742950" marR="0" lvl="1" indent="-285750" algn="l" defTabSz="914400" rtl="0" eaLnBrk="1" fontAlgn="base" latinLnBrk="0" hangingPunct="1">
              <a:lnSpc>
                <a:spcPct val="100000"/>
              </a:lnSpc>
              <a:spcBef>
                <a:spcPts val="900"/>
              </a:spcBef>
              <a:spcAft>
                <a:spcPct val="0"/>
              </a:spcAft>
              <a:buClr>
                <a:srgbClr val="1F497D">
                  <a:lumMod val="75000"/>
                </a:srgbClr>
              </a:buClr>
              <a:buSzTx/>
              <a:buFont typeface="Wingdings" panose="05000000000000000000" pitchFamily="2" charset="2"/>
              <a:buChar char="§"/>
              <a:tabLst/>
              <a:defRPr/>
            </a:pPr>
            <a:r>
              <a:rPr kumimoji="0" lang="en-US" sz="2600" b="0" i="0" u="none" strike="noStrike" kern="1200" cap="none" spc="0" normalizeH="0" baseline="0" noProof="0" dirty="0" smtClean="0">
                <a:ln>
                  <a:noFill/>
                </a:ln>
                <a:solidFill>
                  <a:srgbClr val="1F497D">
                    <a:lumMod val="75000"/>
                  </a:srgbClr>
                </a:solidFill>
                <a:effectLst/>
                <a:uLnTx/>
                <a:uFillTx/>
                <a:latin typeface="Arial" pitchFamily="34" charset="0"/>
                <a:cs typeface="Arial" pitchFamily="34" charset="0"/>
              </a:rPr>
              <a:t>Second level</a:t>
            </a:r>
          </a:p>
          <a:p>
            <a:pPr marL="1143000" marR="0" lvl="2" indent="-228600" algn="l" defTabSz="914400" rtl="0" eaLnBrk="1" fontAlgn="base" latinLnBrk="0" hangingPunct="1">
              <a:lnSpc>
                <a:spcPct val="100000"/>
              </a:lnSpc>
              <a:spcBef>
                <a:spcPts val="900"/>
              </a:spcBef>
              <a:spcAft>
                <a:spcPct val="0"/>
              </a:spcAft>
              <a:buClr>
                <a:srgbClr val="1F497D">
                  <a:lumMod val="50000"/>
                </a:srgbClr>
              </a:buClr>
              <a:buSzTx/>
              <a:buFont typeface="Arial" charset="0"/>
              <a:buChar char="•"/>
              <a:tabLst/>
              <a:defRPr/>
            </a:pPr>
            <a:r>
              <a:rPr kumimoji="0" lang="en-US" sz="2400" b="0" i="0" u="none" strike="noStrike" kern="1200" cap="none" spc="0" normalizeH="0" baseline="0" noProof="0" dirty="0" smtClean="0">
                <a:ln>
                  <a:noFill/>
                </a:ln>
                <a:solidFill>
                  <a:srgbClr val="1F497D">
                    <a:lumMod val="75000"/>
                  </a:srgbClr>
                </a:solidFill>
                <a:effectLst/>
                <a:uLnTx/>
                <a:uFillTx/>
                <a:latin typeface="Arial" pitchFamily="34" charset="0"/>
                <a:cs typeface="Arial" pitchFamily="34" charset="0"/>
              </a:rPr>
              <a:t>Third level</a:t>
            </a:r>
          </a:p>
          <a:p>
            <a:pPr marL="1600200" marR="0" lvl="3" indent="-228600" algn="l" defTabSz="914400" rtl="0" eaLnBrk="1" fontAlgn="base" latinLnBrk="0" hangingPunct="1">
              <a:lnSpc>
                <a:spcPct val="100000"/>
              </a:lnSpc>
              <a:spcBef>
                <a:spcPts val="900"/>
              </a:spcBef>
              <a:spcAft>
                <a:spcPct val="0"/>
              </a:spcAft>
              <a:buClr>
                <a:srgbClr val="1F497D">
                  <a:lumMod val="60000"/>
                  <a:lumOff val="40000"/>
                </a:srgbClr>
              </a:buClr>
              <a:buSzTx/>
              <a:buFont typeface="Wingdings" panose="05000000000000000000" pitchFamily="2" charset="2"/>
              <a:buChar char="§"/>
              <a:tabLst/>
              <a:defRPr/>
            </a:pPr>
            <a:r>
              <a:rPr kumimoji="0" lang="en-US" sz="2000" b="0" i="0" u="none" strike="noStrike" kern="1200" cap="none" spc="0" normalizeH="0" baseline="0" noProof="0" dirty="0" smtClean="0">
                <a:ln>
                  <a:noFill/>
                </a:ln>
                <a:solidFill>
                  <a:srgbClr val="1F497D">
                    <a:lumMod val="75000"/>
                  </a:srgbClr>
                </a:solidFill>
                <a:effectLst/>
                <a:uLnTx/>
                <a:uFillTx/>
                <a:latin typeface="Arial" pitchFamily="34" charset="0"/>
                <a:cs typeface="Arial" pitchFamily="34" charset="0"/>
              </a:rPr>
              <a:t>Fourth level</a:t>
            </a:r>
          </a:p>
          <a:p>
            <a:pPr marL="2057400" marR="0" lvl="4" indent="-228600" algn="l" defTabSz="914400" rtl="0" eaLnBrk="1" fontAlgn="base" latinLnBrk="0" hangingPunct="1">
              <a:lnSpc>
                <a:spcPct val="100000"/>
              </a:lnSpc>
              <a:spcBef>
                <a:spcPts val="900"/>
              </a:spcBef>
              <a:spcAft>
                <a:spcPct val="0"/>
              </a:spcAft>
              <a:buClr>
                <a:srgbClr val="1F497D">
                  <a:lumMod val="60000"/>
                  <a:lumOff val="40000"/>
                </a:srgbClr>
              </a:buClr>
              <a:buSzTx/>
              <a:buFont typeface="Arial" charset="0"/>
              <a:buChar char="»"/>
              <a:tabLst/>
              <a:defRPr/>
            </a:pPr>
            <a:r>
              <a:rPr kumimoji="0" lang="en-US" sz="2000" b="0" i="0" u="none" strike="noStrike" kern="1200" cap="none" spc="0" normalizeH="0" baseline="0" noProof="0" dirty="0" smtClean="0">
                <a:ln>
                  <a:noFill/>
                </a:ln>
                <a:solidFill>
                  <a:srgbClr val="1F497D">
                    <a:lumMod val="75000"/>
                  </a:srgbClr>
                </a:solidFill>
                <a:effectLst/>
                <a:uLnTx/>
                <a:uFillTx/>
                <a:latin typeface="Arial" pitchFamily="34" charset="0"/>
                <a:cs typeface="Arial" pitchFamily="34" charset="0"/>
              </a:rPr>
              <a:t>Fifth level</a:t>
            </a:r>
            <a:endParaRPr kumimoji="0" lang="en-US" sz="2000" b="0" i="0" u="none" strike="noStrike" kern="1200" cap="none" spc="0" normalizeH="0" baseline="0" noProof="0" dirty="0">
              <a:ln>
                <a:noFill/>
              </a:ln>
              <a:solidFill>
                <a:srgbClr val="1F497D">
                  <a:lumMod val="75000"/>
                </a:srgbClr>
              </a:solidFill>
              <a:effectLst/>
              <a:uLnTx/>
              <a:uFillTx/>
              <a:latin typeface="Arial" pitchFamily="34" charset="0"/>
              <a:cs typeface="Arial" pitchFamily="34" charset="0"/>
            </a:endParaRPr>
          </a:p>
        </p:txBody>
      </p:sp>
      <p:sp>
        <p:nvSpPr>
          <p:cNvPr id="7" name="Rectangle 6"/>
          <p:cNvSpPr/>
          <p:nvPr userDrawn="1"/>
        </p:nvSpPr>
        <p:spPr>
          <a:xfrm>
            <a:off x="4482" y="6462326"/>
            <a:ext cx="9135036" cy="46325"/>
          </a:xfrm>
          <a:prstGeom prst="rect">
            <a:avLst/>
          </a:prstGeom>
          <a:solidFill>
            <a:srgbClr val="255997"/>
          </a:solidFill>
          <a:ln w="28575" cap="flat" cmpd="sng" algn="ctr">
            <a:solidFill>
              <a:srgbClr val="255997"/>
            </a:solidFill>
            <a:prstDash val="solid"/>
          </a:ln>
          <a:effectLst/>
        </p:spPr>
      </p:sp>
      <p:sp>
        <p:nvSpPr>
          <p:cNvPr id="8" name="Rectangle 7"/>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indent="119063"/>
            <a:r>
              <a:rPr lang="en-US" sz="1600" dirty="0" smtClean="0">
                <a:solidFill>
                  <a:prstClr val="white"/>
                </a:solidFill>
                <a:latin typeface="Tahoma" panose="020B0604030504040204" pitchFamily="34" charset="0"/>
                <a:ea typeface="Tahoma" panose="020B0604030504040204" pitchFamily="34" charset="0"/>
                <a:cs typeface="Tahoma" panose="020B0604030504040204" pitchFamily="34" charset="0"/>
              </a:rPr>
              <a:t>Disorders Arising in Childhood</a:t>
            </a:r>
          </a:p>
        </p:txBody>
      </p:sp>
      <p:sp>
        <p:nvSpPr>
          <p:cNvPr id="10" name="TextBox 9"/>
          <p:cNvSpPr txBox="1"/>
          <p:nvPr userDrawn="1"/>
        </p:nvSpPr>
        <p:spPr>
          <a:xfrm>
            <a:off x="6763231" y="6548372"/>
            <a:ext cx="2376287" cy="276999"/>
          </a:xfrm>
          <a:prstGeom prst="rect">
            <a:avLst/>
          </a:prstGeom>
          <a:noFill/>
        </p:spPr>
        <p:txBody>
          <a:bodyPr wrap="square" rtlCol="0">
            <a:spAutoFit/>
          </a:bodyPr>
          <a:lstStyle/>
          <a:p>
            <a:pPr>
              <a:defRPr/>
            </a:pPr>
            <a:r>
              <a:rPr lang="en-US"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2016 Cengage Learning</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658738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57200" marR="0" indent="-457200" algn="l" defTabSz="914400" rtl="0" eaLnBrk="1" fontAlgn="base" latinLnBrk="0" hangingPunct="1">
        <a:lnSpc>
          <a:spcPct val="100000"/>
        </a:lnSpc>
        <a:spcBef>
          <a:spcPts val="900"/>
        </a:spcBef>
        <a:spcAft>
          <a:spcPct val="0"/>
        </a:spcAft>
        <a:buClr>
          <a:srgbClr val="1F497D">
            <a:lumMod val="50000"/>
          </a:srgbClr>
        </a:buClr>
        <a:buSzTx/>
        <a:buFont typeface="Wingdings 3" panose="05040102010807070707" pitchFamily="18" charset="2"/>
        <a:buChar char=""/>
        <a:tabLst/>
        <a:defRPr sz="3200" kern="1200">
          <a:solidFill>
            <a:schemeClr val="tx1"/>
          </a:solidFill>
          <a:latin typeface="+mn-lt"/>
          <a:ea typeface="+mn-ea"/>
          <a:cs typeface="+mn-cs"/>
        </a:defRPr>
      </a:lvl1pPr>
      <a:lvl2pPr marL="742950" marR="0" indent="-285750" algn="l" defTabSz="914400" rtl="0" eaLnBrk="1" fontAlgn="base" latinLnBrk="0" hangingPunct="1">
        <a:lnSpc>
          <a:spcPct val="100000"/>
        </a:lnSpc>
        <a:spcBef>
          <a:spcPts val="900"/>
        </a:spcBef>
        <a:spcAft>
          <a:spcPct val="0"/>
        </a:spcAft>
        <a:buClr>
          <a:srgbClr val="1F497D">
            <a:lumMod val="75000"/>
          </a:srgbClr>
        </a:buClr>
        <a:buSzTx/>
        <a:buFont typeface="Wingdings" panose="05000000000000000000" pitchFamily="2" charset="2"/>
        <a:buChar char="§"/>
        <a:tabLst/>
        <a:defRPr sz="2800" kern="1200">
          <a:solidFill>
            <a:schemeClr val="tx1"/>
          </a:solidFill>
          <a:latin typeface="+mn-lt"/>
          <a:ea typeface="+mn-ea"/>
          <a:cs typeface="+mn-cs"/>
        </a:defRPr>
      </a:lvl2pPr>
      <a:lvl3pPr marL="1143000" marR="0" indent="-228600" algn="l" defTabSz="914400" rtl="0" eaLnBrk="1" fontAlgn="base" latinLnBrk="0" hangingPunct="1">
        <a:lnSpc>
          <a:spcPct val="100000"/>
        </a:lnSpc>
        <a:spcBef>
          <a:spcPts val="900"/>
        </a:spcBef>
        <a:spcAft>
          <a:spcPct val="0"/>
        </a:spcAft>
        <a:buClr>
          <a:srgbClr val="1F497D">
            <a:lumMod val="50000"/>
          </a:srgbClr>
        </a:buClr>
        <a:buSzTx/>
        <a:buFont typeface="Arial" charset="0"/>
        <a:buChar char="•"/>
        <a:tabLst/>
        <a:defRPr sz="2400" kern="1200">
          <a:solidFill>
            <a:schemeClr val="tx1"/>
          </a:solidFill>
          <a:latin typeface="+mn-lt"/>
          <a:ea typeface="+mn-ea"/>
          <a:cs typeface="+mn-cs"/>
        </a:defRPr>
      </a:lvl3pPr>
      <a:lvl4pPr marL="1600200" marR="0" indent="-228600" algn="l" defTabSz="914400" rtl="0" eaLnBrk="1" fontAlgn="base" latinLnBrk="0" hangingPunct="1">
        <a:lnSpc>
          <a:spcPct val="100000"/>
        </a:lnSpc>
        <a:spcBef>
          <a:spcPts val="900"/>
        </a:spcBef>
        <a:spcAft>
          <a:spcPct val="0"/>
        </a:spcAft>
        <a:buClr>
          <a:srgbClr val="1F497D">
            <a:lumMod val="60000"/>
            <a:lumOff val="40000"/>
          </a:srgbClr>
        </a:buClr>
        <a:buSzTx/>
        <a:buFont typeface="Wingdings" panose="05000000000000000000" pitchFamily="2" charset="2"/>
        <a:buChar char="§"/>
        <a:tabLst/>
        <a:defRPr sz="2000" kern="1200">
          <a:solidFill>
            <a:schemeClr val="tx1"/>
          </a:solidFill>
          <a:latin typeface="+mn-lt"/>
          <a:ea typeface="+mn-ea"/>
          <a:cs typeface="+mn-cs"/>
        </a:defRPr>
      </a:lvl4pPr>
      <a:lvl5pPr marL="2057400" marR="0" indent="-228600" algn="l" defTabSz="914400" rtl="0" eaLnBrk="1" fontAlgn="base" latinLnBrk="0" hangingPunct="1">
        <a:lnSpc>
          <a:spcPct val="100000"/>
        </a:lnSpc>
        <a:spcBef>
          <a:spcPts val="900"/>
        </a:spcBef>
        <a:spcAft>
          <a:spcPct val="0"/>
        </a:spcAft>
        <a:buClr>
          <a:srgbClr val="1F497D">
            <a:lumMod val="60000"/>
            <a:lumOff val="40000"/>
          </a:srgbClr>
        </a:buClr>
        <a:buSzTx/>
        <a:buFont typeface="Arial"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PSYCHOPATHOLOGY</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a:defRPr/>
            </a:pPr>
            <a:r>
              <a:rPr lang="en-US"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2016 Cengage Learning</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indent="119063"/>
            <a:r>
              <a:rPr lang="en-US" sz="1600" dirty="0" smtClean="0">
                <a:solidFill>
                  <a:prstClr val="white"/>
                </a:solidFill>
                <a:latin typeface="Tahoma" panose="020B0604030504040204" pitchFamily="34" charset="0"/>
                <a:ea typeface="Tahoma" panose="020B0604030504040204" pitchFamily="34" charset="0"/>
                <a:cs typeface="Tahoma" panose="020B0604030504040204" pitchFamily="34" charset="0"/>
              </a:rPr>
              <a:t>Schizophrenia</a:t>
            </a:r>
          </a:p>
        </p:txBody>
      </p:sp>
    </p:spTree>
    <p:extLst>
      <p:ext uri="{BB962C8B-B14F-4D97-AF65-F5344CB8AC3E}">
        <p14:creationId xmlns:p14="http://schemas.microsoft.com/office/powerpoint/2010/main" val="381952600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Abnormal Behavior</a:t>
            </a:r>
            <a:endParaRPr lang="en-US" dirty="0"/>
          </a:p>
        </p:txBody>
      </p:sp>
      <p:sp>
        <p:nvSpPr>
          <p:cNvPr id="2" name="Content Placeholder 1"/>
          <p:cNvSpPr>
            <a:spLocks noGrp="1"/>
          </p:cNvSpPr>
          <p:nvPr>
            <p:ph sz="half" idx="2"/>
          </p:nvPr>
        </p:nvSpPr>
        <p:spPr>
          <a:xfrm>
            <a:off x="342900" y="1371600"/>
            <a:ext cx="4457700" cy="4921406"/>
          </a:xfrm>
        </p:spPr>
        <p:txBody>
          <a:bodyPr/>
          <a:lstStyle/>
          <a:p>
            <a:r>
              <a:rPr lang="en-US" dirty="0" smtClean="0"/>
              <a:t>This section covers:</a:t>
            </a:r>
          </a:p>
          <a:p>
            <a:pPr lvl="1"/>
            <a:r>
              <a:rPr lang="en-US" dirty="0" smtClean="0"/>
              <a:t>Definitions of abnormal behavior</a:t>
            </a:r>
          </a:p>
          <a:p>
            <a:pPr lvl="1"/>
            <a:r>
              <a:rPr lang="en-US" dirty="0" smtClean="0"/>
              <a:t>Causes and rates of disorders</a:t>
            </a:r>
          </a:p>
          <a:p>
            <a:pPr lvl="1"/>
            <a:r>
              <a:rPr lang="en-US" dirty="0" smtClean="0"/>
              <a:t>Conceptualizing the causes of disorders</a:t>
            </a:r>
          </a:p>
          <a:p>
            <a:pPr lvl="1"/>
            <a:endParaRPr lang="en-US" dirty="0" smtClean="0"/>
          </a:p>
        </p:txBody>
      </p:sp>
      <p:pic>
        <p:nvPicPr>
          <p:cNvPr id="5" name="Picture 4"/>
          <p:cNvPicPr>
            <a:picLocks noChangeAspect="1"/>
          </p:cNvPicPr>
          <p:nvPr/>
        </p:nvPicPr>
        <p:blipFill>
          <a:blip r:embed="rId3"/>
          <a:stretch>
            <a:fillRect/>
          </a:stretch>
        </p:blipFill>
        <p:spPr>
          <a:xfrm>
            <a:off x="4807527" y="1774903"/>
            <a:ext cx="3823853" cy="4114800"/>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Prevalence of Anxiety Disorders</a:t>
            </a:r>
            <a:endParaRPr lang="en-US" dirty="0"/>
          </a:p>
        </p:txBody>
      </p:sp>
      <p:graphicFrame>
        <p:nvGraphicFramePr>
          <p:cNvPr id="17" name="Chart 16"/>
          <p:cNvGraphicFramePr/>
          <p:nvPr>
            <p:extLst>
              <p:ext uri="{D42A27DB-BD31-4B8C-83A1-F6EECF244321}">
                <p14:modId xmlns:p14="http://schemas.microsoft.com/office/powerpoint/2010/main" val="1587140743"/>
              </p:ext>
            </p:extLst>
          </p:nvPr>
        </p:nvGraphicFramePr>
        <p:xfrm>
          <a:off x="152400" y="1397000"/>
          <a:ext cx="8991600" cy="492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1" y="1326994"/>
            <a:ext cx="4876800" cy="4921406"/>
          </a:xfrm>
        </p:spPr>
        <p:txBody>
          <a:bodyPr/>
          <a:lstStyle/>
          <a:p>
            <a:r>
              <a:rPr lang="en-US" dirty="0" smtClean="0"/>
              <a:t>Excessive </a:t>
            </a:r>
            <a:r>
              <a:rPr lang="en-US" dirty="0"/>
              <a:t>worry </a:t>
            </a:r>
            <a:r>
              <a:rPr lang="en-US" dirty="0" smtClean="0"/>
              <a:t>about </a:t>
            </a:r>
            <a:r>
              <a:rPr lang="en-US" dirty="0"/>
              <a:t>a number of </a:t>
            </a:r>
            <a:r>
              <a:rPr lang="en-US" dirty="0" smtClean="0"/>
              <a:t>events, often with no identifiable cause</a:t>
            </a:r>
          </a:p>
          <a:p>
            <a:r>
              <a:rPr lang="en-US" dirty="0" smtClean="0"/>
              <a:t>Lasts for at least 6 months</a:t>
            </a:r>
            <a:endParaRPr lang="en-US" dirty="0"/>
          </a:p>
        </p:txBody>
      </p:sp>
      <p:sp>
        <p:nvSpPr>
          <p:cNvPr id="2" name="Title 1"/>
          <p:cNvSpPr>
            <a:spLocks noGrp="1"/>
          </p:cNvSpPr>
          <p:nvPr>
            <p:ph type="title"/>
          </p:nvPr>
        </p:nvSpPr>
        <p:spPr/>
        <p:txBody>
          <a:bodyPr/>
          <a:lstStyle/>
          <a:p>
            <a:r>
              <a:rPr lang="en-US" dirty="0" smtClean="0"/>
              <a:t>Generalized Anxiety Disorder</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80" t="9152"/>
          <a:stretch/>
        </p:blipFill>
        <p:spPr>
          <a:xfrm>
            <a:off x="5486400" y="1611546"/>
            <a:ext cx="3525257" cy="4495257"/>
          </a:xfrm>
          <a:prstGeom prst="rect">
            <a:avLst/>
          </a:prstGeom>
        </p:spPr>
      </p:pic>
    </p:spTree>
    <p:extLst>
      <p:ext uri="{BB962C8B-B14F-4D97-AF65-F5344CB8AC3E}">
        <p14:creationId xmlns:p14="http://schemas.microsoft.com/office/powerpoint/2010/main" val="3379078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Characterized by recurrent </a:t>
            </a:r>
            <a:r>
              <a:rPr lang="en-US" dirty="0"/>
              <a:t>abrupt experiences of unexpected intense fear accompanied by physical </a:t>
            </a:r>
            <a:r>
              <a:rPr lang="en-US" dirty="0" smtClean="0"/>
              <a:t>symptoms</a:t>
            </a:r>
          </a:p>
          <a:p>
            <a:endParaRPr lang="en-US" dirty="0" smtClean="0"/>
          </a:p>
        </p:txBody>
      </p:sp>
      <p:sp>
        <p:nvSpPr>
          <p:cNvPr id="2" name="Title 1"/>
          <p:cNvSpPr>
            <a:spLocks noGrp="1"/>
          </p:cNvSpPr>
          <p:nvPr>
            <p:ph type="title"/>
          </p:nvPr>
        </p:nvSpPr>
        <p:spPr/>
        <p:txBody>
          <a:bodyPr/>
          <a:lstStyle/>
          <a:p>
            <a:r>
              <a:rPr lang="en-US" dirty="0" smtClean="0"/>
              <a:t>Panic Disorder and Agoraphobia</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875982"/>
            <a:ext cx="2929933" cy="3474720"/>
          </a:xfrm>
          <a:prstGeom prst="rect">
            <a:avLst/>
          </a:prstGeom>
        </p:spPr>
      </p:pic>
    </p:spTree>
    <p:extLst>
      <p:ext uri="{BB962C8B-B14F-4D97-AF65-F5344CB8AC3E}">
        <p14:creationId xmlns:p14="http://schemas.microsoft.com/office/powerpoint/2010/main" val="2268573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686800" cy="4921406"/>
          </a:xfrm>
        </p:spPr>
        <p:txBody>
          <a:bodyPr/>
          <a:lstStyle/>
          <a:p>
            <a:r>
              <a:rPr lang="en-US" dirty="0" smtClean="0"/>
              <a:t>Persistent </a:t>
            </a:r>
            <a:r>
              <a:rPr lang="en-US" dirty="0"/>
              <a:t>fear </a:t>
            </a:r>
            <a:r>
              <a:rPr lang="en-US" dirty="0" smtClean="0"/>
              <a:t>that </a:t>
            </a:r>
            <a:r>
              <a:rPr lang="en-US" dirty="0"/>
              <a:t>is excessive and </a:t>
            </a:r>
            <a:r>
              <a:rPr lang="en-US" dirty="0" smtClean="0"/>
              <a:t>unreasonable</a:t>
            </a:r>
          </a:p>
          <a:p>
            <a:r>
              <a:rPr lang="en-US" dirty="0" smtClean="0"/>
              <a:t>Lasts </a:t>
            </a:r>
            <a:r>
              <a:rPr lang="en-US" dirty="0"/>
              <a:t>for 6 months or </a:t>
            </a:r>
            <a:r>
              <a:rPr lang="en-US" dirty="0" smtClean="0"/>
              <a:t>more</a:t>
            </a:r>
          </a:p>
        </p:txBody>
      </p:sp>
      <p:sp>
        <p:nvSpPr>
          <p:cNvPr id="2" name="Title 1"/>
          <p:cNvSpPr>
            <a:spLocks noGrp="1"/>
          </p:cNvSpPr>
          <p:nvPr>
            <p:ph type="title"/>
          </p:nvPr>
        </p:nvSpPr>
        <p:spPr/>
        <p:txBody>
          <a:bodyPr/>
          <a:lstStyle/>
          <a:p>
            <a:r>
              <a:rPr lang="en-US" dirty="0" smtClean="0"/>
              <a:t>Specific Phobias and Social Anxiety Disorder</a:t>
            </a:r>
            <a:endParaRPr lang="en-US" dirty="0"/>
          </a:p>
        </p:txBody>
      </p:sp>
      <p:graphicFrame>
        <p:nvGraphicFramePr>
          <p:cNvPr id="6" name="Chart 5"/>
          <p:cNvGraphicFramePr/>
          <p:nvPr>
            <p:extLst>
              <p:ext uri="{D42A27DB-BD31-4B8C-83A1-F6EECF244321}">
                <p14:modId xmlns:p14="http://schemas.microsoft.com/office/powerpoint/2010/main" val="4139436620"/>
              </p:ext>
            </p:extLst>
          </p:nvPr>
        </p:nvGraphicFramePr>
        <p:xfrm>
          <a:off x="0" y="2438400"/>
          <a:ext cx="8991600" cy="40647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5371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Results from exposure </a:t>
            </a:r>
            <a:r>
              <a:rPr lang="en-US" dirty="0"/>
              <a:t>to a traumatic event during which one feels helplessness or fear </a:t>
            </a:r>
            <a:endParaRPr lang="en-US" dirty="0" smtClean="0"/>
          </a:p>
        </p:txBody>
      </p:sp>
      <p:sp>
        <p:nvSpPr>
          <p:cNvPr id="2" name="Title 1"/>
          <p:cNvSpPr>
            <a:spLocks noGrp="1"/>
          </p:cNvSpPr>
          <p:nvPr>
            <p:ph type="title"/>
          </p:nvPr>
        </p:nvSpPr>
        <p:spPr/>
        <p:txBody>
          <a:bodyPr/>
          <a:lstStyle/>
          <a:p>
            <a:r>
              <a:rPr lang="en-US" dirty="0" smtClean="0"/>
              <a:t>Post-Traumatic Stress Disorder</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999" y="2514600"/>
            <a:ext cx="5555059" cy="3657600"/>
          </a:xfrm>
          <a:prstGeom prst="rect">
            <a:avLst/>
          </a:prstGeom>
        </p:spPr>
      </p:pic>
    </p:spTree>
    <p:extLst>
      <p:ext uri="{BB962C8B-B14F-4D97-AF65-F5344CB8AC3E}">
        <p14:creationId xmlns:p14="http://schemas.microsoft.com/office/powerpoint/2010/main" val="380118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5638800" cy="4921406"/>
          </a:xfrm>
        </p:spPr>
        <p:txBody>
          <a:bodyPr/>
          <a:lstStyle/>
          <a:p>
            <a:r>
              <a:rPr lang="en-US" dirty="0" smtClean="0"/>
              <a:t>The presence </a:t>
            </a:r>
            <a:r>
              <a:rPr lang="en-US" dirty="0"/>
              <a:t>of recurrent, persistent, intrusive thoughts or </a:t>
            </a:r>
            <a:r>
              <a:rPr lang="en-US" dirty="0" smtClean="0"/>
              <a:t>images (obsessions), and/or </a:t>
            </a:r>
            <a:r>
              <a:rPr lang="en-US" dirty="0"/>
              <a:t>repetitive behaviors or mental acts that a person feels driven to perform </a:t>
            </a:r>
            <a:r>
              <a:rPr lang="en-US" dirty="0" smtClean="0"/>
              <a:t>(compulsions)</a:t>
            </a:r>
          </a:p>
        </p:txBody>
      </p:sp>
      <p:sp>
        <p:nvSpPr>
          <p:cNvPr id="2" name="Title 1"/>
          <p:cNvSpPr>
            <a:spLocks noGrp="1"/>
          </p:cNvSpPr>
          <p:nvPr>
            <p:ph type="title"/>
          </p:nvPr>
        </p:nvSpPr>
        <p:spPr/>
        <p:txBody>
          <a:bodyPr/>
          <a:lstStyle/>
          <a:p>
            <a:r>
              <a:rPr lang="en-US" dirty="0" smtClean="0"/>
              <a:t>Obsessive-Compulsive Disorder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47800"/>
            <a:ext cx="2653357" cy="4023360"/>
          </a:xfrm>
          <a:prstGeom prst="rect">
            <a:avLst/>
          </a:prstGeom>
        </p:spPr>
      </p:pic>
    </p:spTree>
    <p:extLst>
      <p:ext uri="{BB962C8B-B14F-4D97-AF65-F5344CB8AC3E}">
        <p14:creationId xmlns:p14="http://schemas.microsoft.com/office/powerpoint/2010/main" val="3073540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Characterized by persistent </a:t>
            </a:r>
            <a:r>
              <a:rPr lang="en-US" dirty="0"/>
              <a:t>difficulty discarding possessions such that they accumulate and clutter living areas causing significant distress and impairment in </a:t>
            </a:r>
            <a:r>
              <a:rPr lang="en-US" dirty="0" smtClean="0"/>
              <a:t>functioning</a:t>
            </a:r>
            <a:endParaRPr lang="en-US" dirty="0"/>
          </a:p>
        </p:txBody>
      </p:sp>
      <p:sp>
        <p:nvSpPr>
          <p:cNvPr id="2" name="Title 1"/>
          <p:cNvSpPr>
            <a:spLocks noGrp="1"/>
          </p:cNvSpPr>
          <p:nvPr>
            <p:ph type="title"/>
          </p:nvPr>
        </p:nvSpPr>
        <p:spPr/>
        <p:txBody>
          <a:bodyPr/>
          <a:lstStyle/>
          <a:p>
            <a:r>
              <a:rPr lang="en-US" dirty="0" smtClean="0"/>
              <a:t>Hoarding Disorder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624" y="3200400"/>
            <a:ext cx="4436892" cy="2926080"/>
          </a:xfrm>
          <a:prstGeom prst="rect">
            <a:avLst/>
          </a:prstGeom>
        </p:spPr>
      </p:pic>
    </p:spTree>
    <p:extLst>
      <p:ext uri="{BB962C8B-B14F-4D97-AF65-F5344CB8AC3E}">
        <p14:creationId xmlns:p14="http://schemas.microsoft.com/office/powerpoint/2010/main" val="800480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Dissociative Disorders and Somatic Symptom and Related Disorders</a:t>
            </a:r>
            <a:endParaRPr lang="en-US" dirty="0"/>
          </a:p>
        </p:txBody>
      </p:sp>
      <p:sp>
        <p:nvSpPr>
          <p:cNvPr id="2" name="Content Placeholder 1"/>
          <p:cNvSpPr>
            <a:spLocks noGrp="1"/>
          </p:cNvSpPr>
          <p:nvPr>
            <p:ph sz="half" idx="2"/>
          </p:nvPr>
        </p:nvSpPr>
        <p:spPr>
          <a:xfrm>
            <a:off x="342900" y="1371600"/>
            <a:ext cx="4305300" cy="4921406"/>
          </a:xfrm>
        </p:spPr>
        <p:txBody>
          <a:bodyPr/>
          <a:lstStyle/>
          <a:p>
            <a:r>
              <a:rPr lang="en-US" dirty="0" smtClean="0"/>
              <a:t>This section covers:</a:t>
            </a:r>
          </a:p>
          <a:p>
            <a:pPr lvl="1"/>
            <a:r>
              <a:rPr lang="en-US" dirty="0" smtClean="0"/>
              <a:t>Dissociative disorders</a:t>
            </a:r>
          </a:p>
          <a:p>
            <a:pPr lvl="1"/>
            <a:r>
              <a:rPr lang="en-US" dirty="0" smtClean="0"/>
              <a:t>Somatic symptom and </a:t>
            </a:r>
            <a:r>
              <a:rPr lang="en-US" dirty="0" err="1" smtClean="0"/>
              <a:t>relateddisorders</a:t>
            </a:r>
            <a:endParaRPr lang="en-US" dirty="0" smtClean="0"/>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38" y="1447800"/>
            <a:ext cx="4023562" cy="4724400"/>
          </a:xfrm>
          <a:prstGeom prst="rect">
            <a:avLst/>
          </a:prstGeom>
        </p:spPr>
      </p:pic>
    </p:spTree>
    <p:extLst>
      <p:ext uri="{BB962C8B-B14F-4D97-AF65-F5344CB8AC3E}">
        <p14:creationId xmlns:p14="http://schemas.microsoft.com/office/powerpoint/2010/main" val="2584336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Involve </a:t>
            </a:r>
            <a:r>
              <a:rPr lang="en-US" dirty="0"/>
              <a:t>a loss of </a:t>
            </a:r>
            <a:r>
              <a:rPr lang="en-US" dirty="0" smtClean="0"/>
              <a:t>connection with some part of our consciousness, identity, or memory.</a:t>
            </a:r>
          </a:p>
        </p:txBody>
      </p:sp>
      <p:sp>
        <p:nvSpPr>
          <p:cNvPr id="2" name="Title 1"/>
          <p:cNvSpPr>
            <a:spLocks noGrp="1"/>
          </p:cNvSpPr>
          <p:nvPr>
            <p:ph type="title"/>
          </p:nvPr>
        </p:nvSpPr>
        <p:spPr/>
        <p:txBody>
          <a:bodyPr/>
          <a:lstStyle/>
          <a:p>
            <a:r>
              <a:rPr lang="en-US" dirty="0" smtClean="0"/>
              <a:t>Dissociative Disorders</a:t>
            </a:r>
            <a:endParaRPr lang="en-US" dirty="0"/>
          </a:p>
        </p:txBody>
      </p:sp>
      <p:pic>
        <p:nvPicPr>
          <p:cNvPr id="4" name="Picture 3"/>
          <p:cNvPicPr>
            <a:picLocks noChangeAspect="1"/>
          </p:cNvPicPr>
          <p:nvPr/>
        </p:nvPicPr>
        <p:blipFill>
          <a:blip r:embed="rId3"/>
          <a:stretch>
            <a:fillRect/>
          </a:stretch>
        </p:blipFill>
        <p:spPr>
          <a:xfrm>
            <a:off x="1828800" y="2503100"/>
            <a:ext cx="5521234" cy="3745300"/>
          </a:xfrm>
          <a:prstGeom prst="rect">
            <a:avLst/>
          </a:prstGeom>
        </p:spPr>
      </p:pic>
    </p:spTree>
    <p:extLst>
      <p:ext uri="{BB962C8B-B14F-4D97-AF65-F5344CB8AC3E}">
        <p14:creationId xmlns:p14="http://schemas.microsoft.com/office/powerpoint/2010/main" val="515658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Involve physical complaints for which there is no apparent physical cause</a:t>
            </a:r>
          </a:p>
        </p:txBody>
      </p:sp>
      <p:sp>
        <p:nvSpPr>
          <p:cNvPr id="2" name="Title 1"/>
          <p:cNvSpPr>
            <a:spLocks noGrp="1"/>
          </p:cNvSpPr>
          <p:nvPr>
            <p:ph type="title"/>
          </p:nvPr>
        </p:nvSpPr>
        <p:spPr/>
        <p:txBody>
          <a:bodyPr/>
          <a:lstStyle/>
          <a:p>
            <a:r>
              <a:rPr lang="en-US" dirty="0" smtClean="0"/>
              <a:t>Somatic Symptom and Related Disorders</a:t>
            </a:r>
            <a:endParaRPr lang="en-US" dirty="0"/>
          </a:p>
        </p:txBody>
      </p:sp>
      <p:pic>
        <p:nvPicPr>
          <p:cNvPr id="7" name="Picture 6"/>
          <p:cNvPicPr>
            <a:picLocks noChangeAspect="1"/>
          </p:cNvPicPr>
          <p:nvPr/>
        </p:nvPicPr>
        <p:blipFill>
          <a:blip r:embed="rId3"/>
          <a:stretch>
            <a:fillRect/>
          </a:stretch>
        </p:blipFill>
        <p:spPr>
          <a:xfrm>
            <a:off x="76200" y="2819400"/>
            <a:ext cx="8925197" cy="1259233"/>
          </a:xfrm>
          <a:prstGeom prst="rect">
            <a:avLst/>
          </a:prstGeom>
        </p:spPr>
      </p:pic>
      <p:pic>
        <p:nvPicPr>
          <p:cNvPr id="9" name="Picture 8"/>
          <p:cNvPicPr>
            <a:picLocks noChangeAspect="1"/>
          </p:cNvPicPr>
          <p:nvPr/>
        </p:nvPicPr>
        <p:blipFill>
          <a:blip r:embed="rId4"/>
          <a:stretch>
            <a:fillRect/>
          </a:stretch>
        </p:blipFill>
        <p:spPr>
          <a:xfrm>
            <a:off x="76202" y="4026126"/>
            <a:ext cx="8925192" cy="1993674"/>
          </a:xfrm>
          <a:prstGeom prst="rect">
            <a:avLst/>
          </a:prstGeom>
        </p:spPr>
      </p:pic>
    </p:spTree>
    <p:extLst>
      <p:ext uri="{BB962C8B-B14F-4D97-AF65-F5344CB8AC3E}">
        <p14:creationId xmlns:p14="http://schemas.microsoft.com/office/powerpoint/2010/main" val="251841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Some definitions</a:t>
            </a:r>
          </a:p>
          <a:p>
            <a:pPr lvl="1"/>
            <a:r>
              <a:rPr lang="en-US" dirty="0" smtClean="0"/>
              <a:t>Not culturally accepted</a:t>
            </a:r>
          </a:p>
          <a:p>
            <a:pPr lvl="1"/>
            <a:r>
              <a:rPr lang="en-US" dirty="0" smtClean="0"/>
              <a:t>Statistically uncommon</a:t>
            </a:r>
          </a:p>
          <a:p>
            <a:pPr lvl="1"/>
            <a:r>
              <a:rPr lang="en-US" dirty="0" smtClean="0"/>
              <a:t>Causes distress</a:t>
            </a:r>
          </a:p>
          <a:p>
            <a:pPr lvl="1"/>
            <a:r>
              <a:rPr lang="en-US" dirty="0" smtClean="0"/>
              <a:t>Causes dysfunction</a:t>
            </a:r>
          </a:p>
        </p:txBody>
      </p:sp>
      <p:sp>
        <p:nvSpPr>
          <p:cNvPr id="2" name="Title 1"/>
          <p:cNvSpPr>
            <a:spLocks noGrp="1"/>
          </p:cNvSpPr>
          <p:nvPr>
            <p:ph type="title"/>
          </p:nvPr>
        </p:nvSpPr>
        <p:spPr/>
        <p:txBody>
          <a:bodyPr/>
          <a:lstStyle/>
          <a:p>
            <a:r>
              <a:rPr lang="en-US" dirty="0" smtClean="0"/>
              <a:t>What is Abnormal Behavior?</a:t>
            </a:r>
            <a:endParaRPr lang="en-US" dirty="0"/>
          </a:p>
        </p:txBody>
      </p:sp>
      <p:pic>
        <p:nvPicPr>
          <p:cNvPr id="3" name="Picture 2"/>
          <p:cNvPicPr>
            <a:picLocks noChangeAspect="1"/>
          </p:cNvPicPr>
          <p:nvPr/>
        </p:nvPicPr>
        <p:blipFill>
          <a:blip r:embed="rId3"/>
          <a:stretch>
            <a:fillRect/>
          </a:stretch>
        </p:blipFill>
        <p:spPr>
          <a:xfrm>
            <a:off x="4343400" y="3352800"/>
            <a:ext cx="4171845" cy="2743200"/>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Mood Disorders</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Depressive disorders</a:t>
            </a:r>
          </a:p>
          <a:p>
            <a:pPr lvl="1"/>
            <a:r>
              <a:rPr lang="en-US" dirty="0" smtClean="0"/>
              <a:t>Bipolar disorders</a:t>
            </a:r>
          </a:p>
          <a:p>
            <a:pPr lvl="1"/>
            <a:r>
              <a:rPr lang="en-US" dirty="0" smtClean="0"/>
              <a:t>Explaining mood disorders</a:t>
            </a:r>
          </a:p>
          <a:p>
            <a:pPr lvl="1"/>
            <a:r>
              <a:rPr lang="en-US" dirty="0" smtClean="0"/>
              <a:t>Suicide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752600"/>
            <a:ext cx="3410809" cy="3810000"/>
          </a:xfrm>
          <a:prstGeom prst="rect">
            <a:avLst/>
          </a:prstGeom>
        </p:spPr>
      </p:pic>
    </p:spTree>
    <p:extLst>
      <p:ext uri="{BB962C8B-B14F-4D97-AF65-F5344CB8AC3E}">
        <p14:creationId xmlns:p14="http://schemas.microsoft.com/office/powerpoint/2010/main" val="1947412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May involve depressed </a:t>
            </a:r>
            <a:r>
              <a:rPr lang="en-US" dirty="0"/>
              <a:t>mood or loss of interest or pleasure in one’s usual </a:t>
            </a:r>
            <a:r>
              <a:rPr lang="en-US" dirty="0" smtClean="0"/>
              <a:t>activities; changes in sleep patterns, appetite, and motor functioning; and loss of energy  </a:t>
            </a:r>
          </a:p>
        </p:txBody>
      </p:sp>
      <p:sp>
        <p:nvSpPr>
          <p:cNvPr id="2" name="Title 1"/>
          <p:cNvSpPr>
            <a:spLocks noGrp="1"/>
          </p:cNvSpPr>
          <p:nvPr>
            <p:ph type="title"/>
          </p:nvPr>
        </p:nvSpPr>
        <p:spPr/>
        <p:txBody>
          <a:bodyPr/>
          <a:lstStyle/>
          <a:p>
            <a:r>
              <a:rPr lang="en-US" dirty="0" smtClean="0"/>
              <a:t>Depressive Disorders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2307" r="130"/>
          <a:stretch/>
        </p:blipFill>
        <p:spPr>
          <a:xfrm>
            <a:off x="2893447" y="3124200"/>
            <a:ext cx="3280905" cy="3352800"/>
          </a:xfrm>
          <a:prstGeom prst="rect">
            <a:avLst/>
          </a:prstGeom>
        </p:spPr>
      </p:pic>
    </p:spTree>
    <p:extLst>
      <p:ext uri="{BB962C8B-B14F-4D97-AF65-F5344CB8AC3E}">
        <p14:creationId xmlns:p14="http://schemas.microsoft.com/office/powerpoint/2010/main" val="2822328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Involve shifts in mood between two states: depressed and manic</a:t>
            </a:r>
            <a:endParaRPr lang="en-US" dirty="0"/>
          </a:p>
        </p:txBody>
      </p:sp>
      <p:sp>
        <p:nvSpPr>
          <p:cNvPr id="2" name="Title 1"/>
          <p:cNvSpPr>
            <a:spLocks noGrp="1"/>
          </p:cNvSpPr>
          <p:nvPr>
            <p:ph type="title"/>
          </p:nvPr>
        </p:nvSpPr>
        <p:spPr/>
        <p:txBody>
          <a:bodyPr/>
          <a:lstStyle/>
          <a:p>
            <a:r>
              <a:rPr lang="en-US" dirty="0" smtClean="0"/>
              <a:t>Bipolar Disorders</a:t>
            </a:r>
            <a:endParaRPr lang="en-US" dirty="0"/>
          </a:p>
        </p:txBody>
      </p:sp>
      <p:pic>
        <p:nvPicPr>
          <p:cNvPr id="4" name="Picture 3"/>
          <p:cNvPicPr>
            <a:picLocks noChangeAspect="1"/>
          </p:cNvPicPr>
          <p:nvPr/>
        </p:nvPicPr>
        <p:blipFill>
          <a:blip r:embed="rId3"/>
          <a:stretch>
            <a:fillRect/>
          </a:stretch>
        </p:blipFill>
        <p:spPr>
          <a:xfrm>
            <a:off x="1855541" y="2438400"/>
            <a:ext cx="5423058" cy="3657600"/>
          </a:xfrm>
          <a:prstGeom prst="rect">
            <a:avLst/>
          </a:prstGeom>
        </p:spPr>
      </p:pic>
    </p:spTree>
    <p:extLst>
      <p:ext uri="{BB962C8B-B14F-4D97-AF65-F5344CB8AC3E}">
        <p14:creationId xmlns:p14="http://schemas.microsoft.com/office/powerpoint/2010/main" val="4073913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Genetics</a:t>
            </a:r>
          </a:p>
          <a:p>
            <a:r>
              <a:rPr lang="en-US" dirty="0" smtClean="0"/>
              <a:t>Neurotransmitters</a:t>
            </a:r>
          </a:p>
          <a:p>
            <a:r>
              <a:rPr lang="en-US" dirty="0" smtClean="0"/>
              <a:t>Stress hormones</a:t>
            </a:r>
          </a:p>
          <a:p>
            <a:r>
              <a:rPr lang="en-US" dirty="0" smtClean="0"/>
              <a:t>Brain structures</a:t>
            </a:r>
          </a:p>
          <a:p>
            <a:r>
              <a:rPr lang="en-US" dirty="0" smtClean="0"/>
              <a:t>Psychological factors</a:t>
            </a:r>
          </a:p>
          <a:p>
            <a:r>
              <a:rPr lang="en-US" dirty="0" smtClean="0"/>
              <a:t>Sociocultural factors</a:t>
            </a:r>
          </a:p>
          <a:p>
            <a:endParaRPr lang="en-US" dirty="0"/>
          </a:p>
        </p:txBody>
      </p:sp>
      <p:sp>
        <p:nvSpPr>
          <p:cNvPr id="2" name="Title 1"/>
          <p:cNvSpPr>
            <a:spLocks noGrp="1"/>
          </p:cNvSpPr>
          <p:nvPr>
            <p:ph type="title"/>
          </p:nvPr>
        </p:nvSpPr>
        <p:spPr/>
        <p:txBody>
          <a:bodyPr/>
          <a:lstStyle/>
          <a:p>
            <a:r>
              <a:rPr lang="en-US" dirty="0" smtClean="0"/>
              <a:t>Explaining Mood Disorders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485" y="1371600"/>
            <a:ext cx="4174391" cy="4953000"/>
          </a:xfrm>
          <a:prstGeom prst="rect">
            <a:avLst/>
          </a:prstGeom>
        </p:spPr>
      </p:pic>
    </p:spTree>
    <p:extLst>
      <p:ext uri="{BB962C8B-B14F-4D97-AF65-F5344CB8AC3E}">
        <p14:creationId xmlns:p14="http://schemas.microsoft.com/office/powerpoint/2010/main" val="89300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Women Have Higher Rates of Depression than Men?</a:t>
            </a:r>
            <a:endParaRPr lang="en-US" dirty="0"/>
          </a:p>
        </p:txBody>
      </p:sp>
      <p:pic>
        <p:nvPicPr>
          <p:cNvPr id="5" name="Picture 4"/>
          <p:cNvPicPr>
            <a:picLocks noChangeAspect="1"/>
          </p:cNvPicPr>
          <p:nvPr/>
        </p:nvPicPr>
        <p:blipFill rotWithShape="1">
          <a:blip r:embed="rId3"/>
          <a:srcRect t="10606" r="4667" b="3030"/>
          <a:stretch/>
        </p:blipFill>
        <p:spPr>
          <a:xfrm>
            <a:off x="228600" y="1385602"/>
            <a:ext cx="3655278" cy="4937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4114799" y="1385602"/>
            <a:ext cx="2587752"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5029200" y="3017594"/>
            <a:ext cx="2619375" cy="153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6179992" y="4628631"/>
            <a:ext cx="2560320" cy="1694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6224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49582" y="1327150"/>
            <a:ext cx="5368636" cy="4921250"/>
          </a:xfrm>
        </p:spPr>
      </p:pic>
      <p:sp>
        <p:nvSpPr>
          <p:cNvPr id="2" name="Title 1"/>
          <p:cNvSpPr>
            <a:spLocks noGrp="1"/>
          </p:cNvSpPr>
          <p:nvPr>
            <p:ph type="title"/>
          </p:nvPr>
        </p:nvSpPr>
        <p:spPr/>
        <p:txBody>
          <a:bodyPr/>
          <a:lstStyle/>
          <a:p>
            <a:r>
              <a:rPr lang="en-US" dirty="0" smtClean="0"/>
              <a:t>What Do Psychologists Know About Suicide?</a:t>
            </a:r>
            <a:endParaRPr lang="en-US" dirty="0"/>
          </a:p>
        </p:txBody>
      </p:sp>
    </p:spTree>
    <p:extLst>
      <p:ext uri="{BB962C8B-B14F-4D97-AF65-F5344CB8AC3E}">
        <p14:creationId xmlns:p14="http://schemas.microsoft.com/office/powerpoint/2010/main" val="37359740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Schizophrenia</a:t>
            </a:r>
            <a:endParaRPr lang="en-US" dirty="0"/>
          </a:p>
        </p:txBody>
      </p:sp>
      <p:sp>
        <p:nvSpPr>
          <p:cNvPr id="2" name="Content Placeholder 1"/>
          <p:cNvSpPr>
            <a:spLocks noGrp="1"/>
          </p:cNvSpPr>
          <p:nvPr>
            <p:ph sz="half" idx="2"/>
          </p:nvPr>
        </p:nvSpPr>
        <p:spPr>
          <a:xfrm>
            <a:off x="342900" y="1371600"/>
            <a:ext cx="4305300" cy="4921406"/>
          </a:xfrm>
        </p:spPr>
        <p:txBody>
          <a:bodyPr/>
          <a:lstStyle/>
          <a:p>
            <a:r>
              <a:rPr lang="en-US" dirty="0" smtClean="0"/>
              <a:t>This section covers:</a:t>
            </a:r>
          </a:p>
          <a:p>
            <a:pPr lvl="1"/>
            <a:r>
              <a:rPr lang="en-US" dirty="0" smtClean="0"/>
              <a:t>The epidemiology of schizophrenia</a:t>
            </a:r>
          </a:p>
          <a:p>
            <a:pPr lvl="1"/>
            <a:r>
              <a:rPr lang="en-US" dirty="0" smtClean="0"/>
              <a:t>Positive symptoms</a:t>
            </a:r>
          </a:p>
          <a:p>
            <a:pPr lvl="1"/>
            <a:r>
              <a:rPr lang="en-US" dirty="0" smtClean="0"/>
              <a:t>Negative symptoms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371600"/>
            <a:ext cx="4148385" cy="4953000"/>
          </a:xfrm>
          <a:prstGeom prst="rect">
            <a:avLst/>
          </a:prstGeom>
        </p:spPr>
      </p:pic>
    </p:spTree>
    <p:extLst>
      <p:ext uri="{BB962C8B-B14F-4D97-AF65-F5344CB8AC3E}">
        <p14:creationId xmlns:p14="http://schemas.microsoft.com/office/powerpoint/2010/main" val="1982404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305800" cy="4921406"/>
          </a:xfrm>
        </p:spPr>
        <p:txBody>
          <a:bodyPr/>
          <a:lstStyle/>
          <a:p>
            <a:r>
              <a:rPr lang="en-US" dirty="0" smtClean="0"/>
              <a:t>Typically diagnosed in adolescence or early adulthood</a:t>
            </a:r>
          </a:p>
          <a:p>
            <a:pPr lvl="1"/>
            <a:r>
              <a:rPr lang="en-US" dirty="0" smtClean="0"/>
              <a:t>Men generally diagnosed earlier than women</a:t>
            </a:r>
          </a:p>
          <a:p>
            <a:r>
              <a:rPr lang="en-US" dirty="0" smtClean="0"/>
              <a:t>Rates differ by race and ethnicity</a:t>
            </a:r>
          </a:p>
        </p:txBody>
      </p:sp>
      <p:sp>
        <p:nvSpPr>
          <p:cNvPr id="2" name="Title 1"/>
          <p:cNvSpPr>
            <a:spLocks noGrp="1"/>
          </p:cNvSpPr>
          <p:nvPr>
            <p:ph type="title"/>
          </p:nvPr>
        </p:nvSpPr>
        <p:spPr/>
        <p:txBody>
          <a:bodyPr/>
          <a:lstStyle/>
          <a:p>
            <a:r>
              <a:rPr lang="en-US" dirty="0"/>
              <a:t>Schizophrenia: </a:t>
            </a:r>
            <a:r>
              <a:rPr lang="en-US" dirty="0" smtClean="0"/>
              <a:t>Epidemiology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429000"/>
            <a:ext cx="5715617" cy="2839331"/>
          </a:xfrm>
          <a:prstGeom prst="rect">
            <a:avLst/>
          </a:prstGeom>
        </p:spPr>
      </p:pic>
    </p:spTree>
    <p:extLst>
      <p:ext uri="{BB962C8B-B14F-4D97-AF65-F5344CB8AC3E}">
        <p14:creationId xmlns:p14="http://schemas.microsoft.com/office/powerpoint/2010/main" val="32867124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13109" y="1371600"/>
            <a:ext cx="6707922" cy="5029200"/>
          </a:xfrm>
        </p:spPr>
      </p:pic>
      <p:sp>
        <p:nvSpPr>
          <p:cNvPr id="2" name="Title 1"/>
          <p:cNvSpPr>
            <a:spLocks noGrp="1"/>
          </p:cNvSpPr>
          <p:nvPr>
            <p:ph type="title"/>
          </p:nvPr>
        </p:nvSpPr>
        <p:spPr/>
        <p:txBody>
          <a:bodyPr/>
          <a:lstStyle/>
          <a:p>
            <a:r>
              <a:rPr lang="en-US" dirty="0" smtClean="0"/>
              <a:t>Schizophrenia: Genetics and Environmental Factors</a:t>
            </a:r>
            <a:endParaRPr lang="en-US" dirty="0"/>
          </a:p>
        </p:txBody>
      </p:sp>
    </p:spTree>
    <p:extLst>
      <p:ext uri="{BB962C8B-B14F-4D97-AF65-F5344CB8AC3E}">
        <p14:creationId xmlns:p14="http://schemas.microsoft.com/office/powerpoint/2010/main" val="3043294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Schizophrenia: Neural and Developmental Factors</a:t>
            </a:r>
            <a:endParaRPr lang="en-US" dirty="0"/>
          </a:p>
        </p:txBody>
      </p:sp>
      <p:sp>
        <p:nvSpPr>
          <p:cNvPr id="3" name="Content Placeholder 2"/>
          <p:cNvSpPr>
            <a:spLocks noGrp="1"/>
          </p:cNvSpPr>
          <p:nvPr>
            <p:ph sz="half" idx="2"/>
          </p:nvPr>
        </p:nvSpPr>
        <p:spPr/>
        <p:txBody>
          <a:bodyPr/>
          <a:lstStyle/>
          <a:p>
            <a:r>
              <a:rPr lang="en-US" dirty="0" smtClean="0"/>
              <a:t>Abnormalities in brain structure and neurotransmitter function are associated with schizophrenia.</a:t>
            </a:r>
          </a:p>
          <a:p>
            <a:r>
              <a:rPr lang="en-US" dirty="0" smtClean="0"/>
              <a:t>These abnormalities may have origins in prenatal and early childhood development.</a:t>
            </a:r>
            <a:endParaRPr lang="en-US" dirty="0"/>
          </a:p>
        </p:txBody>
      </p:sp>
    </p:spTree>
    <p:extLst>
      <p:ext uri="{BB962C8B-B14F-4D97-AF65-F5344CB8AC3E}">
        <p14:creationId xmlns:p14="http://schemas.microsoft.com/office/powerpoint/2010/main" val="444966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Diagnostic and Statistical Manual</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DSM-5: published in 2013</a:t>
            </a:r>
          </a:p>
          <a:p>
            <a:pPr lvl="1"/>
            <a:r>
              <a:rPr lang="en-US" dirty="0" smtClean="0"/>
              <a:t>Lists 20 categories of disorders</a:t>
            </a:r>
          </a:p>
          <a:p>
            <a:pPr lvl="1"/>
            <a:r>
              <a:rPr lang="en-US" dirty="0" smtClean="0"/>
              <a:t>Covers more then 300 disorders</a:t>
            </a:r>
          </a:p>
          <a:p>
            <a:pPr lvl="1"/>
            <a:r>
              <a:rPr lang="en-US" dirty="0" smtClean="0"/>
              <a:t>Takes an atheoretical approach</a:t>
            </a:r>
          </a:p>
          <a:p>
            <a:pPr lvl="1"/>
            <a:r>
              <a:rPr lang="en-US" dirty="0" smtClean="0"/>
              <a:t>Continues to show improved reliability and validity over time</a:t>
            </a:r>
          </a:p>
          <a:p>
            <a:r>
              <a:rPr lang="en-US" dirty="0" smtClean="0"/>
              <a:t>Note that having standards does not guarantee a correct diagnosis</a:t>
            </a:r>
          </a:p>
          <a:p>
            <a:pPr lvl="1"/>
            <a:endParaRPr lang="en-US" dirty="0" smtClean="0"/>
          </a:p>
          <a:p>
            <a:endParaRPr lang="en-US" dirty="0" smtClean="0"/>
          </a:p>
        </p:txBody>
      </p:sp>
    </p:spTree>
    <p:extLst>
      <p:ext uri="{BB962C8B-B14F-4D97-AF65-F5344CB8AC3E}">
        <p14:creationId xmlns:p14="http://schemas.microsoft.com/office/powerpoint/2010/main" val="20732468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305800" cy="4921406"/>
          </a:xfrm>
        </p:spPr>
        <p:txBody>
          <a:bodyPr/>
          <a:lstStyle/>
          <a:p>
            <a:r>
              <a:rPr lang="en-US" dirty="0" smtClean="0"/>
              <a:t>Delusions</a:t>
            </a:r>
          </a:p>
          <a:p>
            <a:r>
              <a:rPr lang="en-US" dirty="0" smtClean="0"/>
              <a:t>Hallucinations</a:t>
            </a:r>
          </a:p>
          <a:p>
            <a:r>
              <a:rPr lang="en-US" dirty="0" smtClean="0"/>
              <a:t>Disorganized speech</a:t>
            </a:r>
          </a:p>
          <a:p>
            <a:r>
              <a:rPr lang="en-US" dirty="0" smtClean="0"/>
              <a:t>Disordered behavior</a:t>
            </a:r>
          </a:p>
        </p:txBody>
      </p:sp>
      <p:sp>
        <p:nvSpPr>
          <p:cNvPr id="2" name="Title 1"/>
          <p:cNvSpPr>
            <a:spLocks noGrp="1"/>
          </p:cNvSpPr>
          <p:nvPr>
            <p:ph type="title"/>
          </p:nvPr>
        </p:nvSpPr>
        <p:spPr/>
        <p:txBody>
          <a:bodyPr/>
          <a:lstStyle/>
          <a:p>
            <a:r>
              <a:rPr lang="en-US" dirty="0" smtClean="0"/>
              <a:t>Positive Symptoms of Schizophrenia</a:t>
            </a:r>
            <a:endParaRPr lang="en-US" dirty="0"/>
          </a:p>
        </p:txBody>
      </p:sp>
      <p:pic>
        <p:nvPicPr>
          <p:cNvPr id="4" name="Picture 3"/>
          <p:cNvPicPr>
            <a:picLocks noChangeAspect="1"/>
          </p:cNvPicPr>
          <p:nvPr/>
        </p:nvPicPr>
        <p:blipFill>
          <a:blip r:embed="rId3"/>
          <a:stretch>
            <a:fillRect/>
          </a:stretch>
        </p:blipFill>
        <p:spPr>
          <a:xfrm>
            <a:off x="5562600" y="1371600"/>
            <a:ext cx="3296308" cy="5023708"/>
          </a:xfrm>
          <a:prstGeom prst="rect">
            <a:avLst/>
          </a:prstGeom>
        </p:spPr>
      </p:pic>
    </p:spTree>
    <p:extLst>
      <p:ext uri="{BB962C8B-B14F-4D97-AF65-F5344CB8AC3E}">
        <p14:creationId xmlns:p14="http://schemas.microsoft.com/office/powerpoint/2010/main" val="4100633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Blunted affect</a:t>
            </a:r>
          </a:p>
          <a:p>
            <a:r>
              <a:rPr lang="en-US" dirty="0" smtClean="0"/>
              <a:t>Alogia</a:t>
            </a:r>
          </a:p>
          <a:p>
            <a:r>
              <a:rPr lang="en-US" dirty="0" smtClean="0"/>
              <a:t>Avolition</a:t>
            </a:r>
          </a:p>
        </p:txBody>
      </p:sp>
      <p:sp>
        <p:nvSpPr>
          <p:cNvPr id="2" name="Title 1"/>
          <p:cNvSpPr>
            <a:spLocks noGrp="1"/>
          </p:cNvSpPr>
          <p:nvPr>
            <p:ph type="title"/>
          </p:nvPr>
        </p:nvSpPr>
        <p:spPr/>
        <p:txBody>
          <a:bodyPr/>
          <a:lstStyle/>
          <a:p>
            <a:r>
              <a:rPr lang="en-US" dirty="0" smtClean="0"/>
              <a:t>Negative Symptoms of Schizophrenia</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851" t="-1515" r="12236"/>
          <a:stretch/>
        </p:blipFill>
        <p:spPr>
          <a:xfrm>
            <a:off x="4675909" y="1224692"/>
            <a:ext cx="4114800" cy="5105400"/>
          </a:xfrm>
          <a:prstGeom prst="rect">
            <a:avLst/>
          </a:prstGeom>
        </p:spPr>
      </p:pic>
    </p:spTree>
    <p:extLst>
      <p:ext uri="{BB962C8B-B14F-4D97-AF65-F5344CB8AC3E}">
        <p14:creationId xmlns:p14="http://schemas.microsoft.com/office/powerpoint/2010/main" val="1246463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Personality Disorders</a:t>
            </a:r>
            <a:endParaRPr lang="en-US" dirty="0"/>
          </a:p>
        </p:txBody>
      </p:sp>
      <p:sp>
        <p:nvSpPr>
          <p:cNvPr id="2" name="Content Placeholder 1"/>
          <p:cNvSpPr>
            <a:spLocks noGrp="1"/>
          </p:cNvSpPr>
          <p:nvPr>
            <p:ph sz="half" idx="2"/>
          </p:nvPr>
        </p:nvSpPr>
        <p:spPr>
          <a:xfrm>
            <a:off x="342900" y="1371600"/>
            <a:ext cx="8343900" cy="4921406"/>
          </a:xfrm>
        </p:spPr>
        <p:txBody>
          <a:bodyPr/>
          <a:lstStyle/>
          <a:p>
            <a:r>
              <a:rPr lang="en-US" dirty="0" smtClean="0"/>
              <a:t>This section looks at:</a:t>
            </a:r>
          </a:p>
          <a:p>
            <a:pPr lvl="1"/>
            <a:r>
              <a:rPr lang="en-US" dirty="0" smtClean="0"/>
              <a:t>The three clusters of DSM-5 personality disorders</a:t>
            </a:r>
          </a:p>
          <a:p>
            <a:pPr lvl="1"/>
            <a:r>
              <a:rPr lang="en-US" dirty="0" smtClean="0"/>
              <a:t>Antisocial </a:t>
            </a:r>
            <a:r>
              <a:rPr lang="en-US" dirty="0"/>
              <a:t>and </a:t>
            </a:r>
            <a:r>
              <a:rPr lang="en-US" dirty="0" smtClean="0"/>
              <a:t>borderline personality disorders</a:t>
            </a:r>
            <a:endParaRPr lang="en-US" dirty="0"/>
          </a:p>
          <a:p>
            <a:pPr lvl="1"/>
            <a:r>
              <a:rPr lang="en-US" dirty="0" smtClean="0"/>
              <a:t>The DSM-5 alternative model</a:t>
            </a:r>
          </a:p>
        </p:txBody>
      </p:sp>
      <p:pic>
        <p:nvPicPr>
          <p:cNvPr id="6" name="Picture 5"/>
          <p:cNvPicPr>
            <a:picLocks noChangeAspect="1"/>
          </p:cNvPicPr>
          <p:nvPr/>
        </p:nvPicPr>
        <p:blipFill rotWithShape="1">
          <a:blip r:embed="rId3"/>
          <a:srcRect l="4332" t="1918" r="1805"/>
          <a:stretch/>
        </p:blipFill>
        <p:spPr>
          <a:xfrm>
            <a:off x="3048000" y="3605274"/>
            <a:ext cx="3603946" cy="2834640"/>
          </a:xfrm>
          <a:prstGeom prst="rect">
            <a:avLst/>
          </a:prstGeom>
        </p:spPr>
      </p:pic>
    </p:spTree>
    <p:extLst>
      <p:ext uri="{BB962C8B-B14F-4D97-AF65-F5344CB8AC3E}">
        <p14:creationId xmlns:p14="http://schemas.microsoft.com/office/powerpoint/2010/main" val="1196541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Personality Disorders: Cluster A</a:t>
            </a:r>
            <a:endParaRPr lang="en-US" dirty="0"/>
          </a:p>
        </p:txBody>
      </p:sp>
      <p:pic>
        <p:nvPicPr>
          <p:cNvPr id="4" name="Picture 3"/>
          <p:cNvPicPr>
            <a:picLocks noChangeAspect="1"/>
          </p:cNvPicPr>
          <p:nvPr/>
        </p:nvPicPr>
        <p:blipFill>
          <a:blip r:embed="rId3"/>
          <a:stretch>
            <a:fillRect/>
          </a:stretch>
        </p:blipFill>
        <p:spPr>
          <a:xfrm>
            <a:off x="227612" y="2286000"/>
            <a:ext cx="8678916" cy="2743200"/>
          </a:xfrm>
          <a:prstGeom prst="rect">
            <a:avLst/>
          </a:prstGeom>
          <a:ln w="3175" cap="sq">
            <a:solidFill>
              <a:srgbClr val="2B67A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7744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Personality Disorders: Cluster B</a:t>
            </a:r>
            <a:endParaRPr lang="en-US" dirty="0"/>
          </a:p>
        </p:txBody>
      </p:sp>
      <p:pic>
        <p:nvPicPr>
          <p:cNvPr id="3" name="Picture 2"/>
          <p:cNvPicPr>
            <a:picLocks noChangeAspect="1"/>
          </p:cNvPicPr>
          <p:nvPr/>
        </p:nvPicPr>
        <p:blipFill>
          <a:blip r:embed="rId3"/>
          <a:stretch>
            <a:fillRect/>
          </a:stretch>
        </p:blipFill>
        <p:spPr>
          <a:xfrm>
            <a:off x="181401" y="1905000"/>
            <a:ext cx="8771338" cy="3749040"/>
          </a:xfrm>
          <a:prstGeom prst="rect">
            <a:avLst/>
          </a:prstGeom>
          <a:ln w="6350" cap="sq">
            <a:solidFill>
              <a:srgbClr val="2B67A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65056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p:txBody>
          <a:bodyPr/>
          <a:lstStyle/>
          <a:p>
            <a:r>
              <a:rPr lang="en-US" dirty="0" smtClean="0"/>
              <a:t>Demonstrates a chronic </a:t>
            </a:r>
            <a:r>
              <a:rPr lang="en-US" dirty="0"/>
              <a:t>pattern of impulsive </a:t>
            </a:r>
            <a:r>
              <a:rPr lang="en-US" dirty="0" smtClean="0"/>
              <a:t>and irresponsible behavior</a:t>
            </a:r>
          </a:p>
          <a:p>
            <a:r>
              <a:rPr lang="en-US" dirty="0" smtClean="0"/>
              <a:t>Violates the rights </a:t>
            </a:r>
            <a:r>
              <a:rPr lang="en-US" dirty="0"/>
              <a:t>of </a:t>
            </a:r>
            <a:r>
              <a:rPr lang="en-US" dirty="0" smtClean="0"/>
              <a:t>others and lacks empathy</a:t>
            </a:r>
          </a:p>
          <a:p>
            <a:r>
              <a:rPr lang="en-US" dirty="0"/>
              <a:t>D</a:t>
            </a:r>
            <a:r>
              <a:rPr lang="en-US" dirty="0" smtClean="0"/>
              <a:t>oes </a:t>
            </a:r>
            <a:r>
              <a:rPr lang="en-US" dirty="0"/>
              <a:t>not show </a:t>
            </a:r>
            <a:r>
              <a:rPr lang="en-US" dirty="0" smtClean="0"/>
              <a:t>remorse or guilt for </a:t>
            </a:r>
            <a:r>
              <a:rPr lang="en-US" dirty="0"/>
              <a:t>actions</a:t>
            </a:r>
          </a:p>
        </p:txBody>
      </p:sp>
      <p:sp>
        <p:nvSpPr>
          <p:cNvPr id="2" name="Title 1"/>
          <p:cNvSpPr>
            <a:spLocks noGrp="1"/>
          </p:cNvSpPr>
          <p:nvPr>
            <p:ph type="title"/>
          </p:nvPr>
        </p:nvSpPr>
        <p:spPr/>
        <p:txBody>
          <a:bodyPr/>
          <a:lstStyle/>
          <a:p>
            <a:r>
              <a:rPr lang="en-US" dirty="0" smtClean="0"/>
              <a:t>Antisocial Personality Disorder</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526" b="16537"/>
          <a:stretch/>
        </p:blipFill>
        <p:spPr>
          <a:xfrm>
            <a:off x="2971800" y="3364074"/>
            <a:ext cx="2279989" cy="3017520"/>
          </a:xfrm>
          <a:prstGeom prst="rect">
            <a:avLst/>
          </a:prstGeom>
        </p:spPr>
      </p:pic>
    </p:spTree>
    <p:extLst>
      <p:ext uri="{BB962C8B-B14F-4D97-AF65-F5344CB8AC3E}">
        <p14:creationId xmlns:p14="http://schemas.microsoft.com/office/powerpoint/2010/main" val="3430602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p:txBody>
          <a:bodyPr/>
          <a:lstStyle/>
          <a:p>
            <a:r>
              <a:rPr lang="en-US" dirty="0" smtClean="0"/>
              <a:t>Demonstrates instability </a:t>
            </a:r>
            <a:r>
              <a:rPr lang="en-US" dirty="0"/>
              <a:t>in mood, </a:t>
            </a:r>
            <a:r>
              <a:rPr lang="en-US" dirty="0" smtClean="0"/>
              <a:t>self-image, </a:t>
            </a:r>
            <a:r>
              <a:rPr lang="en-US" dirty="0"/>
              <a:t>and interpersonal </a:t>
            </a:r>
            <a:r>
              <a:rPr lang="en-US" dirty="0" smtClean="0"/>
              <a:t>relationships</a:t>
            </a:r>
          </a:p>
          <a:p>
            <a:r>
              <a:rPr lang="en-US" dirty="0" smtClean="0"/>
              <a:t>Lacks impulse control</a:t>
            </a:r>
          </a:p>
          <a:p>
            <a:r>
              <a:rPr lang="en-US" dirty="0" smtClean="0"/>
              <a:t>May engage in self-destructive behaviors</a:t>
            </a:r>
            <a:endParaRPr lang="en-US" dirty="0"/>
          </a:p>
        </p:txBody>
      </p:sp>
      <p:sp>
        <p:nvSpPr>
          <p:cNvPr id="2" name="Title 1"/>
          <p:cNvSpPr>
            <a:spLocks noGrp="1"/>
          </p:cNvSpPr>
          <p:nvPr>
            <p:ph type="title"/>
          </p:nvPr>
        </p:nvSpPr>
        <p:spPr/>
        <p:txBody>
          <a:bodyPr/>
          <a:lstStyle/>
          <a:p>
            <a:r>
              <a:rPr lang="en-US" dirty="0" smtClean="0"/>
              <a:t>Borderline Personality Disorder</a:t>
            </a:r>
            <a:endParaRPr lang="en-US" dirty="0"/>
          </a:p>
        </p:txBody>
      </p:sp>
      <p:pic>
        <p:nvPicPr>
          <p:cNvPr id="4" name="Picture 3"/>
          <p:cNvPicPr>
            <a:picLocks noChangeAspect="1"/>
          </p:cNvPicPr>
          <p:nvPr/>
        </p:nvPicPr>
        <p:blipFill>
          <a:blip r:embed="rId3"/>
          <a:stretch>
            <a:fillRect/>
          </a:stretch>
        </p:blipFill>
        <p:spPr>
          <a:xfrm>
            <a:off x="2362200" y="3432505"/>
            <a:ext cx="4419310" cy="2952244"/>
          </a:xfrm>
          <a:prstGeom prst="rect">
            <a:avLst/>
          </a:prstGeom>
        </p:spPr>
      </p:pic>
    </p:spTree>
    <p:extLst>
      <p:ext uri="{BB962C8B-B14F-4D97-AF65-F5344CB8AC3E}">
        <p14:creationId xmlns:p14="http://schemas.microsoft.com/office/powerpoint/2010/main" val="33011873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Personality Disorders: Cluster C</a:t>
            </a:r>
            <a:endParaRPr lang="en-US" dirty="0"/>
          </a:p>
        </p:txBody>
      </p:sp>
      <p:pic>
        <p:nvPicPr>
          <p:cNvPr id="3" name="Picture 2"/>
          <p:cNvPicPr>
            <a:picLocks noChangeAspect="1"/>
          </p:cNvPicPr>
          <p:nvPr/>
        </p:nvPicPr>
        <p:blipFill>
          <a:blip r:embed="rId3"/>
          <a:stretch>
            <a:fillRect/>
          </a:stretch>
        </p:blipFill>
        <p:spPr>
          <a:xfrm>
            <a:off x="265384" y="2209800"/>
            <a:ext cx="8603372" cy="2926080"/>
          </a:xfrm>
          <a:prstGeom prst="rect">
            <a:avLst/>
          </a:prstGeom>
          <a:ln w="6350" cap="sq">
            <a:solidFill>
              <a:srgbClr val="2B67A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78307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DSM-5 Alternative Model: </a:t>
            </a:r>
            <a:br>
              <a:rPr lang="en-US" dirty="0" smtClean="0"/>
            </a:br>
            <a:r>
              <a:rPr lang="en-US" dirty="0" smtClean="0"/>
              <a:t>Two Paths to Diagnosis</a:t>
            </a:r>
            <a:endParaRPr lang="en-US" dirty="0"/>
          </a:p>
        </p:txBody>
      </p:sp>
      <p:pic>
        <p:nvPicPr>
          <p:cNvPr id="5" name="Picture 4"/>
          <p:cNvPicPr>
            <a:picLocks noChangeAspect="1"/>
          </p:cNvPicPr>
          <p:nvPr/>
        </p:nvPicPr>
        <p:blipFill>
          <a:blip r:embed="rId3"/>
          <a:stretch>
            <a:fillRect/>
          </a:stretch>
        </p:blipFill>
        <p:spPr>
          <a:xfrm>
            <a:off x="1641896" y="1447800"/>
            <a:ext cx="5850348" cy="4937760"/>
          </a:xfrm>
          <a:prstGeom prst="rect">
            <a:avLst/>
          </a:prstGeom>
        </p:spPr>
      </p:pic>
    </p:spTree>
    <p:extLst>
      <p:ext uri="{BB962C8B-B14F-4D97-AF65-F5344CB8AC3E}">
        <p14:creationId xmlns:p14="http://schemas.microsoft.com/office/powerpoint/2010/main" val="2031939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Disorders of Childhood and Adolescence</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Autism spectrum disorder</a:t>
            </a:r>
          </a:p>
          <a:p>
            <a:pPr lvl="1"/>
            <a:r>
              <a:rPr lang="en-US" dirty="0" smtClean="0"/>
              <a:t>Attention deficit hyperactivity disorder</a:t>
            </a:r>
          </a:p>
        </p:txBody>
      </p:sp>
      <p:pic>
        <p:nvPicPr>
          <p:cNvPr id="5" name="Picture 4"/>
          <p:cNvPicPr>
            <a:picLocks noChangeAspect="1"/>
          </p:cNvPicPr>
          <p:nvPr/>
        </p:nvPicPr>
        <p:blipFill>
          <a:blip r:embed="rId3"/>
          <a:stretch>
            <a:fillRect/>
          </a:stretch>
        </p:blipFill>
        <p:spPr>
          <a:xfrm>
            <a:off x="2384150" y="3048000"/>
            <a:ext cx="4365840" cy="2926080"/>
          </a:xfrm>
          <a:prstGeom prst="rect">
            <a:avLst/>
          </a:prstGeom>
        </p:spPr>
      </p:pic>
    </p:spTree>
    <p:extLst>
      <p:ext uri="{BB962C8B-B14F-4D97-AF65-F5344CB8AC3E}">
        <p14:creationId xmlns:p14="http://schemas.microsoft.com/office/powerpoint/2010/main" val="292400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Overall Rates of Disorders</a:t>
            </a:r>
            <a:endParaRPr lang="en-US" dirty="0"/>
          </a:p>
        </p:txBody>
      </p:sp>
      <p:graphicFrame>
        <p:nvGraphicFramePr>
          <p:cNvPr id="6" name="Chart 5"/>
          <p:cNvGraphicFramePr/>
          <p:nvPr>
            <p:extLst>
              <p:ext uri="{D42A27DB-BD31-4B8C-83A1-F6EECF244321}">
                <p14:modId xmlns:p14="http://schemas.microsoft.com/office/powerpoint/2010/main" val="922448444"/>
              </p:ext>
            </p:extLst>
          </p:nvPr>
        </p:nvGraphicFramePr>
        <p:xfrm>
          <a:off x="228600" y="1224692"/>
          <a:ext cx="8534400" cy="50710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8279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smtClean="0"/>
              <a:t>Characterized by impairment in social communication and social interaction; and restricted, repetitive patterns of behavior, interests, or activities</a:t>
            </a:r>
            <a:endParaRPr lang="en-US" dirty="0"/>
          </a:p>
        </p:txBody>
      </p:sp>
      <p:sp>
        <p:nvSpPr>
          <p:cNvPr id="2" name="Title 1"/>
          <p:cNvSpPr>
            <a:spLocks noGrp="1"/>
          </p:cNvSpPr>
          <p:nvPr>
            <p:ph type="title"/>
          </p:nvPr>
        </p:nvSpPr>
        <p:spPr/>
        <p:txBody>
          <a:bodyPr/>
          <a:lstStyle/>
          <a:p>
            <a:r>
              <a:rPr lang="en-US" dirty="0" smtClean="0"/>
              <a:t>Autism Spectrum Disorder</a:t>
            </a:r>
            <a:endParaRPr lang="en-US" dirty="0"/>
          </a:p>
        </p:txBody>
      </p:sp>
      <p:pic>
        <p:nvPicPr>
          <p:cNvPr id="5" name="Picture 4"/>
          <p:cNvPicPr>
            <a:picLocks noChangeAspect="1"/>
          </p:cNvPicPr>
          <p:nvPr/>
        </p:nvPicPr>
        <p:blipFill>
          <a:blip r:embed="rId3"/>
          <a:stretch>
            <a:fillRect/>
          </a:stretch>
        </p:blipFill>
        <p:spPr>
          <a:xfrm>
            <a:off x="2057400" y="3124200"/>
            <a:ext cx="4382000" cy="2926080"/>
          </a:xfrm>
          <a:prstGeom prst="rect">
            <a:avLst/>
          </a:prstGeom>
        </p:spPr>
      </p:pic>
    </p:spTree>
    <p:extLst>
      <p:ext uri="{BB962C8B-B14F-4D97-AF65-F5344CB8AC3E}">
        <p14:creationId xmlns:p14="http://schemas.microsoft.com/office/powerpoint/2010/main" val="3430602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smtClean="0"/>
              <a:t>Characterized by inattention, hyperactivity, and impulsivity</a:t>
            </a:r>
            <a:endParaRPr lang="en-US" dirty="0"/>
          </a:p>
        </p:txBody>
      </p:sp>
      <p:sp>
        <p:nvSpPr>
          <p:cNvPr id="2" name="Title 1"/>
          <p:cNvSpPr>
            <a:spLocks noGrp="1"/>
          </p:cNvSpPr>
          <p:nvPr>
            <p:ph type="title"/>
          </p:nvPr>
        </p:nvSpPr>
        <p:spPr/>
        <p:txBody>
          <a:bodyPr/>
          <a:lstStyle/>
          <a:p>
            <a:r>
              <a:rPr lang="en-US" dirty="0" smtClean="0"/>
              <a:t>Attention Deficit Hyperactivity Disorder</a:t>
            </a:r>
            <a:endParaRPr lang="en-US" dirty="0"/>
          </a:p>
        </p:txBody>
      </p:sp>
      <p:pic>
        <p:nvPicPr>
          <p:cNvPr id="5" name="Picture 4"/>
          <p:cNvPicPr>
            <a:picLocks noChangeAspect="1"/>
          </p:cNvPicPr>
          <p:nvPr/>
        </p:nvPicPr>
        <p:blipFill>
          <a:blip r:embed="rId3"/>
          <a:stretch>
            <a:fillRect/>
          </a:stretch>
        </p:blipFill>
        <p:spPr>
          <a:xfrm>
            <a:off x="2667000" y="2286000"/>
            <a:ext cx="3299401" cy="3688801"/>
          </a:xfrm>
          <a:prstGeom prst="rect">
            <a:avLst/>
          </a:prstGeom>
        </p:spPr>
      </p:pic>
    </p:spTree>
    <p:extLst>
      <p:ext uri="{BB962C8B-B14F-4D97-AF65-F5344CB8AC3E}">
        <p14:creationId xmlns:p14="http://schemas.microsoft.com/office/powerpoint/2010/main" val="685197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Rates of Disorders in Men and Women</a:t>
            </a:r>
            <a:endParaRPr lang="en-US" dirty="0"/>
          </a:p>
        </p:txBody>
      </p:sp>
      <p:graphicFrame>
        <p:nvGraphicFramePr>
          <p:cNvPr id="6" name="Chart 5"/>
          <p:cNvGraphicFramePr/>
          <p:nvPr>
            <p:extLst>
              <p:ext uri="{D42A27DB-BD31-4B8C-83A1-F6EECF244321}">
                <p14:modId xmlns:p14="http://schemas.microsoft.com/office/powerpoint/2010/main" val="185566287"/>
              </p:ext>
            </p:extLst>
          </p:nvPr>
        </p:nvGraphicFramePr>
        <p:xfrm>
          <a:off x="152400" y="1397000"/>
          <a:ext cx="8763000" cy="492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6362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Perspectives on the Causes of Disorders</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Biological </a:t>
            </a:r>
          </a:p>
          <a:p>
            <a:r>
              <a:rPr lang="en-US" dirty="0" smtClean="0"/>
              <a:t>Psychological </a:t>
            </a:r>
          </a:p>
          <a:p>
            <a:r>
              <a:rPr lang="en-US" dirty="0" smtClean="0"/>
              <a:t>Sociocultural</a:t>
            </a:r>
          </a:p>
          <a:p>
            <a:r>
              <a:rPr lang="en-US" dirty="0" smtClean="0"/>
              <a:t>Biopsychosocial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371600"/>
            <a:ext cx="5273590" cy="3505200"/>
          </a:xfrm>
          <a:prstGeom prst="rect">
            <a:avLst/>
          </a:prstGeom>
        </p:spPr>
      </p:pic>
    </p:spTree>
    <p:extLst>
      <p:ext uri="{BB962C8B-B14F-4D97-AF65-F5344CB8AC3E}">
        <p14:creationId xmlns:p14="http://schemas.microsoft.com/office/powerpoint/2010/main" val="696684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Multipath Approach</a:t>
            </a:r>
            <a:endParaRPr lang="en-US" dirty="0"/>
          </a:p>
        </p:txBody>
      </p:sp>
      <p:pic>
        <p:nvPicPr>
          <p:cNvPr id="4" name="Picture 3"/>
          <p:cNvPicPr>
            <a:picLocks noChangeAspect="1"/>
          </p:cNvPicPr>
          <p:nvPr/>
        </p:nvPicPr>
        <p:blipFill>
          <a:blip r:embed="rId3"/>
          <a:stretch>
            <a:fillRect/>
          </a:stretch>
        </p:blipFill>
        <p:spPr>
          <a:xfrm>
            <a:off x="721575" y="1371600"/>
            <a:ext cx="7690989" cy="4937760"/>
          </a:xfrm>
          <a:prstGeom prst="rect">
            <a:avLst/>
          </a:prstGeom>
        </p:spPr>
      </p:pic>
    </p:spTree>
    <p:extLst>
      <p:ext uri="{BB962C8B-B14F-4D97-AF65-F5344CB8AC3E}">
        <p14:creationId xmlns:p14="http://schemas.microsoft.com/office/powerpoint/2010/main" val="2200266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Behavior may be viewed on a continuum from normal to psychological disorder</a:t>
            </a:r>
          </a:p>
        </p:txBody>
      </p:sp>
      <p:sp>
        <p:nvSpPr>
          <p:cNvPr id="3" name="Title 2"/>
          <p:cNvSpPr>
            <a:spLocks noGrp="1"/>
          </p:cNvSpPr>
          <p:nvPr>
            <p:ph type="title"/>
          </p:nvPr>
        </p:nvSpPr>
        <p:spPr/>
        <p:txBody>
          <a:bodyPr/>
          <a:lstStyle/>
          <a:p>
            <a:r>
              <a:rPr lang="en-US" dirty="0" smtClean="0"/>
              <a:t>Experiencing Psychology: </a:t>
            </a:r>
            <a:br>
              <a:rPr lang="en-US" dirty="0" smtClean="0"/>
            </a:br>
            <a:r>
              <a:rPr lang="en-US" dirty="0" smtClean="0"/>
              <a:t>Understanding Normal and Abnormal Behavior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357386"/>
            <a:ext cx="8001000" cy="4043414"/>
          </a:xfrm>
          <a:prstGeom prst="rect">
            <a:avLst/>
          </a:prstGeom>
        </p:spPr>
      </p:pic>
    </p:spTree>
    <p:extLst>
      <p:ext uri="{BB962C8B-B14F-4D97-AF65-F5344CB8AC3E}">
        <p14:creationId xmlns:p14="http://schemas.microsoft.com/office/powerpoint/2010/main" val="3187566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Anxiety Disorders, Trauma Disorders, and Obsessive-Compulsive and Related Disorders</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Generalized anxiety disorder</a:t>
            </a:r>
          </a:p>
          <a:p>
            <a:pPr lvl="1"/>
            <a:r>
              <a:rPr lang="en-US" dirty="0" smtClean="0"/>
              <a:t>Panic disorder and agoraphobia</a:t>
            </a:r>
          </a:p>
          <a:p>
            <a:pPr lvl="1"/>
            <a:r>
              <a:rPr lang="en-US" dirty="0" smtClean="0"/>
              <a:t>Specific phobias and social anxiety disorder</a:t>
            </a:r>
          </a:p>
          <a:p>
            <a:pPr lvl="1"/>
            <a:r>
              <a:rPr lang="en-US" dirty="0" smtClean="0"/>
              <a:t>Obsessive-compulsive disorder</a:t>
            </a:r>
          </a:p>
          <a:p>
            <a:pPr lvl="1"/>
            <a:r>
              <a:rPr lang="en-US" dirty="0" smtClean="0"/>
              <a:t>Hoarding disorder</a:t>
            </a:r>
          </a:p>
          <a:p>
            <a:pPr lvl="1"/>
            <a:r>
              <a:rPr lang="en-US" dirty="0" smtClean="0"/>
              <a:t>Post-traumatic stress disorder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4083206"/>
            <a:ext cx="3094559" cy="2209800"/>
          </a:xfrm>
          <a:prstGeom prst="rect">
            <a:avLst/>
          </a:prstGeom>
        </p:spPr>
      </p:pic>
    </p:spTree>
    <p:extLst>
      <p:ext uri="{BB962C8B-B14F-4D97-AF65-F5344CB8AC3E}">
        <p14:creationId xmlns:p14="http://schemas.microsoft.com/office/powerpoint/2010/main" val="3815491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10642</TotalTime>
  <Words>14655</Words>
  <Application>Microsoft Office PowerPoint</Application>
  <PresentationFormat>On-screen Show (4:3)</PresentationFormat>
  <Paragraphs>947</Paragraphs>
  <Slides>41</Slides>
  <Notes>41</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41</vt:i4>
      </vt:variant>
    </vt:vector>
  </HeadingPairs>
  <TitlesOfParts>
    <vt:vector size="59" baseType="lpstr">
      <vt:lpstr>MS PGothic</vt:lpstr>
      <vt:lpstr>Arial</vt:lpstr>
      <vt:lpstr>Calibri</vt:lpstr>
      <vt:lpstr>Tahoma</vt:lpstr>
      <vt:lpstr>Wingdings</vt:lpstr>
      <vt:lpstr>Wingdings 3</vt:lpstr>
      <vt:lpstr>Office Theme</vt:lpstr>
      <vt:lpstr>1_Office Theme</vt:lpstr>
      <vt:lpstr>2_Office Theme</vt:lpstr>
      <vt:lpstr>4_Office Theme</vt:lpstr>
      <vt:lpstr>5_Office Theme</vt:lpstr>
      <vt:lpstr>1_Custom Design</vt:lpstr>
      <vt:lpstr>2_Custom Design</vt:lpstr>
      <vt:lpstr>3_Office Theme</vt:lpstr>
      <vt:lpstr>6_Office Theme</vt:lpstr>
      <vt:lpstr>7_Office Theme</vt:lpstr>
      <vt:lpstr>8_Office Theme</vt:lpstr>
      <vt:lpstr>9_Office Theme</vt:lpstr>
      <vt:lpstr>Abnormal Behavior</vt:lpstr>
      <vt:lpstr>What is Abnormal Behavior?</vt:lpstr>
      <vt:lpstr>The Diagnostic and Statistical Manual</vt:lpstr>
      <vt:lpstr>Overall Rates of Disorders</vt:lpstr>
      <vt:lpstr>Rates of Disorders in Men and Women</vt:lpstr>
      <vt:lpstr>Perspectives on the Causes of Disorders</vt:lpstr>
      <vt:lpstr>A Multipath Approach</vt:lpstr>
      <vt:lpstr>Experiencing Psychology:  Understanding Normal and Abnormal Behavior</vt:lpstr>
      <vt:lpstr>Anxiety Disorders, Trauma Disorders, and Obsessive-Compulsive and Related Disorders</vt:lpstr>
      <vt:lpstr>Prevalence of Anxiety Disorders</vt:lpstr>
      <vt:lpstr>Generalized Anxiety Disorder</vt:lpstr>
      <vt:lpstr>Panic Disorder and Agoraphobia</vt:lpstr>
      <vt:lpstr>Specific Phobias and Social Anxiety Disorder</vt:lpstr>
      <vt:lpstr>Post-Traumatic Stress Disorder</vt:lpstr>
      <vt:lpstr>Obsessive-Compulsive Disorder</vt:lpstr>
      <vt:lpstr>Hoarding Disorder</vt:lpstr>
      <vt:lpstr>Dissociative Disorders and Somatic Symptom and Related Disorders</vt:lpstr>
      <vt:lpstr>Dissociative Disorders</vt:lpstr>
      <vt:lpstr>Somatic Symptom and Related Disorders</vt:lpstr>
      <vt:lpstr>Mood Disorders</vt:lpstr>
      <vt:lpstr>Depressive Disorders</vt:lpstr>
      <vt:lpstr>Bipolar Disorders</vt:lpstr>
      <vt:lpstr>Explaining Mood Disorders</vt:lpstr>
      <vt:lpstr>Why Do Women Have Higher Rates of Depression than Men?</vt:lpstr>
      <vt:lpstr>What Do Psychologists Know About Suicide?</vt:lpstr>
      <vt:lpstr>Schizophrenia</vt:lpstr>
      <vt:lpstr>Schizophrenia: Epidemiology</vt:lpstr>
      <vt:lpstr>Schizophrenia: Genetics and Environmental Factors</vt:lpstr>
      <vt:lpstr>Schizophrenia: Neural and Developmental Factors</vt:lpstr>
      <vt:lpstr>Positive Symptoms of Schizophrenia</vt:lpstr>
      <vt:lpstr>Negative Symptoms of Schizophrenia</vt:lpstr>
      <vt:lpstr>Personality Disorders</vt:lpstr>
      <vt:lpstr>Personality Disorders: Cluster A</vt:lpstr>
      <vt:lpstr>Personality Disorders: Cluster B</vt:lpstr>
      <vt:lpstr>Antisocial Personality Disorder</vt:lpstr>
      <vt:lpstr>Borderline Personality Disorder</vt:lpstr>
      <vt:lpstr>Personality Disorders: Cluster C</vt:lpstr>
      <vt:lpstr>The DSM-5 Alternative Model:  Two Paths to Diagnosis</vt:lpstr>
      <vt:lpstr>Disorders of Childhood and Adolescence</vt:lpstr>
      <vt:lpstr>Autism Spectrum Disorder</vt:lpstr>
      <vt:lpstr>Attention Deficit Hyperactivity Disorder</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Hojjat, Kimiya</cp:lastModifiedBy>
  <cp:revision>1027</cp:revision>
  <dcterms:created xsi:type="dcterms:W3CDTF">2011-11-29T18:47:51Z</dcterms:created>
  <dcterms:modified xsi:type="dcterms:W3CDTF">2015-02-10T23:29:33Z</dcterms:modified>
</cp:coreProperties>
</file>