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9" r:id="rId3"/>
    <p:sldId id="270" r:id="rId4"/>
    <p:sldId id="274" r:id="rId5"/>
    <p:sldId id="257" r:id="rId6"/>
    <p:sldId id="263" r:id="rId7"/>
    <p:sldId id="264" r:id="rId8"/>
    <p:sldId id="265" r:id="rId9"/>
    <p:sldId id="267" r:id="rId10"/>
    <p:sldId id="266" r:id="rId11"/>
    <p:sldId id="258" r:id="rId12"/>
    <p:sldId id="259" r:id="rId13"/>
    <p:sldId id="261" r:id="rId14"/>
    <p:sldId id="262" r:id="rId15"/>
    <p:sldId id="268" r:id="rId16"/>
    <p:sldId id="26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6B3E39-17B9-40F8-B736-C166055925BB}"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B3E39-17B9-40F8-B736-C166055925BB}"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B3E39-17B9-40F8-B736-C166055925BB}"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E6B3E39-17B9-40F8-B736-C166055925BB}"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B3E39-17B9-40F8-B736-C166055925BB}"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6B3E39-17B9-40F8-B736-C166055925BB}"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B3E39-17B9-40F8-B736-C166055925BB}" type="datetimeFigureOut">
              <a:rPr lang="en-US" smtClean="0"/>
              <a:t>8/22/2014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B3E39-17B9-40F8-B736-C166055925BB}" type="datetimeFigureOut">
              <a:rPr lang="en-US" smtClean="0"/>
              <a:t>8/22/2014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B3E39-17B9-40F8-B736-C166055925BB}" type="datetimeFigureOut">
              <a:rPr lang="en-US" smtClean="0"/>
              <a:t>8/22/2014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B3E39-17B9-40F8-B736-C166055925BB}"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11D62-0635-408B-80E7-F84EBEC6DEA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B3E39-17B9-40F8-B736-C166055925BB}"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11D62-0635-408B-80E7-F84EBEC6DEAA}"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6E6B3E39-17B9-40F8-B736-C166055925BB}" type="datetimeFigureOut">
              <a:rPr lang="en-US" smtClean="0"/>
              <a:t>8/22/2014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11C11D62-0635-408B-80E7-F84EBEC6DEAA}"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447800"/>
            <a:ext cx="7117180" cy="1470025"/>
          </a:xfrm>
        </p:spPr>
        <p:txBody>
          <a:bodyPr>
            <a:normAutofit/>
          </a:bodyPr>
          <a:lstStyle/>
          <a:p>
            <a:r>
              <a:rPr lang="en-US" dirty="0" smtClean="0"/>
              <a:t>Dealing with the Aftermath of Suicide</a:t>
            </a:r>
            <a:endParaRPr lang="en-US" dirty="0"/>
          </a:p>
        </p:txBody>
      </p:sp>
      <p:sp>
        <p:nvSpPr>
          <p:cNvPr id="3" name="Subtitle 2"/>
          <p:cNvSpPr>
            <a:spLocks noGrp="1"/>
          </p:cNvSpPr>
          <p:nvPr>
            <p:ph type="subTitle" idx="1"/>
          </p:nvPr>
        </p:nvSpPr>
        <p:spPr>
          <a:xfrm rot="-900000">
            <a:off x="4140478" y="4691024"/>
            <a:ext cx="4655297" cy="1445689"/>
          </a:xfrm>
        </p:spPr>
        <p:txBody>
          <a:bodyPr>
            <a:normAutofit/>
          </a:bodyPr>
          <a:lstStyle/>
          <a:p>
            <a:r>
              <a:rPr lang="en-US" dirty="0" smtClean="0"/>
              <a:t>Picking up the Pieces</a:t>
            </a:r>
          </a:p>
          <a:p>
            <a:r>
              <a:rPr lang="en-US" dirty="0" smtClean="0"/>
              <a:t>Dr. Shawn Talbot</a:t>
            </a:r>
          </a:p>
          <a:p>
            <a:r>
              <a:rPr lang="en-US" dirty="0" smtClean="0"/>
              <a:t>Branch County Sheriff’s Office</a:t>
            </a:r>
            <a:endParaRPr lang="en-US" dirty="0"/>
          </a:p>
        </p:txBody>
      </p:sp>
    </p:spTree>
    <p:extLst>
      <p:ext uri="{BB962C8B-B14F-4D97-AF65-F5344CB8AC3E}">
        <p14:creationId xmlns:p14="http://schemas.microsoft.com/office/powerpoint/2010/main" val="1252385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Avoid In Our Responses</a:t>
            </a:r>
            <a:endParaRPr lang="en-US" dirty="0"/>
          </a:p>
        </p:txBody>
      </p:sp>
      <p:sp>
        <p:nvSpPr>
          <p:cNvPr id="3" name="Content Placeholder 2"/>
          <p:cNvSpPr>
            <a:spLocks noGrp="1"/>
          </p:cNvSpPr>
          <p:nvPr>
            <p:ph idx="1"/>
          </p:nvPr>
        </p:nvSpPr>
        <p:spPr>
          <a:xfrm>
            <a:off x="1009443" y="1807361"/>
            <a:ext cx="7125112" cy="4669639"/>
          </a:xfrm>
        </p:spPr>
        <p:txBody>
          <a:bodyPr/>
          <a:lstStyle/>
          <a:p>
            <a:r>
              <a:rPr lang="en-US" dirty="0" smtClean="0"/>
              <a:t>Feigning Sympathy</a:t>
            </a:r>
          </a:p>
          <a:p>
            <a:r>
              <a:rPr lang="en-US" dirty="0" smtClean="0"/>
              <a:t>Over Empathizing (“I know how you are feeling.”)</a:t>
            </a:r>
          </a:p>
          <a:p>
            <a:r>
              <a:rPr lang="en-US" dirty="0" smtClean="0"/>
              <a:t>Ignore their pain or the pain in the situation.</a:t>
            </a:r>
          </a:p>
          <a:p>
            <a:r>
              <a:rPr lang="en-US" dirty="0" smtClean="0"/>
              <a:t>Using descriptive terms for the death (e.g. mode of death).</a:t>
            </a:r>
          </a:p>
          <a:p>
            <a:r>
              <a:rPr lang="en-US" dirty="0" smtClean="0"/>
              <a:t>Blaming the deceased.</a:t>
            </a:r>
          </a:p>
          <a:p>
            <a:r>
              <a:rPr lang="en-US" dirty="0" smtClean="0"/>
              <a:t>Trying to relieve their pain.</a:t>
            </a:r>
          </a:p>
          <a:p>
            <a:r>
              <a:rPr lang="en-US" dirty="0" smtClean="0"/>
              <a:t>Asking if there is anything they need or anything you can do (instead offer your availability).</a:t>
            </a:r>
          </a:p>
          <a:p>
            <a:endParaRPr lang="en-US" dirty="0" smtClean="0"/>
          </a:p>
          <a:p>
            <a:endParaRPr lang="en-US" dirty="0" smtClean="0"/>
          </a:p>
          <a:p>
            <a:endParaRPr lang="en-US" dirty="0"/>
          </a:p>
        </p:txBody>
      </p:sp>
    </p:spTree>
    <p:extLst>
      <p:ext uri="{BB962C8B-B14F-4D97-AF65-F5344CB8AC3E}">
        <p14:creationId xmlns:p14="http://schemas.microsoft.com/office/powerpoint/2010/main" val="374894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a:xfrm>
            <a:off x="1009443" y="1807361"/>
            <a:ext cx="7125112" cy="4898239"/>
          </a:xfrm>
        </p:spPr>
        <p:txBody>
          <a:bodyPr>
            <a:normAutofit fontScale="92500" lnSpcReduction="20000"/>
          </a:bodyPr>
          <a:lstStyle/>
          <a:p>
            <a:r>
              <a:rPr lang="en-US" dirty="0" smtClean="0"/>
              <a:t>Understand the potential dynamics of suicide.</a:t>
            </a:r>
          </a:p>
          <a:p>
            <a:r>
              <a:rPr lang="en-US" dirty="0" smtClean="0"/>
              <a:t>Be prepared (e.g. 3 ring binder of resources, cards etc…).</a:t>
            </a:r>
            <a:endParaRPr lang="en-US" dirty="0"/>
          </a:p>
          <a:p>
            <a:r>
              <a:rPr lang="en-US" dirty="0" smtClean="0"/>
              <a:t>Demonstrate a professional level of empathy, understanding and respect (understanding your unique role, expressing condolences).</a:t>
            </a:r>
          </a:p>
          <a:p>
            <a:r>
              <a:rPr lang="en-US" dirty="0" smtClean="0"/>
              <a:t>Assess the situation for the possible need, either now or within the next few days, of professional mental health intervention (offering practical assistance) and assuring them that such can be helpful.</a:t>
            </a:r>
          </a:p>
          <a:p>
            <a:r>
              <a:rPr lang="en-US" dirty="0" smtClean="0"/>
              <a:t>Provide assurance in your mutual concern for understanding the situation and also providing supportive services (via referrals or the offering of available resources).</a:t>
            </a:r>
          </a:p>
          <a:p>
            <a:r>
              <a:rPr lang="en-US" dirty="0" smtClean="0"/>
              <a:t>Encourage the support of family and friends and discourage isolation.</a:t>
            </a:r>
          </a:p>
          <a:p>
            <a:r>
              <a:rPr lang="en-US" dirty="0" smtClean="0"/>
              <a:t>Let them know that healing can take place, but that it will take time (and that they have been through a traumatic event).</a:t>
            </a:r>
          </a:p>
          <a:p>
            <a:r>
              <a:rPr lang="en-US" dirty="0" smtClean="0"/>
              <a:t>Have resources available as/if needed.</a:t>
            </a:r>
          </a:p>
          <a:p>
            <a:pPr marL="0" indent="0">
              <a:buNone/>
            </a:pPr>
            <a:endParaRPr lang="en-US" dirty="0"/>
          </a:p>
        </p:txBody>
      </p:sp>
      <p:sp>
        <p:nvSpPr>
          <p:cNvPr id="4" name="TextBox 3"/>
          <p:cNvSpPr txBox="1"/>
          <p:nvPr/>
        </p:nvSpPr>
        <p:spPr>
          <a:xfrm>
            <a:off x="228600" y="6433066"/>
            <a:ext cx="7543800" cy="261610"/>
          </a:xfrm>
          <a:prstGeom prst="rect">
            <a:avLst/>
          </a:prstGeom>
          <a:noFill/>
        </p:spPr>
        <p:txBody>
          <a:bodyPr wrap="square" rtlCol="0">
            <a:spAutoFit/>
          </a:bodyPr>
          <a:lstStyle/>
          <a:p>
            <a:r>
              <a:rPr lang="en-US" sz="1100" i="1" dirty="0"/>
              <a:t>U.S. Department of Justice, Federal Bureau of Intelligence</a:t>
            </a:r>
          </a:p>
        </p:txBody>
      </p:sp>
    </p:spTree>
    <p:extLst>
      <p:ext uri="{BB962C8B-B14F-4D97-AF65-F5344CB8AC3E}">
        <p14:creationId xmlns:p14="http://schemas.microsoft.com/office/powerpoint/2010/main" val="344055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1009443" y="1807361"/>
            <a:ext cx="7125112" cy="4822039"/>
          </a:xfrm>
        </p:spPr>
        <p:txBody>
          <a:bodyPr>
            <a:normAutofit/>
          </a:bodyPr>
          <a:lstStyle/>
          <a:p>
            <a:pPr fontAlgn="base"/>
            <a:r>
              <a:rPr lang="en-US" b="1" u="sng" dirty="0"/>
              <a:t>Suicide Support Groups</a:t>
            </a:r>
          </a:p>
          <a:p>
            <a:pPr fontAlgn="base"/>
            <a:r>
              <a:rPr lang="en-US" dirty="0"/>
              <a:t>The following link to suicide support groups comes from Suicide.org, http://www.suicide.org/suicide-support-groups.html. Click on the state to be directed to a list of suicide survivor support groups in that state. There is also a link to suicide support groups in Canada.</a:t>
            </a:r>
          </a:p>
          <a:p>
            <a:endParaRPr lang="en-US" dirty="0"/>
          </a:p>
        </p:txBody>
      </p:sp>
    </p:spTree>
    <p:extLst>
      <p:ext uri="{BB962C8B-B14F-4D97-AF65-F5344CB8AC3E}">
        <p14:creationId xmlns:p14="http://schemas.microsoft.com/office/powerpoint/2010/main" val="1877699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212" y="228600"/>
            <a:ext cx="9167093"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8042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Kalamazoo</a:t>
            </a:r>
            <a:r>
              <a:rPr lang="en-US" dirty="0"/>
              <a:t/>
            </a:r>
            <a:br>
              <a:rPr lang="en-US" dirty="0"/>
            </a:br>
            <a:r>
              <a:rPr lang="en-US" dirty="0"/>
              <a:t>Gryphon Place</a:t>
            </a:r>
            <a:br>
              <a:rPr lang="en-US" dirty="0"/>
            </a:br>
            <a:r>
              <a:rPr lang="en-US" dirty="0"/>
              <a:t>1104 South </a:t>
            </a:r>
            <a:r>
              <a:rPr lang="en-US" dirty="0" err="1"/>
              <a:t>Westnedge</a:t>
            </a:r>
            <a:r>
              <a:rPr lang="en-US" dirty="0"/>
              <a:t/>
            </a:r>
            <a:br>
              <a:rPr lang="en-US" dirty="0"/>
            </a:br>
            <a:r>
              <a:rPr lang="en-US" dirty="0"/>
              <a:t>Kalamazoo, MI 49008</a:t>
            </a:r>
            <a:br>
              <a:rPr lang="en-US" dirty="0"/>
            </a:br>
            <a:r>
              <a:rPr lang="en-US" dirty="0"/>
              <a:t>Name of Group: Survivors of Suicide</a:t>
            </a:r>
            <a:br>
              <a:rPr lang="en-US" dirty="0"/>
            </a:br>
            <a:r>
              <a:rPr lang="en-US" dirty="0"/>
              <a:t>Contact Person: Judy Whitehurst, LCSW</a:t>
            </a:r>
            <a:br>
              <a:rPr lang="en-US" dirty="0"/>
            </a:br>
            <a:r>
              <a:rPr lang="en-US" dirty="0"/>
              <a:t>(616) 381-4357</a:t>
            </a:r>
            <a:br>
              <a:rPr lang="en-US" dirty="0"/>
            </a:br>
            <a:r>
              <a:rPr lang="en-US" dirty="0"/>
              <a:t>Meetings per Month: One - last Thursday of each month</a:t>
            </a:r>
            <a:br>
              <a:rPr lang="en-US" dirty="0"/>
            </a:br>
            <a:r>
              <a:rPr lang="en-US" dirty="0"/>
              <a:t>Fee: No</a:t>
            </a:r>
            <a:br>
              <a:rPr lang="en-US" dirty="0"/>
            </a:br>
            <a:r>
              <a:rPr lang="en-US" dirty="0"/>
              <a:t/>
            </a:r>
            <a:br>
              <a:rPr lang="en-US" dirty="0"/>
            </a:br>
            <a:r>
              <a:rPr lang="en-US" b="1" dirty="0"/>
              <a:t>Lansing</a:t>
            </a:r>
            <a:r>
              <a:rPr lang="en-US" dirty="0"/>
              <a:t/>
            </a:r>
            <a:br>
              <a:rPr lang="en-US" dirty="0"/>
            </a:br>
            <a:r>
              <a:rPr lang="en-US" dirty="0"/>
              <a:t>Name of Group: Survivors of Suicide </a:t>
            </a:r>
            <a:br>
              <a:rPr lang="en-US" dirty="0"/>
            </a:br>
            <a:r>
              <a:rPr lang="en-US" dirty="0"/>
              <a:t>Child &amp; Family Services, Capital Area</a:t>
            </a:r>
            <a:br>
              <a:rPr lang="en-US" dirty="0"/>
            </a:br>
            <a:r>
              <a:rPr lang="en-US" dirty="0"/>
              <a:t>4287 Five Oaks Drive</a:t>
            </a:r>
            <a:br>
              <a:rPr lang="en-US" dirty="0"/>
            </a:br>
            <a:r>
              <a:rPr lang="en-US" dirty="0"/>
              <a:t>Lansing, MI 48911</a:t>
            </a:r>
            <a:br>
              <a:rPr lang="en-US" dirty="0"/>
            </a:br>
            <a:r>
              <a:rPr lang="en-US" dirty="0"/>
              <a:t>Contact Person: Kathy Davis</a:t>
            </a:r>
            <a:br>
              <a:rPr lang="en-US" dirty="0"/>
            </a:br>
            <a:r>
              <a:rPr lang="en-US" dirty="0"/>
              <a:t>(517) 882-3506</a:t>
            </a:r>
            <a:br>
              <a:rPr lang="en-US" dirty="0"/>
            </a:br>
            <a:r>
              <a:rPr lang="en-US" dirty="0"/>
              <a:t>Meetings per Month: One</a:t>
            </a:r>
            <a:br>
              <a:rPr lang="en-US" dirty="0"/>
            </a:br>
            <a:r>
              <a:rPr lang="en-US" dirty="0"/>
              <a:t>Fee: No</a:t>
            </a:r>
          </a:p>
        </p:txBody>
      </p:sp>
    </p:spTree>
    <p:extLst>
      <p:ext uri="{BB962C8B-B14F-4D97-AF65-F5344CB8AC3E}">
        <p14:creationId xmlns:p14="http://schemas.microsoft.com/office/powerpoint/2010/main" val="2626173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1009443" y="1807361"/>
            <a:ext cx="7125112" cy="4822039"/>
          </a:xfrm>
        </p:spPr>
        <p:txBody>
          <a:bodyPr>
            <a:normAutofit fontScale="85000" lnSpcReduction="10000"/>
          </a:bodyPr>
          <a:lstStyle/>
          <a:p>
            <a:pPr fontAlgn="base"/>
            <a:r>
              <a:rPr lang="en-US" b="1" u="sng" dirty="0"/>
              <a:t>Suicide Support Groups</a:t>
            </a:r>
          </a:p>
          <a:p>
            <a:pPr fontAlgn="base"/>
            <a:r>
              <a:rPr lang="en-US" dirty="0"/>
              <a:t>The following link to suicide support groups comes from Suicide.org, http://www.suicide.org/suicide-support-groups.html. Click on the state to be directed to a list of suicide survivor support groups in that state. There is also a link to suicide support groups in Canada.</a:t>
            </a:r>
          </a:p>
          <a:p>
            <a:pPr fontAlgn="base"/>
            <a:r>
              <a:rPr lang="en-US" b="1" u="sng" dirty="0"/>
              <a:t>Websites for Suicide Survivors</a:t>
            </a:r>
          </a:p>
          <a:p>
            <a:pPr fontAlgn="base"/>
            <a:r>
              <a:rPr lang="en-US" b="1" u="sng" dirty="0"/>
              <a:t>Listed here are a few websites that may be helpful for suicide survivors:</a:t>
            </a:r>
          </a:p>
          <a:p>
            <a:pPr fontAlgn="base"/>
            <a:r>
              <a:rPr lang="en-US" dirty="0"/>
              <a:t>• For Suicide Survivors – http://forsuicidesurvivors.com/index.html, devoted to those who are grieving the loss of a loved one by suicide.</a:t>
            </a:r>
          </a:p>
          <a:p>
            <a:pPr fontAlgn="base"/>
            <a:r>
              <a:rPr lang="en-US" dirty="0"/>
              <a:t>• Suicide Survivors.org – http://www.suicidesurvivors.org/, survivors of suicide help and information, Judy Raphael </a:t>
            </a:r>
            <a:r>
              <a:rPr lang="en-US" dirty="0" err="1"/>
              <a:t>Kletter</a:t>
            </a:r>
            <a:r>
              <a:rPr lang="en-US" dirty="0"/>
              <a:t>.</a:t>
            </a:r>
          </a:p>
          <a:p>
            <a:pPr fontAlgn="base"/>
            <a:r>
              <a:rPr lang="en-US" dirty="0"/>
              <a:t>• Survivors of Suicide – http://www.survivorsofsuicide.com/index.html</a:t>
            </a:r>
          </a:p>
          <a:p>
            <a:pPr fontAlgn="base"/>
            <a:r>
              <a:rPr lang="en-US" dirty="0"/>
              <a:t>• Surviving Suicide – http://www.survivingsuicide.com/cope.htm, provided by the surviving suicide support group of the Central Christian Church</a:t>
            </a:r>
          </a:p>
          <a:p>
            <a:endParaRPr lang="en-US" dirty="0"/>
          </a:p>
        </p:txBody>
      </p:sp>
    </p:spTree>
    <p:extLst>
      <p:ext uri="{BB962C8B-B14F-4D97-AF65-F5344CB8AC3E}">
        <p14:creationId xmlns:p14="http://schemas.microsoft.com/office/powerpoint/2010/main" val="4245941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r>
              <a:rPr lang="en-US" dirty="0" smtClean="0"/>
              <a:t>Resources (continued)</a:t>
            </a:r>
            <a:endParaRPr lang="en-US" dirty="0"/>
          </a:p>
        </p:txBody>
      </p:sp>
      <p:sp>
        <p:nvSpPr>
          <p:cNvPr id="3" name="Content Placeholder 2"/>
          <p:cNvSpPr>
            <a:spLocks noGrp="1"/>
          </p:cNvSpPr>
          <p:nvPr>
            <p:ph idx="1"/>
          </p:nvPr>
        </p:nvSpPr>
        <p:spPr>
          <a:xfrm>
            <a:off x="1009443" y="762000"/>
            <a:ext cx="7125112" cy="6248400"/>
          </a:xfrm>
        </p:spPr>
        <p:txBody>
          <a:bodyPr>
            <a:normAutofit fontScale="32500" lnSpcReduction="20000"/>
          </a:bodyPr>
          <a:lstStyle/>
          <a:p>
            <a:pPr fontAlgn="base"/>
            <a:r>
              <a:rPr lang="en-US" sz="2500" b="1" u="sng" dirty="0"/>
              <a:t>Recommended Books for Suicide Survivors</a:t>
            </a:r>
          </a:p>
          <a:p>
            <a:pPr fontAlgn="base"/>
            <a:r>
              <a:rPr lang="en-US" sz="3400" dirty="0" smtClean="0"/>
              <a:t>• </a:t>
            </a:r>
            <a:r>
              <a:rPr lang="en-US" sz="3400" dirty="0"/>
              <a:t>What Children Need When They Grieve: The Four Essentials: Routine, Love, Honesty and Security, by Julia Wilcox </a:t>
            </a:r>
            <a:r>
              <a:rPr lang="en-US" sz="3400" dirty="0" err="1"/>
              <a:t>Rathkey</a:t>
            </a:r>
            <a:r>
              <a:rPr lang="en-US" sz="3400" dirty="0"/>
              <a:t>.</a:t>
            </a:r>
          </a:p>
          <a:p>
            <a:pPr fontAlgn="base"/>
            <a:r>
              <a:rPr lang="en-US" sz="3400" dirty="0"/>
              <a:t>• Helping Children Grieve: When Someone They Love Dies (Revised Edition), by Theresa Huntley.</a:t>
            </a:r>
          </a:p>
          <a:p>
            <a:pPr fontAlgn="base"/>
            <a:r>
              <a:rPr lang="en-US" sz="3400" dirty="0"/>
              <a:t>• Helping Children Cope With the Loss of a Loved One: A Guide For Grownups, by William C. </a:t>
            </a:r>
            <a:r>
              <a:rPr lang="en-US" sz="3400" dirty="0" err="1"/>
              <a:t>Kroen</a:t>
            </a:r>
            <a:r>
              <a:rPr lang="en-US" sz="3400" dirty="0"/>
              <a:t> and Pamela </a:t>
            </a:r>
            <a:r>
              <a:rPr lang="en-US" sz="3400" dirty="0" err="1"/>
              <a:t>Espeland</a:t>
            </a:r>
            <a:r>
              <a:rPr lang="en-US" sz="3400" dirty="0"/>
              <a:t>.</a:t>
            </a:r>
          </a:p>
          <a:p>
            <a:pPr fontAlgn="base"/>
            <a:r>
              <a:rPr lang="en-US" sz="3400" dirty="0"/>
              <a:t>• Guiding Your Child Through Grief, by James P. </a:t>
            </a:r>
            <a:r>
              <a:rPr lang="en-US" sz="3400" dirty="0" err="1"/>
              <a:t>Emswiler</a:t>
            </a:r>
            <a:r>
              <a:rPr lang="en-US" sz="3400" dirty="0"/>
              <a:t> and Mary Ann </a:t>
            </a:r>
            <a:r>
              <a:rPr lang="en-US" sz="3400" dirty="0" err="1"/>
              <a:t>Emswiler</a:t>
            </a:r>
            <a:r>
              <a:rPr lang="en-US" sz="3400" dirty="0"/>
              <a:t>.</a:t>
            </a:r>
          </a:p>
          <a:p>
            <a:pPr fontAlgn="base"/>
            <a:r>
              <a:rPr lang="en-US" sz="3400" dirty="0"/>
              <a:t>• Grieving Child, by Helen </a:t>
            </a:r>
            <a:r>
              <a:rPr lang="en-US" sz="3400" dirty="0" err="1"/>
              <a:t>Fitsgerald</a:t>
            </a:r>
            <a:r>
              <a:rPr lang="en-US" sz="3400" dirty="0"/>
              <a:t>.</a:t>
            </a:r>
          </a:p>
          <a:p>
            <a:pPr fontAlgn="base"/>
            <a:r>
              <a:rPr lang="en-US" sz="3400" dirty="0"/>
              <a:t>• Breaking the Silence: A Guide to Help Children with Complicated Grief-Suicide, Homicide, AIDS, Violence and Abuse, by Linda Goldman.</a:t>
            </a:r>
          </a:p>
          <a:p>
            <a:pPr fontAlgn="base"/>
            <a:r>
              <a:rPr lang="en-US" sz="3400" dirty="0"/>
              <a:t>Books for children about suicide include:</a:t>
            </a:r>
          </a:p>
          <a:p>
            <a:pPr fontAlgn="base"/>
            <a:r>
              <a:rPr lang="en-US" sz="3400" dirty="0"/>
              <a:t>• After A Parent’s Suicide: Helping Children Heal, by Margo </a:t>
            </a:r>
            <a:r>
              <a:rPr lang="en-US" sz="3400" dirty="0" err="1"/>
              <a:t>Requarth</a:t>
            </a:r>
            <a:r>
              <a:rPr lang="en-US" sz="3400" dirty="0"/>
              <a:t>.</a:t>
            </a:r>
          </a:p>
          <a:p>
            <a:pPr fontAlgn="base"/>
            <a:r>
              <a:rPr lang="en-US" sz="3400" dirty="0"/>
              <a:t>• After A Suicide: A Workbook For Grieving Kids, developed by the </a:t>
            </a:r>
            <a:r>
              <a:rPr lang="en-US" sz="3400" dirty="0" err="1"/>
              <a:t>Dougy</a:t>
            </a:r>
            <a:r>
              <a:rPr lang="en-US" sz="3400" dirty="0"/>
              <a:t> Center for Grieving Children.</a:t>
            </a:r>
          </a:p>
          <a:p>
            <a:pPr fontAlgn="base"/>
            <a:r>
              <a:rPr lang="en-US" sz="3400" dirty="0"/>
              <a:t>• But I Didn’t Say Goodbye: For Parents and Professionals Helping Child Suicide Survivors, by Barbara </a:t>
            </a:r>
            <a:r>
              <a:rPr lang="en-US" sz="3400" dirty="0" err="1"/>
              <a:t>Rubel</a:t>
            </a:r>
            <a:r>
              <a:rPr lang="en-US" sz="3400" dirty="0"/>
              <a:t>.</a:t>
            </a:r>
          </a:p>
          <a:p>
            <a:pPr fontAlgn="base"/>
            <a:r>
              <a:rPr lang="en-US" sz="3400" dirty="0"/>
              <a:t>• Someone I Love Died by Suicide: A Story for Child Survivors and Those Who Care for Them, by Doreen </a:t>
            </a:r>
            <a:r>
              <a:rPr lang="en-US" sz="3400" dirty="0" err="1"/>
              <a:t>Cammarata</a:t>
            </a:r>
            <a:r>
              <a:rPr lang="en-US" sz="3400" dirty="0"/>
              <a:t>.</a:t>
            </a:r>
          </a:p>
          <a:p>
            <a:pPr fontAlgn="base"/>
            <a:r>
              <a:rPr lang="en-US" sz="3400" dirty="0"/>
              <a:t>General guidelines on suicide are covered in the following books:</a:t>
            </a:r>
          </a:p>
          <a:p>
            <a:pPr fontAlgn="base"/>
            <a:r>
              <a:rPr lang="en-US" sz="3400" dirty="0"/>
              <a:t>• After Suicide: A Ray of Hope for Those Left Behind, by E. Betsy Ross and Joseph Richman.</a:t>
            </a:r>
          </a:p>
          <a:p>
            <a:pPr fontAlgn="base"/>
            <a:r>
              <a:rPr lang="en-US" sz="3400" dirty="0"/>
              <a:t>• After Suicide: Help for the Bereaved, by Dr. Sheila Clark.</a:t>
            </a:r>
          </a:p>
          <a:p>
            <a:pPr fontAlgn="base"/>
            <a:r>
              <a:rPr lang="en-US" sz="3400" dirty="0"/>
              <a:t>• Healing After the Suicide of a Loved One, by Ann </a:t>
            </a:r>
            <a:r>
              <a:rPr lang="en-US" sz="3400" dirty="0" err="1"/>
              <a:t>Smolin</a:t>
            </a:r>
            <a:r>
              <a:rPr lang="en-US" sz="3400" dirty="0"/>
              <a:t> and John </a:t>
            </a:r>
            <a:r>
              <a:rPr lang="en-US" sz="3400" dirty="0" err="1"/>
              <a:t>Guinan</a:t>
            </a:r>
            <a:r>
              <a:rPr lang="en-US" sz="3400" dirty="0"/>
              <a:t>.</a:t>
            </a:r>
          </a:p>
          <a:p>
            <a:pPr fontAlgn="base"/>
            <a:r>
              <a:rPr lang="en-US" sz="3400" dirty="0"/>
              <a:t>• Silent Grief: Living in the Wake of Suicide, by Christopher Lucas and Henry M. </a:t>
            </a:r>
            <a:r>
              <a:rPr lang="en-US" sz="3400" dirty="0" err="1"/>
              <a:t>Seiden</a:t>
            </a:r>
            <a:r>
              <a:rPr lang="en-US" sz="3400" dirty="0"/>
              <a:t>.</a:t>
            </a:r>
          </a:p>
          <a:p>
            <a:pPr fontAlgn="base"/>
            <a:r>
              <a:rPr lang="en-US" sz="3400" dirty="0"/>
              <a:t>• Touched by Suicide: Hope and Healing After Loss, by Michael F. Myers and Carla Fine.</a:t>
            </a:r>
          </a:p>
          <a:p>
            <a:pPr fontAlgn="base"/>
            <a:r>
              <a:rPr lang="en-US" sz="3400" dirty="0"/>
              <a:t>• Aftershock: Help, Hope and Healing in the Wake of Suicide, by Candy Neely Arrington and David Cox.</a:t>
            </a:r>
          </a:p>
          <a:p>
            <a:pPr fontAlgn="base"/>
            <a:r>
              <a:rPr lang="en-US" sz="3400" dirty="0"/>
              <a:t>• After Suicide, by John H. Hewett.</a:t>
            </a:r>
          </a:p>
          <a:p>
            <a:endParaRPr lang="en-US" dirty="0"/>
          </a:p>
        </p:txBody>
      </p:sp>
    </p:spTree>
    <p:extLst>
      <p:ext uri="{BB962C8B-B14F-4D97-AF65-F5344CB8AC3E}">
        <p14:creationId xmlns:p14="http://schemas.microsoft.com/office/powerpoint/2010/main" val="1587878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Questions?</a:t>
            </a:r>
            <a:endParaRPr lang="en-US" sz="60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65039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normAutofit/>
          </a:bodyPr>
          <a:lstStyle/>
          <a:p>
            <a:r>
              <a:rPr lang="en-US" sz="2800" dirty="0" smtClean="0"/>
              <a:t>  Contact Information:</a:t>
            </a:r>
          </a:p>
          <a:p>
            <a:r>
              <a:rPr lang="en-US" sz="2800" dirty="0" smtClean="0"/>
              <a:t>  Dr. Shawn Talbot</a:t>
            </a:r>
          </a:p>
          <a:p>
            <a:pPr lvl="1"/>
            <a:r>
              <a:rPr lang="en-US" sz="2800" dirty="0" smtClean="0"/>
              <a:t>    517.677.9224 (cell)</a:t>
            </a:r>
          </a:p>
          <a:p>
            <a:pPr lvl="1"/>
            <a:r>
              <a:rPr lang="en-US" sz="2800" dirty="0"/>
              <a:t> </a:t>
            </a:r>
            <a:r>
              <a:rPr lang="en-US" sz="2800" dirty="0" smtClean="0"/>
              <a:t>   269.965.3931 ext. 2220</a:t>
            </a:r>
          </a:p>
          <a:p>
            <a:pPr lvl="1"/>
            <a:r>
              <a:rPr lang="en-US" sz="2800" dirty="0" smtClean="0"/>
              <a:t>    talbots@kellogg.edu</a:t>
            </a:r>
            <a:endParaRPr lang="en-US" sz="2800" dirty="0"/>
          </a:p>
        </p:txBody>
      </p:sp>
    </p:spTree>
    <p:extLst>
      <p:ext uri="{BB962C8B-B14F-4D97-AF65-F5344CB8AC3E}">
        <p14:creationId xmlns:p14="http://schemas.microsoft.com/office/powerpoint/2010/main" val="2337540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Afternoon’s Goals</a:t>
            </a:r>
            <a:endParaRPr lang="en-US" dirty="0"/>
          </a:p>
        </p:txBody>
      </p:sp>
      <p:sp>
        <p:nvSpPr>
          <p:cNvPr id="3" name="Content Placeholder 2"/>
          <p:cNvSpPr>
            <a:spLocks noGrp="1"/>
          </p:cNvSpPr>
          <p:nvPr>
            <p:ph idx="1"/>
          </p:nvPr>
        </p:nvSpPr>
        <p:spPr/>
        <p:txBody>
          <a:bodyPr/>
          <a:lstStyle/>
          <a:p>
            <a:r>
              <a:rPr lang="en-US" dirty="0" smtClean="0"/>
              <a:t>Identify the Nature of Suicide</a:t>
            </a:r>
          </a:p>
          <a:p>
            <a:r>
              <a:rPr lang="en-US" dirty="0" smtClean="0"/>
              <a:t>Discuss issues related to the normal grieving process v. suicide</a:t>
            </a:r>
          </a:p>
          <a:p>
            <a:r>
              <a:rPr lang="en-US" dirty="0" smtClean="0"/>
              <a:t>Recognize response sets to avoid</a:t>
            </a:r>
          </a:p>
          <a:p>
            <a:r>
              <a:rPr lang="en-US" dirty="0" smtClean="0"/>
              <a:t>Become familiar with what can be done or offered.</a:t>
            </a:r>
          </a:p>
          <a:p>
            <a:r>
              <a:rPr lang="en-US" dirty="0" smtClean="0"/>
              <a:t>Review possible resources for the first responder.</a:t>
            </a:r>
          </a:p>
          <a:p>
            <a:endParaRPr lang="en-US" dirty="0"/>
          </a:p>
        </p:txBody>
      </p:sp>
      <p:pic>
        <p:nvPicPr>
          <p:cNvPr id="7170" name="Picture 2" descr="http://www.degreespy.com/wp-content/uploads/2009/10/criminal-psychology-degree.jpg"/>
          <p:cNvPicPr>
            <a:picLocks noChangeAspect="1" noChangeArrowheads="1"/>
          </p:cNvPicPr>
          <p:nvPr/>
        </p:nvPicPr>
        <p:blipFill>
          <a:blip r:embed="rId2" cstate="print"/>
          <a:srcRect/>
          <a:stretch>
            <a:fillRect/>
          </a:stretch>
        </p:blipFill>
        <p:spPr bwMode="auto">
          <a:xfrm>
            <a:off x="0" y="5181600"/>
            <a:ext cx="9144000" cy="1905000"/>
          </a:xfrm>
          <a:prstGeom prst="rect">
            <a:avLst/>
          </a:prstGeom>
          <a:noFill/>
        </p:spPr>
      </p:pic>
    </p:spTree>
    <p:extLst>
      <p:ext uri="{BB962C8B-B14F-4D97-AF65-F5344CB8AC3E}">
        <p14:creationId xmlns:p14="http://schemas.microsoft.com/office/powerpoint/2010/main" val="6290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 of Sources</a:t>
            </a:r>
            <a:endParaRPr lang="en-US" dirty="0"/>
          </a:p>
        </p:txBody>
      </p:sp>
      <p:sp>
        <p:nvSpPr>
          <p:cNvPr id="3" name="Content Placeholder 2"/>
          <p:cNvSpPr>
            <a:spLocks noGrp="1"/>
          </p:cNvSpPr>
          <p:nvPr>
            <p:ph idx="1"/>
          </p:nvPr>
        </p:nvSpPr>
        <p:spPr/>
        <p:txBody>
          <a:bodyPr/>
          <a:lstStyle/>
          <a:p>
            <a:r>
              <a:rPr lang="en-US" dirty="0" smtClean="0"/>
              <a:t>Michigan Association of </a:t>
            </a:r>
            <a:r>
              <a:rPr lang="en-US" dirty="0" err="1" smtClean="0"/>
              <a:t>Suicidologists</a:t>
            </a:r>
            <a:r>
              <a:rPr lang="en-US" dirty="0" smtClean="0"/>
              <a:t> (MAS)</a:t>
            </a:r>
          </a:p>
          <a:p>
            <a:r>
              <a:rPr lang="en-US" dirty="0" smtClean="0"/>
              <a:t>Michigan Association of Suicide Prevention (MASP)</a:t>
            </a:r>
          </a:p>
          <a:p>
            <a:r>
              <a:rPr lang="en-US" dirty="0" smtClean="0"/>
              <a:t>Elizabeth </a:t>
            </a:r>
            <a:r>
              <a:rPr lang="en-US" dirty="0" err="1" smtClean="0"/>
              <a:t>Kubler</a:t>
            </a:r>
            <a:r>
              <a:rPr lang="en-US" dirty="0" smtClean="0"/>
              <a:t>-Ross, 1983</a:t>
            </a:r>
          </a:p>
          <a:p>
            <a:r>
              <a:rPr lang="en-US" dirty="0" smtClean="0"/>
              <a:t>Department of Justice, Federal Bureau of Intelligence</a:t>
            </a:r>
          </a:p>
          <a:p>
            <a:pPr lvl="1"/>
            <a:r>
              <a:rPr lang="en-US" dirty="0" smtClean="0"/>
              <a:t>Dr. Steve Band &amp; Sp. Agent George </a:t>
            </a:r>
            <a:r>
              <a:rPr lang="en-US" dirty="0" err="1" smtClean="0"/>
              <a:t>Deshazor</a:t>
            </a:r>
            <a:endParaRPr lang="en-US" dirty="0" smtClean="0"/>
          </a:p>
          <a:p>
            <a:r>
              <a:rPr lang="en-US" dirty="0" smtClean="0"/>
              <a:t>Michael </a:t>
            </a:r>
            <a:r>
              <a:rPr lang="en-US" dirty="0" err="1" smtClean="0"/>
              <a:t>McMains</a:t>
            </a:r>
            <a:r>
              <a:rPr lang="en-US" dirty="0" smtClean="0"/>
              <a:t> (San Antonio Police Department)</a:t>
            </a:r>
          </a:p>
          <a:p>
            <a:r>
              <a:rPr lang="en-US" dirty="0" err="1" smtClean="0"/>
              <a:t>Wayman</a:t>
            </a:r>
            <a:r>
              <a:rPr lang="en-US" dirty="0" smtClean="0"/>
              <a:t> Mullins (Southwest State University)</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6629400" y="4000500"/>
            <a:ext cx="425302" cy="381000"/>
          </a:xfrm>
          <a:prstGeom prst="rect">
            <a:avLst/>
          </a:prstGeom>
          <a:noFill/>
          <a:ln w="9525">
            <a:noFill/>
            <a:miter lim="800000"/>
            <a:headEnd/>
            <a:tailEnd/>
          </a:ln>
        </p:spPr>
      </p:pic>
    </p:spTree>
    <p:extLst>
      <p:ext uri="{BB962C8B-B14F-4D97-AF65-F5344CB8AC3E}">
        <p14:creationId xmlns:p14="http://schemas.microsoft.com/office/powerpoint/2010/main" val="3401014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Why Prepare?</a:t>
            </a:r>
          </a:p>
        </p:txBody>
      </p:sp>
      <p:sp>
        <p:nvSpPr>
          <p:cNvPr id="4099" name="Rectangle 3"/>
          <p:cNvSpPr>
            <a:spLocks noGrp="1" noChangeArrowheads="1"/>
          </p:cNvSpPr>
          <p:nvPr>
            <p:ph type="body" idx="1"/>
          </p:nvPr>
        </p:nvSpPr>
        <p:spPr/>
        <p:txBody>
          <a:bodyPr/>
          <a:lstStyle/>
          <a:p>
            <a:pPr eaLnBrk="1" hangingPunct="1"/>
            <a:r>
              <a:rPr lang="en-US" altLang="en-US" sz="2400" dirty="0" smtClean="0"/>
              <a:t>“The psychological states of emergency response personnel can have a direct effect on the mental and physical health of survivors of a trauma or disaster”</a:t>
            </a:r>
          </a:p>
          <a:p>
            <a:pPr eaLnBrk="1" hangingPunct="1"/>
            <a:endParaRPr lang="en-US" altLang="en-US" dirty="0" smtClean="0"/>
          </a:p>
          <a:p>
            <a:pPr lvl="4" eaLnBrk="1" hangingPunct="1"/>
            <a:r>
              <a:rPr lang="en-US" altLang="en-US" dirty="0" smtClean="0"/>
              <a:t>(</a:t>
            </a:r>
            <a:r>
              <a:rPr lang="en-US" altLang="en-US" dirty="0" err="1" smtClean="0"/>
              <a:t>Glasser</a:t>
            </a:r>
            <a:r>
              <a:rPr lang="en-US" altLang="en-US" dirty="0" smtClean="0"/>
              <a:t>, W. 1956</a:t>
            </a:r>
            <a:r>
              <a:rPr lang="en-US" altLang="en-US" dirty="0" smtClean="0"/>
              <a:t>)</a:t>
            </a:r>
          </a:p>
        </p:txBody>
      </p:sp>
    </p:spTree>
    <p:extLst>
      <p:ext uri="{BB962C8B-B14F-4D97-AF65-F5344CB8AC3E}">
        <p14:creationId xmlns:p14="http://schemas.microsoft.com/office/powerpoint/2010/main" val="297832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Suicide</a:t>
            </a:r>
            <a:endParaRPr lang="en-US" dirty="0"/>
          </a:p>
        </p:txBody>
      </p:sp>
      <p:sp>
        <p:nvSpPr>
          <p:cNvPr id="3" name="Content Placeholder 2"/>
          <p:cNvSpPr>
            <a:spLocks noGrp="1"/>
          </p:cNvSpPr>
          <p:nvPr>
            <p:ph idx="1"/>
          </p:nvPr>
        </p:nvSpPr>
        <p:spPr>
          <a:xfrm>
            <a:off x="1009443" y="1807361"/>
            <a:ext cx="7125112" cy="4898239"/>
          </a:xfrm>
        </p:spPr>
        <p:txBody>
          <a:bodyPr>
            <a:normAutofit fontScale="92500" lnSpcReduction="20000"/>
          </a:bodyPr>
          <a:lstStyle/>
          <a:p>
            <a:r>
              <a:rPr lang="en-US" dirty="0" smtClean="0"/>
              <a:t>MI. Prevalence (since 2001): </a:t>
            </a:r>
          </a:p>
          <a:p>
            <a:pPr lvl="1"/>
            <a:r>
              <a:rPr lang="en-US" dirty="0" smtClean="0"/>
              <a:t>1,000 per year succeed</a:t>
            </a:r>
          </a:p>
          <a:p>
            <a:pPr lvl="1"/>
            <a:r>
              <a:rPr lang="en-US" dirty="0" smtClean="0"/>
              <a:t>25,000 more attempts/gestures</a:t>
            </a:r>
          </a:p>
          <a:p>
            <a:pPr lvl="1"/>
            <a:r>
              <a:rPr lang="en-US" dirty="0"/>
              <a:t>Michigan currently ranks 32</a:t>
            </a:r>
            <a:r>
              <a:rPr lang="en-US" baseline="30000" dirty="0"/>
              <a:t>nd</a:t>
            </a:r>
            <a:r>
              <a:rPr lang="en-US" dirty="0"/>
              <a:t> among other states</a:t>
            </a:r>
            <a:r>
              <a:rPr lang="en-US" dirty="0" smtClean="0"/>
              <a:t>.</a:t>
            </a:r>
          </a:p>
          <a:p>
            <a:r>
              <a:rPr lang="en-US" dirty="0" smtClean="0"/>
              <a:t>PINs</a:t>
            </a:r>
          </a:p>
          <a:p>
            <a:pPr lvl="1"/>
            <a:r>
              <a:rPr lang="en-US" dirty="0" smtClean="0"/>
              <a:t>Depression</a:t>
            </a:r>
          </a:p>
          <a:p>
            <a:pPr lvl="1"/>
            <a:r>
              <a:rPr lang="en-US" dirty="0" smtClean="0"/>
              <a:t>Lack of Control Over the Situation</a:t>
            </a:r>
          </a:p>
          <a:p>
            <a:r>
              <a:rPr lang="en-US" dirty="0" smtClean="0"/>
              <a:t>Male &amp; Female Differences</a:t>
            </a:r>
          </a:p>
          <a:p>
            <a:pPr lvl="1"/>
            <a:r>
              <a:rPr lang="en-US" dirty="0" smtClean="0"/>
              <a:t>Women are 3x’s as likely to attempt</a:t>
            </a:r>
          </a:p>
          <a:p>
            <a:pPr lvl="1"/>
            <a:r>
              <a:rPr lang="en-US" dirty="0" smtClean="0"/>
              <a:t>Men are 4x’s as likely to complete</a:t>
            </a:r>
          </a:p>
          <a:p>
            <a:r>
              <a:rPr lang="en-US" dirty="0" smtClean="0"/>
              <a:t>Other Trends</a:t>
            </a:r>
          </a:p>
          <a:p>
            <a:pPr lvl="1"/>
            <a:r>
              <a:rPr lang="en-US" dirty="0" smtClean="0"/>
              <a:t>Increasing in children (increased by 70% since 1981)</a:t>
            </a:r>
          </a:p>
          <a:p>
            <a:pPr lvl="1"/>
            <a:r>
              <a:rPr lang="en-US" dirty="0" smtClean="0"/>
              <a:t>3</a:t>
            </a:r>
            <a:r>
              <a:rPr lang="en-US" baseline="30000" dirty="0" smtClean="0"/>
              <a:t>rd</a:t>
            </a:r>
            <a:r>
              <a:rPr lang="en-US" dirty="0" smtClean="0"/>
              <a:t> leading cause of death for 15 – 19 year olds</a:t>
            </a:r>
          </a:p>
          <a:p>
            <a:pPr lvl="1"/>
            <a:r>
              <a:rPr lang="en-US" dirty="0" smtClean="0"/>
              <a:t>Increasing in African Americans</a:t>
            </a:r>
          </a:p>
          <a:p>
            <a:pPr lvl="1"/>
            <a:r>
              <a:rPr lang="en-US" dirty="0" smtClean="0"/>
              <a:t>Highest with the Native American culture</a:t>
            </a:r>
          </a:p>
          <a:p>
            <a:pPr lvl="1"/>
            <a:endParaRPr lang="en-US" dirty="0"/>
          </a:p>
        </p:txBody>
      </p:sp>
      <p:sp>
        <p:nvSpPr>
          <p:cNvPr id="4" name="TextBox 3"/>
          <p:cNvSpPr txBox="1"/>
          <p:nvPr/>
        </p:nvSpPr>
        <p:spPr>
          <a:xfrm>
            <a:off x="1066800" y="6846332"/>
            <a:ext cx="4495800" cy="369332"/>
          </a:xfrm>
          <a:prstGeom prst="rect">
            <a:avLst/>
          </a:prstGeom>
          <a:noFill/>
        </p:spPr>
        <p:txBody>
          <a:bodyPr wrap="square" rtlCol="0">
            <a:spAutoFit/>
          </a:bodyPr>
          <a:lstStyle/>
          <a:p>
            <a:r>
              <a:rPr lang="en-US" dirty="0" smtClean="0"/>
              <a:t>*</a:t>
            </a:r>
            <a:r>
              <a:rPr lang="en-US" sz="1100" i="1" dirty="0" smtClean="0"/>
              <a:t>MAS, MASP, National Vital Statistics Report, 2007</a:t>
            </a:r>
            <a:endParaRPr lang="en-US" sz="1100" i="1" dirty="0"/>
          </a:p>
        </p:txBody>
      </p:sp>
    </p:spTree>
    <p:extLst>
      <p:ext uri="{BB962C8B-B14F-4D97-AF65-F5344CB8AC3E}">
        <p14:creationId xmlns:p14="http://schemas.microsoft.com/office/powerpoint/2010/main" val="3887897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1000"/>
                                        <p:tgtEl>
                                          <p:spTgt spid="3">
                                            <p:txEl>
                                              <p:pRg st="13" end="13"/>
                                            </p:txEl>
                                          </p:spTgt>
                                        </p:tgtEl>
                                      </p:cBhvr>
                                    </p:animEffect>
                                    <p:anim calcmode="lin" valueType="num">
                                      <p:cBhvr>
                                        <p:cTn id="7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1000"/>
                                        <p:tgtEl>
                                          <p:spTgt spid="3">
                                            <p:txEl>
                                              <p:pRg st="14" end="14"/>
                                            </p:txEl>
                                          </p:spTgt>
                                        </p:tgtEl>
                                      </p:cBhvr>
                                    </p:animEffect>
                                    <p:anim calcmode="lin" valueType="num">
                                      <p:cBhvr>
                                        <p:cTn id="8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Grief</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t>  Grief v. Bereavement</a:t>
            </a:r>
          </a:p>
          <a:p>
            <a:r>
              <a:rPr lang="en-US" sz="3600" dirty="0" smtClean="0"/>
              <a:t>  Stages of Grief</a:t>
            </a:r>
          </a:p>
          <a:p>
            <a:pPr lvl="1"/>
            <a:r>
              <a:rPr lang="en-US" sz="3400" dirty="0"/>
              <a:t> </a:t>
            </a:r>
            <a:r>
              <a:rPr lang="en-US" sz="3400" dirty="0" smtClean="0"/>
              <a:t> Denial </a:t>
            </a:r>
          </a:p>
          <a:p>
            <a:pPr lvl="1"/>
            <a:r>
              <a:rPr lang="en-US" sz="3400" dirty="0" smtClean="0"/>
              <a:t>  Anger</a:t>
            </a:r>
          </a:p>
          <a:p>
            <a:pPr lvl="1"/>
            <a:r>
              <a:rPr lang="en-US" sz="3400" dirty="0" smtClean="0"/>
              <a:t>  Bargaining</a:t>
            </a:r>
          </a:p>
          <a:p>
            <a:pPr lvl="1"/>
            <a:r>
              <a:rPr lang="en-US" sz="3400" dirty="0" smtClean="0"/>
              <a:t>  Depression</a:t>
            </a:r>
          </a:p>
          <a:p>
            <a:pPr lvl="1"/>
            <a:r>
              <a:rPr lang="en-US" sz="3400" dirty="0" smtClean="0"/>
              <a:t>  Acceptance</a:t>
            </a:r>
            <a:endParaRPr lang="en-US" sz="3400" dirty="0"/>
          </a:p>
        </p:txBody>
      </p:sp>
      <p:sp>
        <p:nvSpPr>
          <p:cNvPr id="4" name="TextBox 3"/>
          <p:cNvSpPr txBox="1"/>
          <p:nvPr/>
        </p:nvSpPr>
        <p:spPr>
          <a:xfrm>
            <a:off x="990600" y="6400800"/>
            <a:ext cx="2667000" cy="369332"/>
          </a:xfrm>
          <a:prstGeom prst="rect">
            <a:avLst/>
          </a:prstGeom>
          <a:noFill/>
        </p:spPr>
        <p:txBody>
          <a:bodyPr wrap="square" rtlCol="0">
            <a:spAutoFit/>
          </a:bodyPr>
          <a:lstStyle/>
          <a:p>
            <a:r>
              <a:rPr lang="en-US" dirty="0" err="1" smtClean="0"/>
              <a:t>Kubler</a:t>
            </a:r>
            <a:r>
              <a:rPr lang="en-US" dirty="0" smtClean="0"/>
              <a:t>-Ross, E.</a:t>
            </a:r>
            <a:endParaRPr lang="en-US" dirty="0"/>
          </a:p>
        </p:txBody>
      </p:sp>
      <p:pic>
        <p:nvPicPr>
          <p:cNvPr id="5" name="Picture 5" descr="http://www.elisabethkublerross.com/pages/funeral/elisabeth.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5003" y="2895600"/>
            <a:ext cx="2286000" cy="2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25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dynamic of suicide affect this grief process?</a:t>
            </a:r>
            <a:endParaRPr lang="en-US" dirty="0"/>
          </a:p>
        </p:txBody>
      </p:sp>
      <p:sp>
        <p:nvSpPr>
          <p:cNvPr id="3" name="Content Placeholder 2"/>
          <p:cNvSpPr>
            <a:spLocks noGrp="1"/>
          </p:cNvSpPr>
          <p:nvPr>
            <p:ph idx="1"/>
          </p:nvPr>
        </p:nvSpPr>
        <p:spPr/>
        <p:txBody>
          <a:bodyPr>
            <a:normAutofit/>
          </a:bodyPr>
          <a:lstStyle/>
          <a:p>
            <a:r>
              <a:rPr lang="en-US" sz="2800" dirty="0" smtClean="0"/>
              <a:t>  Theory 1: Suicide intensifies the grieving </a:t>
            </a:r>
            <a:r>
              <a:rPr lang="en-US" sz="2800" dirty="0"/>
              <a:t>process (nature of the stressor).</a:t>
            </a:r>
            <a:endParaRPr lang="en-US" sz="2800" dirty="0" smtClean="0"/>
          </a:p>
          <a:p>
            <a:r>
              <a:rPr lang="en-US" sz="2800" dirty="0" smtClean="0"/>
              <a:t>  Theory 2: Suicide changes the grieving process due to the confusion often times surrounding it.</a:t>
            </a:r>
            <a:endParaRPr lang="en-US" sz="2800" dirty="0"/>
          </a:p>
        </p:txBody>
      </p:sp>
    </p:spTree>
    <p:extLst>
      <p:ext uri="{BB962C8B-B14F-4D97-AF65-F5344CB8AC3E}">
        <p14:creationId xmlns:p14="http://schemas.microsoft.com/office/powerpoint/2010/main" val="104737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Grieving (revised)</a:t>
            </a:r>
            <a:endParaRPr lang="en-US" dirty="0"/>
          </a:p>
        </p:txBody>
      </p:sp>
      <p:sp>
        <p:nvSpPr>
          <p:cNvPr id="3" name="Content Placeholder 2"/>
          <p:cNvSpPr>
            <a:spLocks noGrp="1"/>
          </p:cNvSpPr>
          <p:nvPr>
            <p:ph idx="1"/>
          </p:nvPr>
        </p:nvSpPr>
        <p:spPr>
          <a:xfrm>
            <a:off x="457200" y="1807361"/>
            <a:ext cx="8534399" cy="4051437"/>
          </a:xfrm>
        </p:spPr>
        <p:txBody>
          <a:bodyPr>
            <a:normAutofit/>
          </a:bodyPr>
          <a:lstStyle/>
          <a:p>
            <a:r>
              <a:rPr lang="en-US" sz="2400" dirty="0" smtClean="0"/>
              <a:t>Denial 					Shock or Disbelief</a:t>
            </a:r>
          </a:p>
          <a:p>
            <a:r>
              <a:rPr lang="en-US" sz="2400" dirty="0" smtClean="0"/>
              <a:t>Anger				   		Guilt or Rage</a:t>
            </a:r>
          </a:p>
          <a:p>
            <a:r>
              <a:rPr lang="en-US" sz="2400" dirty="0" smtClean="0"/>
              <a:t>Bargaining</a:t>
            </a:r>
          </a:p>
          <a:p>
            <a:r>
              <a:rPr lang="en-US" sz="2400" dirty="0" smtClean="0"/>
              <a:t>Depression  				Helplessness/ Hypervigilance</a:t>
            </a:r>
          </a:p>
          <a:p>
            <a:r>
              <a:rPr lang="en-US" sz="2400" dirty="0" smtClean="0"/>
              <a:t>Acceptance</a:t>
            </a:r>
            <a:endParaRPr lang="en-US" sz="2400" dirty="0"/>
          </a:p>
        </p:txBody>
      </p:sp>
      <p:cxnSp>
        <p:nvCxnSpPr>
          <p:cNvPr id="5" name="Straight Arrow Connector 4"/>
          <p:cNvCxnSpPr/>
          <p:nvPr/>
        </p:nvCxnSpPr>
        <p:spPr>
          <a:xfrm>
            <a:off x="1905000" y="2819400"/>
            <a:ext cx="2133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05000" y="3352800"/>
            <a:ext cx="2133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590800" y="4343400"/>
            <a:ext cx="1447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44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down)">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to Avoid In Our Responses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614985"/>
            <a:ext cx="4267200" cy="4836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8325" y="2709081"/>
            <a:ext cx="3608173"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7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fade">
                                      <p:cBhvr>
                                        <p:cTn id="11" dur="1000"/>
                                        <p:tgtEl>
                                          <p:spTgt spid="1027"/>
                                        </p:tgtEl>
                                      </p:cBhvr>
                                    </p:animEffect>
                                    <p:anim calcmode="lin" valueType="num">
                                      <p:cBhvr>
                                        <p:cTn id="12" dur="1000" fill="hold"/>
                                        <p:tgtEl>
                                          <p:spTgt spid="1027"/>
                                        </p:tgtEl>
                                        <p:attrNameLst>
                                          <p:attrName>ppt_x</p:attrName>
                                        </p:attrNameLst>
                                      </p:cBhvr>
                                      <p:tavLst>
                                        <p:tav tm="0">
                                          <p:val>
                                            <p:strVal val="#ppt_x"/>
                                          </p:val>
                                        </p:tav>
                                        <p:tav tm="100000">
                                          <p:val>
                                            <p:strVal val="#ppt_x"/>
                                          </p:val>
                                        </p:tav>
                                      </p:tavLst>
                                    </p:anim>
                                    <p:anim calcmode="lin" valueType="num">
                                      <p:cBhvr>
                                        <p:cTn id="13"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umm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143</TotalTime>
  <Words>1125</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Summer</vt:lpstr>
      <vt:lpstr>Dealing with the Aftermath of Suicide</vt:lpstr>
      <vt:lpstr>This Afternoon’s Goals</vt:lpstr>
      <vt:lpstr>Disclosure of Sources</vt:lpstr>
      <vt:lpstr>Why Prepare?</vt:lpstr>
      <vt:lpstr>Nature of Suicide</vt:lpstr>
      <vt:lpstr>Nature of Grief</vt:lpstr>
      <vt:lpstr>How does the dynamic of suicide affect this grief process?</vt:lpstr>
      <vt:lpstr>Stages of Grieving (revised)</vt:lpstr>
      <vt:lpstr>What to Avoid In Our Responses</vt:lpstr>
      <vt:lpstr>What to Avoid In Our Responses</vt:lpstr>
      <vt:lpstr>What Can We Do?</vt:lpstr>
      <vt:lpstr>Resources</vt:lpstr>
      <vt:lpstr>PowerPoint Presentation</vt:lpstr>
      <vt:lpstr>PowerPoint Presentation</vt:lpstr>
      <vt:lpstr>Resources</vt:lpstr>
      <vt:lpstr>Resources (continued)</vt:lpstr>
      <vt:lpstr>Questions?</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the Aftermath of Suicide</dc:title>
  <dc:creator>Shawn</dc:creator>
  <cp:lastModifiedBy>Shawn</cp:lastModifiedBy>
  <cp:revision>19</cp:revision>
  <dcterms:created xsi:type="dcterms:W3CDTF">2014-08-22T15:01:44Z</dcterms:created>
  <dcterms:modified xsi:type="dcterms:W3CDTF">2014-08-23T02:18:24Z</dcterms:modified>
</cp:coreProperties>
</file>